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0.xml"/>
  <Override ContentType="application/vnd.openxmlformats-officedocument.presentationml.slide+xml" PartName="/ppt/slides/slide41.xml"/>
  <Override ContentType="application/vnd.openxmlformats-officedocument.presentationml.slide+xml" PartName="/ppt/slides/slide42.xml"/>
  <Override ContentType="application/vnd.openxmlformats-officedocument.presentationml.slide+xml" PartName="/ppt/slides/slide43.xml"/>
  <Override ContentType="application/vnd.openxmlformats-officedocument.presentationml.slide+xml" PartName="/ppt/slides/slide44.xml"/>
  <Override ContentType="application/vnd.openxmlformats-officedocument.presentationml.slide+xml" PartName="/ppt/slides/slide45.xml"/>
  <Override ContentType="application/vnd.openxmlformats-officedocument.presentationml.slide+xml" PartName="/ppt/slides/slide46.xml"/>
  <Override ContentType="application/vnd.openxmlformats-officedocument.presentationml.slide+xml" PartName="/ppt/slides/slide47.xml"/>
  <Override ContentType="application/vnd.openxmlformats-officedocument.presentationml.slide+xml" PartName="/ppt/slides/slide48.xml"/>
  <Override ContentType="application/vnd.openxmlformats-officedocument.presentationml.slide+xml" PartName="/ppt/slides/slide49.xml"/>
  <Override ContentType="application/vnd.openxmlformats-officedocument.presentationml.slide+xml" PartName="/ppt/slides/slide50.xml"/>
  <Override ContentType="application/vnd.openxmlformats-officedocument.presentationml.slide+xml" PartName="/ppt/slides/slide51.xml"/>
  <Override ContentType="application/vnd.openxmlformats-officedocument.presentationml.slide+xml" PartName="/ppt/slides/slide52.xml"/>
  <Override ContentType="application/vnd.openxmlformats-officedocument.presentationml.slide+xml" PartName="/ppt/slides/slide53.xml"/>
  <Override ContentType="application/vnd.openxmlformats-officedocument.presentationml.slide+xml" PartName="/ppt/slides/slide54.xml"/>
  <Override ContentType="application/vnd.openxmlformats-officedocument.presentationml.slide+xml" PartName="/ppt/slides/slide55.xml"/>
  <Override ContentType="application/vnd.openxmlformats-officedocument.presentationml.slide+xml" PartName="/ppt/slides/slide56.xml"/>
  <Override ContentType="application/vnd.openxmlformats-officedocument.presentationml.slide+xml" PartName="/ppt/slides/slide57.xml"/>
  <Override ContentType="application/vnd.openxmlformats-officedocument.presentationml.slide+xml" PartName="/ppt/slides/slide58.xml"/>
  <Override ContentType="application/vnd.openxmlformats-officedocument.presentationml.slide+xml" PartName="/ppt/slides/slide59.xml"/>
  <Override ContentType="application/vnd.openxmlformats-officedocument.presentationml.slide+xml" PartName="/ppt/slides/slide60.xml"/>
  <Override ContentType="application/vnd.openxmlformats-officedocument.presentationml.slide+xml" PartName="/ppt/slides/slide61.xml"/>
  <Override ContentType="application/vnd.openxmlformats-officedocument.presentationml.slide+xml" PartName="/ppt/slides/slide62.xml"/>
  <Override ContentType="application/vnd.openxmlformats-officedocument.presentationml.slide+xml" PartName="/ppt/slides/slide63.xml"/>
  <Override ContentType="application/vnd.openxmlformats-officedocument.presentationml.slide+xml" PartName="/ppt/slides/slide64.xml"/>
  <Override ContentType="application/vnd.openxmlformats-officedocument.presentationml.slide+xml" PartName="/ppt/slides/slide65.xml"/>
  <Override ContentType="application/vnd.openxmlformats-officedocument.presentationml.slide+xml" PartName="/ppt/slides/slide66.xml"/>
  <Override ContentType="application/vnd.openxmlformats-officedocument.presentationml.slide+xml" PartName="/ppt/slides/slide67.xml"/>
  <Override ContentType="application/vnd.openxmlformats-officedocument.presentationml.slide+xml" PartName="/ppt/slides/slide68.xml"/>
  <Override ContentType="application/vnd.openxmlformats-officedocument.presentationml.slide+xml" PartName="/ppt/slides/slide69.xml"/>
  <Override ContentType="application/vnd.openxmlformats-officedocument.presentationml.slide+xml" PartName="/ppt/slides/slide70.xml"/>
  <Override ContentType="application/vnd.openxmlformats-officedocument.presentationml.slide+xml" PartName="/ppt/slides/slide71.xml"/>
  <Override ContentType="application/vnd.openxmlformats-officedocument.presentationml.slide+xml" PartName="/ppt/slides/slide72.xml"/>
  <Override ContentType="application/vnd.openxmlformats-officedocument.presentationml.slide+xml" PartName="/ppt/slides/slide73.xml"/>
  <Override ContentType="application/vnd.openxmlformats-officedocument.presentationml.slide+xml" PartName="/ppt/slides/slide74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77.xml"/>
  <Override ContentType="application/vnd.openxmlformats-officedocument.presentationml.slide+xml" PartName="/ppt/slides/slide78.xml"/>
  <Override ContentType="application/vnd.openxmlformats-officedocument.presentationml.slide+xml" PartName="/ppt/slides/slide79.xml"/>
  <Override ContentType="application/vnd.openxmlformats-officedocument.presentationml.slide+xml" PartName="/ppt/slides/slide80.xml"/>
  <Override ContentType="application/vnd.openxmlformats-officedocument.presentationml.slide+xml" PartName="/ppt/slides/slide81.xml"/>
  <Override ContentType="application/vnd.openxmlformats-officedocument.presentationml.slide+xml" PartName="/ppt/slides/slide82.xml"/>
  <Override ContentType="application/vnd.openxmlformats-officedocument.presentationml.slide+xml" PartName="/ppt/slides/slide83.xml"/>
  <Override ContentType="application/vnd.openxmlformats-officedocument.presentationml.slide+xml" PartName="/ppt/slides/slide84.xml"/>
  <Override ContentType="application/vnd.openxmlformats-officedocument.presentationml.slide+xml" PartName="/ppt/slides/slide85.xml"/>
  <Override ContentType="application/vnd.openxmlformats-officedocument.presentationml.slide+xml" PartName="/ppt/slides/slide86.xml"/>
  <Override ContentType="application/vnd.openxmlformats-officedocument.presentationml.slide+xml" PartName="/ppt/slides/slide87.xml"/>
  <Override ContentType="application/vnd.openxmlformats-officedocument.presentationml.slide+xml" PartName="/ppt/slides/slide88.xml"/>
  <Override ContentType="application/vnd.openxmlformats-officedocument.presentationml.slide+xml" PartName="/ppt/slides/slide89.xml"/>
  <Override ContentType="application/vnd.openxmlformats-officedocument.presentationml.slide+xml" PartName="/ppt/slides/slide90.xml"/>
  <Override ContentType="application/vnd.openxmlformats-officedocument.presentationml.slide+xml" PartName="/ppt/slides/slide91.xml"/>
  <Override ContentType="application/vnd.openxmlformats-officedocument.presentationml.slide+xml" PartName="/ppt/slides/slide92.xml"/>
  <Override ContentType="application/vnd.openxmlformats-officedocument.presentationml.slide+xml" PartName="/ppt/slides/slide93.xml"/>
  <Override ContentType="application/vnd.openxmlformats-officedocument.presentationml.slide+xml" PartName="/ppt/slides/slide94.xml"/>
  <Override ContentType="application/vnd.openxmlformats-officedocument.presentationml.slide+xml" PartName="/ppt/slides/slide95.xml"/>
  <Override ContentType="application/vnd.openxmlformats-officedocument.presentationml.slide+xml" PartName="/ppt/slides/slide96.xml"/>
  <Override ContentType="application/vnd.openxmlformats-officedocument.presentationml.slide+xml" PartName="/ppt/slides/slide97.xml"/>
  <Override ContentType="application/vnd.openxmlformats-officedocument.presentationml.slide+xml" PartName="/ppt/slides/slide98.xml"/>
  <Override ContentType="application/vnd.openxmlformats-officedocument.presentationml.slide+xml" PartName="/ppt/slides/slide99.xml"/>
  <Override ContentType="application/vnd.openxmlformats-officedocument.presentationml.slide+xml" PartName="/ppt/slides/slide100.xml"/>
  <Override ContentType="application/vnd.openxmlformats-officedocument.presentationml.slide+xml" PartName="/ppt/slides/slide101.xml"/>
  <Override ContentType="application/vnd.openxmlformats-officedocument.presentationml.slide+xml" PartName="/ppt/slides/slide102.xml"/>
  <Override ContentType="application/vnd.openxmlformats-officedocument.presentationml.slide+xml" PartName="/ppt/slides/slide103.xml"/>
  <Override ContentType="application/vnd.openxmlformats-officedocument.presentationml.slide+xml" PartName="/ppt/slides/slide104.xml"/>
  <Override ContentType="application/vnd.openxmlformats-officedocument.presentationml.slide+xml" PartName="/ppt/slides/slide105.xml"/>
  <Override ContentType="application/vnd.openxmlformats-officedocument.presentationml.slide+xml" PartName="/ppt/slides/slide106.xml"/>
  <Override ContentType="application/vnd.openxmlformats-officedocument.presentationml.slide+xml" PartName="/ppt/slides/slide107.xml"/>
  <Override ContentType="application/vnd.openxmlformats-officedocument.presentationml.slide+xml" PartName="/ppt/slides/slide108.xml"/>
  <Override ContentType="application/vnd.openxmlformats-officedocument.presentationml.slide+xml" PartName="/ppt/slides/slide109.xml"/>
  <Override ContentType="application/vnd.openxmlformats-officedocument.presentationml.slide+xml" PartName="/ppt/slides/slide110.xml"/>
  <Override ContentType="application/vnd.openxmlformats-officedocument.presentationml.slide+xml" PartName="/ppt/slides/slide111.xml"/>
  <Override ContentType="application/vnd.openxmlformats-officedocument.presentationml.slide+xml" PartName="/ppt/slides/slide112.xml"/>
  <Override ContentType="application/vnd.openxmlformats-officedocument.presentationml.slide+xml" PartName="/ppt/slides/slide113.xml"/>
  <Override ContentType="application/vnd.openxmlformats-officedocument.presentationml.slide+xml" PartName="/ppt/slides/slide114.xml"/>
  <Override ContentType="application/vnd.openxmlformats-officedocument.presentationml.slide+xml" PartName="/ppt/slides/slide115.xml"/>
  <Override ContentType="application/vnd.openxmlformats-officedocument.presentationml.slide+xml" PartName="/ppt/slides/slide116.xml"/>
  <Override ContentType="application/vnd.openxmlformats-officedocument.presentationml.slide+xml" PartName="/ppt/slides/slide117.xml"/>
  <Override ContentType="application/vnd.openxmlformats-officedocument.presentationml.slide+xml" PartName="/ppt/slides/slide118.xml"/>
  <Override ContentType="application/vnd.openxmlformats-officedocument.presentationml.slide+xml" PartName="/ppt/slides/slide119.xml"/>
  <Override ContentType="application/vnd.openxmlformats-officedocument.presentationml.slide+xml" PartName="/ppt/slides/slide120.xml"/>
  <Override ContentType="application/vnd.openxmlformats-officedocument.presentationml.slide+xml" PartName="/ppt/slides/slide121.xml"/>
  <Override ContentType="application/vnd.openxmlformats-officedocument.presentationml.slide+xml" PartName="/ppt/slides/slide122.xml"/>
  <Override ContentType="application/vnd.openxmlformats-officedocument.presentationml.slide+xml" PartName="/ppt/slides/slide123.xml"/>
  <Override ContentType="application/vnd.openxmlformats-officedocument.presentationml.slide+xml" PartName="/ppt/slides/slide124.xml"/>
  <Override ContentType="application/vnd.openxmlformats-officedocument.presentationml.slide+xml" PartName="/ppt/slides/slide125.xml"/>
  <Override ContentType="application/vnd.openxmlformats-officedocument.presentationml.slide+xml" PartName="/ppt/slides/slide126.xml"/>
  <Override ContentType="application/vnd.openxmlformats-officedocument.presentationml.slide+xml" PartName="/ppt/slides/slide127.xml"/>
  <Override ContentType="application/vnd.openxmlformats-officedocument.presentationml.slide+xml" PartName="/ppt/slides/slide128.xml"/>
  <Override ContentType="application/vnd.openxmlformats-officedocument.presentationml.slide+xml" PartName="/ppt/slides/slide129.xml"/>
  <Override ContentType="application/vnd.openxmlformats-officedocument.presentationml.slide+xml" PartName="/ppt/slides/slide130.xml"/>
  <Override ContentType="application/vnd.openxmlformats-officedocument.presentationml.slide+xml" PartName="/ppt/slides/slide131.xml"/>
  <Override ContentType="application/vnd.openxmlformats-officedocument.presentationml.slide+xml" PartName="/ppt/slides/slide132.xml"/>
  <Override ContentType="application/vnd.openxmlformats-officedocument.presentationml.slide+xml" PartName="/ppt/slides/slide133.xml"/>
  <Override ContentType="application/vnd.openxmlformats-officedocument.presentationml.slide+xml" PartName="/ppt/slides/slide134.xml"/>
  <Override ContentType="application/vnd.openxmlformats-officedocument.presentationml.slide+xml" PartName="/ppt/slides/slide135.xml"/>
  <Override ContentType="application/vnd.openxmlformats-officedocument.presentationml.slide+xml" PartName="/ppt/slides/slide136.xml"/>
  <Override ContentType="application/vnd.openxmlformats-officedocument.presentationml.slide+xml" PartName="/ppt/slides/slide137.xml"/>
  <Override ContentType="application/vnd.openxmlformats-officedocument.presentationml.slide+xml" PartName="/ppt/slides/slide138.xml"/>
  <Override ContentType="application/vnd.openxmlformats-officedocument.presentationml.slide+xml" PartName="/ppt/slides/slide139.xml"/>
  <Override ContentType="application/vnd.openxmlformats-officedocument.presentationml.slide+xml" PartName="/ppt/slides/slide140.xml"/>
  <Override ContentType="application/vnd.openxmlformats-officedocument.presentationml.slide+xml" PartName="/ppt/slides/slide141.xml"/>
  <Override ContentType="application/vnd.openxmlformats-officedocument.presentationml.slide+xml" PartName="/ppt/slides/slide142.xml"/>
  <Override ContentType="application/vnd.openxmlformats-officedocument.presentationml.slide+xml" PartName="/ppt/slides/slide143.xml"/>
  <Override ContentType="application/vnd.openxmlformats-officedocument.presentationml.slide+xml" PartName="/ppt/slides/slide144.xml"/>
  <Override ContentType="application/vnd.openxmlformats-officedocument.presentationml.slide+xml" PartName="/ppt/slides/slide145.xml"/>
  <Override ContentType="application/vnd.openxmlformats-officedocument.presentationml.slide+xml" PartName="/ppt/slides/slide146.xml"/>
  <Override ContentType="application/vnd.openxmlformats-officedocument.presentationml.slide+xml" PartName="/ppt/slides/slide147.xml"/>
  <Override ContentType="application/vnd.openxmlformats-officedocument.presentationml.slide+xml" PartName="/ppt/slides/slide148.xml"/>
  <Override ContentType="application/vnd.openxmlformats-officedocument.presentationml.slide+xml" PartName="/ppt/slides/slide149.xml"/>
  <Override ContentType="application/vnd.openxmlformats-officedocument.presentationml.slide+xml" PartName="/ppt/slides/slide150.xml"/>
  <Override ContentType="application/vnd.openxmlformats-officedocument.presentationml.slide+xml" PartName="/ppt/slides/slide151.xml"/>
  <Override ContentType="application/vnd.openxmlformats-officedocument.presentationml.slide+xml" PartName="/ppt/slides/slide152.xml"/>
  <Override ContentType="application/vnd.openxmlformats-officedocument.presentationml.slide+xml" PartName="/ppt/slides/slide153.xml"/>
  <Override ContentType="application/vnd.openxmlformats-officedocument.presentationml.slide+xml" PartName="/ppt/slides/slide154.xml"/>
  <Override ContentType="application/vnd.openxmlformats-officedocument.presentationml.slide+xml" PartName="/ppt/slides/slide155.xml"/>
  <Override ContentType="application/vnd.openxmlformats-officedocument.presentationml.slide+xml" PartName="/ppt/slides/slide156.xml"/>
  <Override ContentType="application/vnd.openxmlformats-officedocument.presentationml.slide+xml" PartName="/ppt/slides/slide157.xml"/>
  <Override ContentType="application/vnd.openxmlformats-officedocument.presentationml.slide+xml" PartName="/ppt/slides/slide158.xml"/>
  <Override ContentType="application/vnd.openxmlformats-officedocument.presentationml.slide+xml" PartName="/ppt/slides/slide159.xml"/>
  <Override ContentType="application/vnd.openxmlformats-officedocument.presentationml.slide+xml" PartName="/ppt/slides/slide160.xml"/>
  <Override ContentType="application/vnd.openxmlformats-officedocument.presentationml.slide+xml" PartName="/ppt/slides/slide161.xml"/>
  <Override ContentType="application/vnd.openxmlformats-officedocument.presentationml.slide+xml" PartName="/ppt/slides/slide162.xml"/>
  <Override ContentType="application/vnd.openxmlformats-officedocument.presentationml.slide+xml" PartName="/ppt/slides/slide163.xml"/>
  <Override ContentType="application/vnd.openxmlformats-officedocument.presentationml.slide+xml" PartName="/ppt/slides/slide164.xml"/>
  <Override ContentType="application/vnd.openxmlformats-officedocument.presentationml.slide+xml" PartName="/ppt/slides/slide165.xml"/>
  <Override ContentType="application/vnd.openxmlformats-officedocument.presentationml.slide+xml" PartName="/ppt/slides/slide166.xml"/>
  <Override ContentType="application/vnd.openxmlformats-officedocument.presentationml.slide+xml" PartName="/ppt/slides/slide167.xml"/>
  <Override ContentType="application/vnd.openxmlformats-officedocument.presentationml.slide+xml" PartName="/ppt/slides/slide168.xml"/>
  <Override ContentType="application/vnd.openxmlformats-officedocument.presentationml.slide+xml" PartName="/ppt/slides/slide169.xml"/>
  <Override ContentType="application/vnd.openxmlformats-officedocument.presentationml.slide+xml" PartName="/ppt/slides/slide170.xml"/>
  <Override ContentType="application/vnd.openxmlformats-officedocument.presentationml.slide+xml" PartName="/ppt/slides/slide171.xml"/>
  <Override ContentType="application/vnd.openxmlformats-officedocument.presentationml.slide+xml" PartName="/ppt/slides/slide172.xml"/>
  <Override ContentType="application/vnd.openxmlformats-officedocument.presentationml.slide+xml" PartName="/ppt/slides/slide173.xml"/>
  <Override ContentType="application/vnd.openxmlformats-officedocument.presentationml.slide+xml" PartName="/ppt/slides/slide174.xml"/>
  <Override ContentType="application/vnd.openxmlformats-officedocument.presentationml.slide+xml" PartName="/ppt/slides/slide175.xml"/>
  <Override ContentType="application/vnd.openxmlformats-officedocument.presentationml.slide+xml" PartName="/ppt/slides/slide176.xml"/>
  <Override ContentType="application/vnd.openxmlformats-officedocument.presentationml.slide+xml" PartName="/ppt/slides/slide17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  <p:sldId id="354" r:id="rId104"/>
    <p:sldId id="355" r:id="rId105"/>
    <p:sldId id="356" r:id="rId106"/>
    <p:sldId id="357" r:id="rId107"/>
    <p:sldId id="358" r:id="rId108"/>
    <p:sldId id="359" r:id="rId109"/>
    <p:sldId id="360" r:id="rId110"/>
    <p:sldId id="361" r:id="rId111"/>
    <p:sldId id="362" r:id="rId112"/>
    <p:sldId id="363" r:id="rId113"/>
    <p:sldId id="364" r:id="rId114"/>
    <p:sldId id="365" r:id="rId115"/>
    <p:sldId id="366" r:id="rId116"/>
    <p:sldId id="367" r:id="rId117"/>
    <p:sldId id="368" r:id="rId118"/>
    <p:sldId id="369" r:id="rId119"/>
    <p:sldId id="370" r:id="rId120"/>
    <p:sldId id="371" r:id="rId121"/>
    <p:sldId id="372" r:id="rId122"/>
    <p:sldId id="373" r:id="rId123"/>
    <p:sldId id="374" r:id="rId124"/>
    <p:sldId id="375" r:id="rId125"/>
    <p:sldId id="376" r:id="rId126"/>
    <p:sldId id="377" r:id="rId127"/>
    <p:sldId id="378" r:id="rId128"/>
    <p:sldId id="379" r:id="rId129"/>
    <p:sldId id="380" r:id="rId130"/>
    <p:sldId id="381" r:id="rId131"/>
    <p:sldId id="382" r:id="rId132"/>
    <p:sldId id="383" r:id="rId133"/>
    <p:sldId id="384" r:id="rId134"/>
    <p:sldId id="385" r:id="rId135"/>
    <p:sldId id="386" r:id="rId136"/>
    <p:sldId id="387" r:id="rId137"/>
    <p:sldId id="388" r:id="rId138"/>
    <p:sldId id="389" r:id="rId139"/>
    <p:sldId id="390" r:id="rId140"/>
    <p:sldId id="391" r:id="rId141"/>
    <p:sldId id="392" r:id="rId142"/>
    <p:sldId id="393" r:id="rId143"/>
    <p:sldId id="394" r:id="rId144"/>
    <p:sldId id="395" r:id="rId145"/>
    <p:sldId id="396" r:id="rId146"/>
    <p:sldId id="397" r:id="rId147"/>
    <p:sldId id="398" r:id="rId148"/>
    <p:sldId id="399" r:id="rId149"/>
    <p:sldId id="400" r:id="rId150"/>
    <p:sldId id="401" r:id="rId151"/>
    <p:sldId id="402" r:id="rId152"/>
    <p:sldId id="403" r:id="rId153"/>
    <p:sldId id="404" r:id="rId154"/>
    <p:sldId id="405" r:id="rId155"/>
    <p:sldId id="406" r:id="rId156"/>
    <p:sldId id="407" r:id="rId157"/>
    <p:sldId id="408" r:id="rId158"/>
    <p:sldId id="409" r:id="rId159"/>
    <p:sldId id="410" r:id="rId160"/>
    <p:sldId id="411" r:id="rId161"/>
    <p:sldId id="412" r:id="rId162"/>
    <p:sldId id="413" r:id="rId163"/>
    <p:sldId id="414" r:id="rId164"/>
    <p:sldId id="415" r:id="rId165"/>
    <p:sldId id="416" r:id="rId166"/>
    <p:sldId id="417" r:id="rId167"/>
    <p:sldId id="418" r:id="rId168"/>
    <p:sldId id="419" r:id="rId169"/>
    <p:sldId id="420" r:id="rId170"/>
    <p:sldId id="421" r:id="rId171"/>
    <p:sldId id="422" r:id="rId172"/>
    <p:sldId id="423" r:id="rId173"/>
    <p:sldId id="424" r:id="rId174"/>
    <p:sldId id="425" r:id="rId175"/>
    <p:sldId id="426" r:id="rId176"/>
    <p:sldId id="427" r:id="rId177"/>
    <p:sldId id="428" r:id="rId178"/>
    <p:sldId id="429" r:id="rId179"/>
    <p:sldId id="430" r:id="rId180"/>
    <p:sldId id="431" r:id="rId181"/>
    <p:sldId id="432" r:id="rId182"/>
  </p:sldIdLst>
  <p:sldSz cx="18288000" cy="10287000"/>
  <p:notesSz cx="6858000" cy="9144000"/>
  <p:embeddedFontLst>
    <p:embeddedFont>
      <p:font typeface="Prompt Bold" charset="1" panose="00000800000000000000"/>
      <p:regular r:id="rId183"/>
    </p:embeddedFont>
    <p:embeddedFont>
      <p:font typeface="Prompt" charset="1" panose="00000500000000000000"/>
      <p:regular r:id="rId18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00" Target="slides/slide95.xml" Type="http://schemas.openxmlformats.org/officeDocument/2006/relationships/slide"/><Relationship Id="rId101" Target="slides/slide96.xml" Type="http://schemas.openxmlformats.org/officeDocument/2006/relationships/slide"/><Relationship Id="rId102" Target="slides/slide97.xml" Type="http://schemas.openxmlformats.org/officeDocument/2006/relationships/slide"/><Relationship Id="rId103" Target="slides/slide98.xml" Type="http://schemas.openxmlformats.org/officeDocument/2006/relationships/slide"/><Relationship Id="rId104" Target="slides/slide99.xml" Type="http://schemas.openxmlformats.org/officeDocument/2006/relationships/slide"/><Relationship Id="rId105" Target="slides/slide100.xml" Type="http://schemas.openxmlformats.org/officeDocument/2006/relationships/slide"/><Relationship Id="rId106" Target="slides/slide101.xml" Type="http://schemas.openxmlformats.org/officeDocument/2006/relationships/slide"/><Relationship Id="rId107" Target="slides/slide102.xml" Type="http://schemas.openxmlformats.org/officeDocument/2006/relationships/slide"/><Relationship Id="rId108" Target="slides/slide103.xml" Type="http://schemas.openxmlformats.org/officeDocument/2006/relationships/slide"/><Relationship Id="rId109" Target="slides/slide104.xml" Type="http://schemas.openxmlformats.org/officeDocument/2006/relationships/slide"/><Relationship Id="rId11" Target="slides/slide6.xml" Type="http://schemas.openxmlformats.org/officeDocument/2006/relationships/slide"/><Relationship Id="rId110" Target="slides/slide105.xml" Type="http://schemas.openxmlformats.org/officeDocument/2006/relationships/slide"/><Relationship Id="rId111" Target="slides/slide106.xml" Type="http://schemas.openxmlformats.org/officeDocument/2006/relationships/slide"/><Relationship Id="rId112" Target="slides/slide107.xml" Type="http://schemas.openxmlformats.org/officeDocument/2006/relationships/slide"/><Relationship Id="rId113" Target="slides/slide108.xml" Type="http://schemas.openxmlformats.org/officeDocument/2006/relationships/slide"/><Relationship Id="rId114" Target="slides/slide109.xml" Type="http://schemas.openxmlformats.org/officeDocument/2006/relationships/slide"/><Relationship Id="rId115" Target="slides/slide110.xml" Type="http://schemas.openxmlformats.org/officeDocument/2006/relationships/slide"/><Relationship Id="rId116" Target="slides/slide111.xml" Type="http://schemas.openxmlformats.org/officeDocument/2006/relationships/slide"/><Relationship Id="rId117" Target="slides/slide112.xml" Type="http://schemas.openxmlformats.org/officeDocument/2006/relationships/slide"/><Relationship Id="rId118" Target="slides/slide113.xml" Type="http://schemas.openxmlformats.org/officeDocument/2006/relationships/slide"/><Relationship Id="rId119" Target="slides/slide114.xml" Type="http://schemas.openxmlformats.org/officeDocument/2006/relationships/slide"/><Relationship Id="rId12" Target="slides/slide7.xml" Type="http://schemas.openxmlformats.org/officeDocument/2006/relationships/slide"/><Relationship Id="rId120" Target="slides/slide115.xml" Type="http://schemas.openxmlformats.org/officeDocument/2006/relationships/slide"/><Relationship Id="rId121" Target="slides/slide116.xml" Type="http://schemas.openxmlformats.org/officeDocument/2006/relationships/slide"/><Relationship Id="rId122" Target="slides/slide117.xml" Type="http://schemas.openxmlformats.org/officeDocument/2006/relationships/slide"/><Relationship Id="rId123" Target="slides/slide118.xml" Type="http://schemas.openxmlformats.org/officeDocument/2006/relationships/slide"/><Relationship Id="rId124" Target="slides/slide119.xml" Type="http://schemas.openxmlformats.org/officeDocument/2006/relationships/slide"/><Relationship Id="rId125" Target="slides/slide120.xml" Type="http://schemas.openxmlformats.org/officeDocument/2006/relationships/slide"/><Relationship Id="rId126" Target="slides/slide121.xml" Type="http://schemas.openxmlformats.org/officeDocument/2006/relationships/slide"/><Relationship Id="rId127" Target="slides/slide122.xml" Type="http://schemas.openxmlformats.org/officeDocument/2006/relationships/slide"/><Relationship Id="rId128" Target="slides/slide123.xml" Type="http://schemas.openxmlformats.org/officeDocument/2006/relationships/slide"/><Relationship Id="rId129" Target="slides/slide124.xml" Type="http://schemas.openxmlformats.org/officeDocument/2006/relationships/slide"/><Relationship Id="rId13" Target="slides/slide8.xml" Type="http://schemas.openxmlformats.org/officeDocument/2006/relationships/slide"/><Relationship Id="rId130" Target="slides/slide125.xml" Type="http://schemas.openxmlformats.org/officeDocument/2006/relationships/slide"/><Relationship Id="rId131" Target="slides/slide126.xml" Type="http://schemas.openxmlformats.org/officeDocument/2006/relationships/slide"/><Relationship Id="rId132" Target="slides/slide127.xml" Type="http://schemas.openxmlformats.org/officeDocument/2006/relationships/slide"/><Relationship Id="rId133" Target="slides/slide128.xml" Type="http://schemas.openxmlformats.org/officeDocument/2006/relationships/slide"/><Relationship Id="rId134" Target="slides/slide129.xml" Type="http://schemas.openxmlformats.org/officeDocument/2006/relationships/slide"/><Relationship Id="rId135" Target="slides/slide130.xml" Type="http://schemas.openxmlformats.org/officeDocument/2006/relationships/slide"/><Relationship Id="rId136" Target="slides/slide131.xml" Type="http://schemas.openxmlformats.org/officeDocument/2006/relationships/slide"/><Relationship Id="rId137" Target="slides/slide132.xml" Type="http://schemas.openxmlformats.org/officeDocument/2006/relationships/slide"/><Relationship Id="rId138" Target="slides/slide133.xml" Type="http://schemas.openxmlformats.org/officeDocument/2006/relationships/slide"/><Relationship Id="rId139" Target="slides/slide134.xml" Type="http://schemas.openxmlformats.org/officeDocument/2006/relationships/slide"/><Relationship Id="rId14" Target="slides/slide9.xml" Type="http://schemas.openxmlformats.org/officeDocument/2006/relationships/slide"/><Relationship Id="rId140" Target="slides/slide135.xml" Type="http://schemas.openxmlformats.org/officeDocument/2006/relationships/slide"/><Relationship Id="rId141" Target="slides/slide136.xml" Type="http://schemas.openxmlformats.org/officeDocument/2006/relationships/slide"/><Relationship Id="rId142" Target="slides/slide137.xml" Type="http://schemas.openxmlformats.org/officeDocument/2006/relationships/slide"/><Relationship Id="rId143" Target="slides/slide138.xml" Type="http://schemas.openxmlformats.org/officeDocument/2006/relationships/slide"/><Relationship Id="rId144" Target="slides/slide139.xml" Type="http://schemas.openxmlformats.org/officeDocument/2006/relationships/slide"/><Relationship Id="rId145" Target="slides/slide140.xml" Type="http://schemas.openxmlformats.org/officeDocument/2006/relationships/slide"/><Relationship Id="rId146" Target="slides/slide141.xml" Type="http://schemas.openxmlformats.org/officeDocument/2006/relationships/slide"/><Relationship Id="rId147" Target="slides/slide142.xml" Type="http://schemas.openxmlformats.org/officeDocument/2006/relationships/slide"/><Relationship Id="rId148" Target="slides/slide143.xml" Type="http://schemas.openxmlformats.org/officeDocument/2006/relationships/slide"/><Relationship Id="rId149" Target="slides/slide144.xml" Type="http://schemas.openxmlformats.org/officeDocument/2006/relationships/slide"/><Relationship Id="rId15" Target="slides/slide10.xml" Type="http://schemas.openxmlformats.org/officeDocument/2006/relationships/slide"/><Relationship Id="rId150" Target="slides/slide145.xml" Type="http://schemas.openxmlformats.org/officeDocument/2006/relationships/slide"/><Relationship Id="rId151" Target="slides/slide146.xml" Type="http://schemas.openxmlformats.org/officeDocument/2006/relationships/slide"/><Relationship Id="rId152" Target="slides/slide147.xml" Type="http://schemas.openxmlformats.org/officeDocument/2006/relationships/slide"/><Relationship Id="rId153" Target="slides/slide148.xml" Type="http://schemas.openxmlformats.org/officeDocument/2006/relationships/slide"/><Relationship Id="rId154" Target="slides/slide149.xml" Type="http://schemas.openxmlformats.org/officeDocument/2006/relationships/slide"/><Relationship Id="rId155" Target="slides/slide150.xml" Type="http://schemas.openxmlformats.org/officeDocument/2006/relationships/slide"/><Relationship Id="rId156" Target="slides/slide151.xml" Type="http://schemas.openxmlformats.org/officeDocument/2006/relationships/slide"/><Relationship Id="rId157" Target="slides/slide152.xml" Type="http://schemas.openxmlformats.org/officeDocument/2006/relationships/slide"/><Relationship Id="rId158" Target="slides/slide153.xml" Type="http://schemas.openxmlformats.org/officeDocument/2006/relationships/slide"/><Relationship Id="rId159" Target="slides/slide154.xml" Type="http://schemas.openxmlformats.org/officeDocument/2006/relationships/slide"/><Relationship Id="rId16" Target="slides/slide11.xml" Type="http://schemas.openxmlformats.org/officeDocument/2006/relationships/slide"/><Relationship Id="rId160" Target="slides/slide155.xml" Type="http://schemas.openxmlformats.org/officeDocument/2006/relationships/slide"/><Relationship Id="rId161" Target="slides/slide156.xml" Type="http://schemas.openxmlformats.org/officeDocument/2006/relationships/slide"/><Relationship Id="rId162" Target="slides/slide157.xml" Type="http://schemas.openxmlformats.org/officeDocument/2006/relationships/slide"/><Relationship Id="rId163" Target="slides/slide158.xml" Type="http://schemas.openxmlformats.org/officeDocument/2006/relationships/slide"/><Relationship Id="rId164" Target="slides/slide159.xml" Type="http://schemas.openxmlformats.org/officeDocument/2006/relationships/slide"/><Relationship Id="rId165" Target="slides/slide160.xml" Type="http://schemas.openxmlformats.org/officeDocument/2006/relationships/slide"/><Relationship Id="rId166" Target="slides/slide161.xml" Type="http://schemas.openxmlformats.org/officeDocument/2006/relationships/slide"/><Relationship Id="rId167" Target="slides/slide162.xml" Type="http://schemas.openxmlformats.org/officeDocument/2006/relationships/slide"/><Relationship Id="rId168" Target="slides/slide163.xml" Type="http://schemas.openxmlformats.org/officeDocument/2006/relationships/slide"/><Relationship Id="rId169" Target="slides/slide164.xml" Type="http://schemas.openxmlformats.org/officeDocument/2006/relationships/slide"/><Relationship Id="rId17" Target="slides/slide12.xml" Type="http://schemas.openxmlformats.org/officeDocument/2006/relationships/slide"/><Relationship Id="rId170" Target="slides/slide165.xml" Type="http://schemas.openxmlformats.org/officeDocument/2006/relationships/slide"/><Relationship Id="rId171" Target="slides/slide166.xml" Type="http://schemas.openxmlformats.org/officeDocument/2006/relationships/slide"/><Relationship Id="rId172" Target="slides/slide167.xml" Type="http://schemas.openxmlformats.org/officeDocument/2006/relationships/slide"/><Relationship Id="rId173" Target="slides/slide168.xml" Type="http://schemas.openxmlformats.org/officeDocument/2006/relationships/slide"/><Relationship Id="rId174" Target="slides/slide169.xml" Type="http://schemas.openxmlformats.org/officeDocument/2006/relationships/slide"/><Relationship Id="rId175" Target="slides/slide170.xml" Type="http://schemas.openxmlformats.org/officeDocument/2006/relationships/slide"/><Relationship Id="rId176" Target="slides/slide171.xml" Type="http://schemas.openxmlformats.org/officeDocument/2006/relationships/slide"/><Relationship Id="rId177" Target="slides/slide172.xml" Type="http://schemas.openxmlformats.org/officeDocument/2006/relationships/slide"/><Relationship Id="rId178" Target="slides/slide173.xml" Type="http://schemas.openxmlformats.org/officeDocument/2006/relationships/slide"/><Relationship Id="rId179" Target="slides/slide174.xml" Type="http://schemas.openxmlformats.org/officeDocument/2006/relationships/slide"/><Relationship Id="rId18" Target="slides/slide13.xml" Type="http://schemas.openxmlformats.org/officeDocument/2006/relationships/slide"/><Relationship Id="rId180" Target="slides/slide175.xml" Type="http://schemas.openxmlformats.org/officeDocument/2006/relationships/slide"/><Relationship Id="rId181" Target="slides/slide176.xml" Type="http://schemas.openxmlformats.org/officeDocument/2006/relationships/slide"/><Relationship Id="rId182" Target="slides/slide177.xml" Type="http://schemas.openxmlformats.org/officeDocument/2006/relationships/slide"/><Relationship Id="rId183" Target="fonts/font183.fntdata" Type="http://schemas.openxmlformats.org/officeDocument/2006/relationships/font"/><Relationship Id="rId184" Target="fonts/font184.fntdata" Type="http://schemas.openxmlformats.org/officeDocument/2006/relationships/font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slides/slide34.xml" Type="http://schemas.openxmlformats.org/officeDocument/2006/relationships/slide"/><Relationship Id="rId4" Target="theme/theme1.xml" Type="http://schemas.openxmlformats.org/officeDocument/2006/relationships/theme"/><Relationship Id="rId40" Target="slides/slide35.xml" Type="http://schemas.openxmlformats.org/officeDocument/2006/relationships/slide"/><Relationship Id="rId41" Target="slides/slide36.xml" Type="http://schemas.openxmlformats.org/officeDocument/2006/relationships/slide"/><Relationship Id="rId42" Target="slides/slide37.xml" Type="http://schemas.openxmlformats.org/officeDocument/2006/relationships/slide"/><Relationship Id="rId43" Target="slides/slide38.xml" Type="http://schemas.openxmlformats.org/officeDocument/2006/relationships/slide"/><Relationship Id="rId44" Target="slides/slide39.xml" Type="http://schemas.openxmlformats.org/officeDocument/2006/relationships/slide"/><Relationship Id="rId45" Target="slides/slide40.xml" Type="http://schemas.openxmlformats.org/officeDocument/2006/relationships/slide"/><Relationship Id="rId46" Target="slides/slide41.xml" Type="http://schemas.openxmlformats.org/officeDocument/2006/relationships/slide"/><Relationship Id="rId47" Target="slides/slide42.xml" Type="http://schemas.openxmlformats.org/officeDocument/2006/relationships/slide"/><Relationship Id="rId48" Target="slides/slide43.xml" Type="http://schemas.openxmlformats.org/officeDocument/2006/relationships/slide"/><Relationship Id="rId49" Target="slides/slide44.xml" Type="http://schemas.openxmlformats.org/officeDocument/2006/relationships/slide"/><Relationship Id="rId5" Target="tableStyles.xml" Type="http://schemas.openxmlformats.org/officeDocument/2006/relationships/tableStyles"/><Relationship Id="rId50" Target="slides/slide45.xml" Type="http://schemas.openxmlformats.org/officeDocument/2006/relationships/slide"/><Relationship Id="rId51" Target="slides/slide46.xml" Type="http://schemas.openxmlformats.org/officeDocument/2006/relationships/slide"/><Relationship Id="rId52" Target="slides/slide47.xml" Type="http://schemas.openxmlformats.org/officeDocument/2006/relationships/slide"/><Relationship Id="rId53" Target="slides/slide48.xml" Type="http://schemas.openxmlformats.org/officeDocument/2006/relationships/slide"/><Relationship Id="rId54" Target="slides/slide49.xml" Type="http://schemas.openxmlformats.org/officeDocument/2006/relationships/slide"/><Relationship Id="rId55" Target="slides/slide50.xml" Type="http://schemas.openxmlformats.org/officeDocument/2006/relationships/slide"/><Relationship Id="rId56" Target="slides/slide51.xml" Type="http://schemas.openxmlformats.org/officeDocument/2006/relationships/slide"/><Relationship Id="rId57" Target="slides/slide52.xml" Type="http://schemas.openxmlformats.org/officeDocument/2006/relationships/slide"/><Relationship Id="rId58" Target="slides/slide53.xml" Type="http://schemas.openxmlformats.org/officeDocument/2006/relationships/slide"/><Relationship Id="rId59" Target="slides/slide54.xml" Type="http://schemas.openxmlformats.org/officeDocument/2006/relationships/slide"/><Relationship Id="rId6" Target="slides/slide1.xml" Type="http://schemas.openxmlformats.org/officeDocument/2006/relationships/slide"/><Relationship Id="rId60" Target="slides/slide55.xml" Type="http://schemas.openxmlformats.org/officeDocument/2006/relationships/slide"/><Relationship Id="rId61" Target="slides/slide56.xml" Type="http://schemas.openxmlformats.org/officeDocument/2006/relationships/slide"/><Relationship Id="rId62" Target="slides/slide57.xml" Type="http://schemas.openxmlformats.org/officeDocument/2006/relationships/slide"/><Relationship Id="rId63" Target="slides/slide58.xml" Type="http://schemas.openxmlformats.org/officeDocument/2006/relationships/slide"/><Relationship Id="rId64" Target="slides/slide59.xml" Type="http://schemas.openxmlformats.org/officeDocument/2006/relationships/slide"/><Relationship Id="rId65" Target="slides/slide60.xml" Type="http://schemas.openxmlformats.org/officeDocument/2006/relationships/slide"/><Relationship Id="rId66" Target="slides/slide61.xml" Type="http://schemas.openxmlformats.org/officeDocument/2006/relationships/slide"/><Relationship Id="rId67" Target="slides/slide62.xml" Type="http://schemas.openxmlformats.org/officeDocument/2006/relationships/slide"/><Relationship Id="rId68" Target="slides/slide63.xml" Type="http://schemas.openxmlformats.org/officeDocument/2006/relationships/slide"/><Relationship Id="rId69" Target="slides/slide64.xml" Type="http://schemas.openxmlformats.org/officeDocument/2006/relationships/slide"/><Relationship Id="rId7" Target="slides/slide2.xml" Type="http://schemas.openxmlformats.org/officeDocument/2006/relationships/slide"/><Relationship Id="rId70" Target="slides/slide65.xml" Type="http://schemas.openxmlformats.org/officeDocument/2006/relationships/slide"/><Relationship Id="rId71" Target="slides/slide66.xml" Type="http://schemas.openxmlformats.org/officeDocument/2006/relationships/slide"/><Relationship Id="rId72" Target="slides/slide67.xml" Type="http://schemas.openxmlformats.org/officeDocument/2006/relationships/slide"/><Relationship Id="rId73" Target="slides/slide68.xml" Type="http://schemas.openxmlformats.org/officeDocument/2006/relationships/slide"/><Relationship Id="rId74" Target="slides/slide69.xml" Type="http://schemas.openxmlformats.org/officeDocument/2006/relationships/slide"/><Relationship Id="rId75" Target="slides/slide70.xml" Type="http://schemas.openxmlformats.org/officeDocument/2006/relationships/slide"/><Relationship Id="rId76" Target="slides/slide71.xml" Type="http://schemas.openxmlformats.org/officeDocument/2006/relationships/slide"/><Relationship Id="rId77" Target="slides/slide72.xml" Type="http://schemas.openxmlformats.org/officeDocument/2006/relationships/slide"/><Relationship Id="rId78" Target="slides/slide73.xml" Type="http://schemas.openxmlformats.org/officeDocument/2006/relationships/slide"/><Relationship Id="rId79" Target="slides/slide74.xml" Type="http://schemas.openxmlformats.org/officeDocument/2006/relationships/slide"/><Relationship Id="rId8" Target="slides/slide3.xml" Type="http://schemas.openxmlformats.org/officeDocument/2006/relationships/slide"/><Relationship Id="rId80" Target="slides/slide75.xml" Type="http://schemas.openxmlformats.org/officeDocument/2006/relationships/slide"/><Relationship Id="rId81" Target="slides/slide76.xml" Type="http://schemas.openxmlformats.org/officeDocument/2006/relationships/slide"/><Relationship Id="rId82" Target="slides/slide77.xml" Type="http://schemas.openxmlformats.org/officeDocument/2006/relationships/slide"/><Relationship Id="rId83" Target="slides/slide78.xml" Type="http://schemas.openxmlformats.org/officeDocument/2006/relationships/slide"/><Relationship Id="rId84" Target="slides/slide79.xml" Type="http://schemas.openxmlformats.org/officeDocument/2006/relationships/slide"/><Relationship Id="rId85" Target="slides/slide80.xml" Type="http://schemas.openxmlformats.org/officeDocument/2006/relationships/slide"/><Relationship Id="rId86" Target="slides/slide81.xml" Type="http://schemas.openxmlformats.org/officeDocument/2006/relationships/slide"/><Relationship Id="rId87" Target="slides/slide82.xml" Type="http://schemas.openxmlformats.org/officeDocument/2006/relationships/slide"/><Relationship Id="rId88" Target="slides/slide83.xml" Type="http://schemas.openxmlformats.org/officeDocument/2006/relationships/slide"/><Relationship Id="rId89" Target="slides/slide84.xml" Type="http://schemas.openxmlformats.org/officeDocument/2006/relationships/slide"/><Relationship Id="rId9" Target="slides/slide4.xml" Type="http://schemas.openxmlformats.org/officeDocument/2006/relationships/slide"/><Relationship Id="rId90" Target="slides/slide85.xml" Type="http://schemas.openxmlformats.org/officeDocument/2006/relationships/slide"/><Relationship Id="rId91" Target="slides/slide86.xml" Type="http://schemas.openxmlformats.org/officeDocument/2006/relationships/slide"/><Relationship Id="rId92" Target="slides/slide87.xml" Type="http://schemas.openxmlformats.org/officeDocument/2006/relationships/slide"/><Relationship Id="rId93" Target="slides/slide88.xml" Type="http://schemas.openxmlformats.org/officeDocument/2006/relationships/slide"/><Relationship Id="rId94" Target="slides/slide89.xml" Type="http://schemas.openxmlformats.org/officeDocument/2006/relationships/slide"/><Relationship Id="rId95" Target="slides/slide90.xml" Type="http://schemas.openxmlformats.org/officeDocument/2006/relationships/slide"/><Relationship Id="rId96" Target="slides/slide91.xml" Type="http://schemas.openxmlformats.org/officeDocument/2006/relationships/slide"/><Relationship Id="rId97" Target="slides/slide92.xml" Type="http://schemas.openxmlformats.org/officeDocument/2006/relationships/slide"/><Relationship Id="rId98" Target="slides/slide93.xml" Type="http://schemas.openxmlformats.org/officeDocument/2006/relationships/slide"/><Relationship Id="rId99" Target="slides/slide9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0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0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0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0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/Relationships>
</file>

<file path=ppt/slides/_rels/slide10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/Relationships>
</file>

<file path=ppt/slides/_rels/slide10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/Relationships>
</file>

<file path=ppt/slides/_rels/slide10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/Relationships>
</file>

<file path=ppt/slides/_rels/slide10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/Relationships>
</file>

<file path=ppt/slides/_rels/slide10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0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https://www.figma.com/proto/fwc5uZq6OaprrmziUuYzUL/%E0%B8%A3%E0%B8%B0%E0%B8%9A%E0%B8%9A%E0%B8%88%E0%B8%B1%E0%B8%94%E0%B8%AB%E0%B8%B2%E0%B8%87%E0%B8%B2%E0%B8%99?node-id=243-229&amp;starting-point-node-id=243%3A229&amp;show-proto-sidebar=1" TargetMode="External" Type="http://schemas.openxmlformats.org/officeDocument/2006/relationships/hyperlink"/><Relationship Id="rId3" Target="../media/image28.png" Type="http://schemas.openxmlformats.org/officeDocument/2006/relationships/image"/><Relationship Id="rId4" Target="../media/image29.png" Type="http://schemas.openxmlformats.org/officeDocument/2006/relationships/image"/><Relationship Id="rId5" Target="../media/image30.png" Type="http://schemas.openxmlformats.org/officeDocument/2006/relationships/image"/></Relationships>
</file>

<file path=ppt/slides/_rels/slide1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https://www.figma.com/proto/fwc5uZq6OaprrmziUuYzUL/%E0%B8%A3%E0%B8%B0%E0%B8%9A%E0%B8%9A%E0%B8%88%E0%B8%B1%E0%B8%94%E0%B8%AB%E0%B8%B2%E0%B8%87%E0%B8%B2%E0%B8%99?node-id=243-229&amp;starting-point-node-id=243%3A229&amp;show-proto-sidebar=1" TargetMode="External" Type="http://schemas.openxmlformats.org/officeDocument/2006/relationships/hyperlink"/><Relationship Id="rId3" Target="../media/image31.png" Type="http://schemas.openxmlformats.org/officeDocument/2006/relationships/image"/><Relationship Id="rId4" Target="../media/image32.png" Type="http://schemas.openxmlformats.org/officeDocument/2006/relationships/image"/><Relationship Id="rId5" Target="../media/image33.jpeg" Type="http://schemas.openxmlformats.org/officeDocument/2006/relationships/image"/></Relationships>
</file>

<file path=ppt/slides/_rels/slide1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https://www.figma.com/proto/fwc5uZq6OaprrmziUuYzUL/%E0%B8%A3%E0%B8%B0%E0%B8%9A%E0%B8%9A%E0%B8%88%E0%B8%B1%E0%B8%94%E0%B8%AB%E0%B8%B2%E0%B8%87%E0%B8%B2%E0%B8%99?node-id=243-229&amp;starting-point-node-id=243%3A229&amp;show-proto-sidebar=1" TargetMode="External" Type="http://schemas.openxmlformats.org/officeDocument/2006/relationships/hyperlink"/><Relationship Id="rId3" Target="../media/image28.png" Type="http://schemas.openxmlformats.org/officeDocument/2006/relationships/image"/><Relationship Id="rId4" Target="../media/image30.png" Type="http://schemas.openxmlformats.org/officeDocument/2006/relationships/image"/><Relationship Id="rId5" Target="../media/image34.png" Type="http://schemas.openxmlformats.org/officeDocument/2006/relationships/image"/><Relationship Id="rId6" Target="../media/image35.png" Type="http://schemas.openxmlformats.org/officeDocument/2006/relationships/image"/></Relationships>
</file>

<file path=ppt/slides/_rels/slide1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https://www.figma.com/proto/fwc5uZq6OaprrmziUuYzUL/%E0%B8%A3%E0%B8%B0%E0%B8%9A%E0%B8%9A%E0%B8%88%E0%B8%B1%E0%B8%94%E0%B8%AB%E0%B8%B2%E0%B8%87%E0%B8%B2%E0%B8%99?node-id=243-229&amp;starting-point-node-id=243%3A229&amp;show-proto-sidebar=1" TargetMode="External" Type="http://schemas.openxmlformats.org/officeDocument/2006/relationships/hyperlink"/><Relationship Id="rId3" Target="../media/image36.png" Type="http://schemas.openxmlformats.org/officeDocument/2006/relationships/image"/><Relationship Id="rId4" Target="../media/image37.png" Type="http://schemas.openxmlformats.org/officeDocument/2006/relationships/image"/><Relationship Id="rId5" Target="../media/image38.png" Type="http://schemas.openxmlformats.org/officeDocument/2006/relationships/image"/><Relationship Id="rId6" Target="../media/image39.png" Type="http://schemas.openxmlformats.org/officeDocument/2006/relationships/image"/></Relationships>
</file>

<file path=ppt/slides/_rels/slide1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https://www.figma.com/proto/fwc5uZq6OaprrmziUuYzUL/%E0%B8%A3%E0%B8%B0%E0%B8%9A%E0%B8%9A%E0%B8%88%E0%B8%B1%E0%B8%94%E0%B8%AB%E0%B8%B2%E0%B8%87%E0%B8%B2%E0%B8%99?node-id=243-229&amp;starting-point-node-id=243%3A229&amp;show-proto-sidebar=1" TargetMode="External" Type="http://schemas.openxmlformats.org/officeDocument/2006/relationships/hyperlink"/><Relationship Id="rId3" Target="../media/image40.png" Type="http://schemas.openxmlformats.org/officeDocument/2006/relationships/image"/><Relationship Id="rId4" Target="../media/image41.png" Type="http://schemas.openxmlformats.org/officeDocument/2006/relationships/image"/></Relationships>
</file>

<file path=ppt/slides/_rels/slide1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https://www.figma.com/proto/fwc5uZq6OaprrmziUuYzUL/%E0%B8%A3%E0%B8%B0%E0%B8%9A%E0%B8%9A%E0%B8%88%E0%B8%B1%E0%B8%94%E0%B8%AB%E0%B8%B2%E0%B8%87%E0%B8%B2%E0%B8%99?node-id=243-229&amp;starting-point-node-id=243%3A229&amp;show-proto-sidebar=1" TargetMode="External" Type="http://schemas.openxmlformats.org/officeDocument/2006/relationships/hyperlink"/><Relationship Id="rId3" Target="../media/image42.png" Type="http://schemas.openxmlformats.org/officeDocument/2006/relationships/image"/><Relationship Id="rId4" Target="../media/image43.png" Type="http://schemas.openxmlformats.org/officeDocument/2006/relationships/image"/></Relationships>
</file>

<file path=ppt/slides/_rels/slide1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https://www.figma.com/proto/fwc5uZq6OaprrmziUuYzUL/%E0%B8%A3%E0%B8%B0%E0%B8%9A%E0%B8%9A%E0%B8%88%E0%B8%B1%E0%B8%94%E0%B8%AB%E0%B8%B2%E0%B8%87%E0%B8%B2%E0%B8%99?node-id=243-229&amp;starting-point-node-id=243%3A229&amp;show-proto-sidebar=1" TargetMode="External" Type="http://schemas.openxmlformats.org/officeDocument/2006/relationships/hyperlink"/><Relationship Id="rId3" Target="../media/image44.png" Type="http://schemas.openxmlformats.org/officeDocument/2006/relationships/image"/><Relationship Id="rId4" Target="../media/image45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https://www.figma.com/proto/fwc5uZq6OaprrmziUuYzUL/%E0%B8%A3%E0%B8%B0%E0%B8%9A%E0%B8%9A%E0%B8%88%E0%B8%B1%E0%B8%94%E0%B8%AB%E0%B8%B2%E0%B8%87%E0%B8%B2%E0%B8%99?node-id=243-229&amp;starting-point-node-id=243%3A229&amp;show-proto-sidebar=1" TargetMode="External" Type="http://schemas.openxmlformats.org/officeDocument/2006/relationships/hyperlink"/><Relationship Id="rId3" Target="../media/image46.png" Type="http://schemas.openxmlformats.org/officeDocument/2006/relationships/image"/><Relationship Id="rId4" Target="../media/image47.png" Type="http://schemas.openxmlformats.org/officeDocument/2006/relationships/image"/></Relationships>
</file>

<file path=ppt/slides/_rels/slide1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8.png" Type="http://schemas.openxmlformats.org/officeDocument/2006/relationships/image"/></Relationships>
</file>

<file path=ppt/slides/_rels/slide1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9.png" Type="http://schemas.openxmlformats.org/officeDocument/2006/relationships/image"/></Relationships>
</file>

<file path=ppt/slides/_rels/slide1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0.jpeg" Type="http://schemas.openxmlformats.org/officeDocument/2006/relationships/image"/></Relationships>
</file>

<file path=ppt/slides/_rels/slide1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1.png" Type="http://schemas.openxmlformats.org/officeDocument/2006/relationships/image"/><Relationship Id="rId3" Target="../media/image52.png" Type="http://schemas.openxmlformats.org/officeDocument/2006/relationships/image"/></Relationships>
</file>

<file path=ppt/slides/_rels/slide1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3.png" Type="http://schemas.openxmlformats.org/officeDocument/2006/relationships/image"/></Relationships>
</file>

<file path=ppt/slides/_rels/slide1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4.png" Type="http://schemas.openxmlformats.org/officeDocument/2006/relationships/image"/></Relationships>
</file>

<file path=ppt/slides/_rels/slide1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5.png" Type="http://schemas.openxmlformats.org/officeDocument/2006/relationships/image"/><Relationship Id="rId3" Target="../media/image56.png" Type="http://schemas.openxmlformats.org/officeDocument/2006/relationships/image"/></Relationships>
</file>

<file path=ppt/slides/_rels/slide1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7.png" Type="http://schemas.openxmlformats.org/officeDocument/2006/relationships/image"/><Relationship Id="rId3" Target="../media/image58.png" Type="http://schemas.openxmlformats.org/officeDocument/2006/relationships/image"/></Relationships>
</file>

<file path=ppt/slides/_rels/slide1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9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0.png" Type="http://schemas.openxmlformats.org/officeDocument/2006/relationships/image"/><Relationship Id="rId3" Target="../media/image61.png" Type="http://schemas.openxmlformats.org/officeDocument/2006/relationships/image"/></Relationships>
</file>

<file path=ppt/slides/_rels/slide1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2.png" Type="http://schemas.openxmlformats.org/officeDocument/2006/relationships/image"/><Relationship Id="rId3" Target="../media/image63.png" Type="http://schemas.openxmlformats.org/officeDocument/2006/relationships/image"/></Relationships>
</file>

<file path=ppt/slides/_rels/slide1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4.png" Type="http://schemas.openxmlformats.org/officeDocument/2006/relationships/image"/></Relationships>
</file>

<file path=ppt/slides/_rels/slide1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5.png" Type="http://schemas.openxmlformats.org/officeDocument/2006/relationships/image"/><Relationship Id="rId3" Target="../media/image66.png" Type="http://schemas.openxmlformats.org/officeDocument/2006/relationships/image"/></Relationships>
</file>

<file path=ppt/slides/_rels/slide1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7.png" Type="http://schemas.openxmlformats.org/officeDocument/2006/relationships/image"/></Relationships>
</file>

<file path=ppt/slides/_rels/slide13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8.png" Type="http://schemas.openxmlformats.org/officeDocument/2006/relationships/image"/></Relationships>
</file>

<file path=ppt/slides/_rels/slide13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9.png" Type="http://schemas.openxmlformats.org/officeDocument/2006/relationships/image"/></Relationships>
</file>

<file path=ppt/slides/_rels/slide13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0.png" Type="http://schemas.openxmlformats.org/officeDocument/2006/relationships/image"/><Relationship Id="rId3" Target="../media/image71.png" Type="http://schemas.openxmlformats.org/officeDocument/2006/relationships/image"/></Relationships>
</file>

<file path=ppt/slides/_rels/slide13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2.png" Type="http://schemas.openxmlformats.org/officeDocument/2006/relationships/image"/><Relationship Id="rId3" Target="../media/image73.png" Type="http://schemas.openxmlformats.org/officeDocument/2006/relationships/image"/></Relationships>
</file>

<file path=ppt/slides/_rels/slide13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4.png" Type="http://schemas.openxmlformats.org/officeDocument/2006/relationships/image"/><Relationship Id="rId3" Target="../media/image75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4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6.png" Type="http://schemas.openxmlformats.org/officeDocument/2006/relationships/image"/><Relationship Id="rId3" Target="../media/image77.png" Type="http://schemas.openxmlformats.org/officeDocument/2006/relationships/image"/></Relationships>
</file>

<file path=ppt/slides/_rels/slide14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8.png" Type="http://schemas.openxmlformats.org/officeDocument/2006/relationships/image"/><Relationship Id="rId3" Target="../media/image79.png" Type="http://schemas.openxmlformats.org/officeDocument/2006/relationships/image"/></Relationships>
</file>

<file path=ppt/slides/_rels/slide14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0.png" Type="http://schemas.openxmlformats.org/officeDocument/2006/relationships/image"/><Relationship Id="rId3" Target="../media/image81.png" Type="http://schemas.openxmlformats.org/officeDocument/2006/relationships/image"/></Relationships>
</file>

<file path=ppt/slides/_rels/slide14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2.png" Type="http://schemas.openxmlformats.org/officeDocument/2006/relationships/image"/><Relationship Id="rId3" Target="../media/image83.png" Type="http://schemas.openxmlformats.org/officeDocument/2006/relationships/image"/></Relationships>
</file>

<file path=ppt/slides/_rels/slide14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4.png" Type="http://schemas.openxmlformats.org/officeDocument/2006/relationships/image"/><Relationship Id="rId3" Target="../media/image85.svg" Type="http://schemas.openxmlformats.org/officeDocument/2006/relationships/image"/></Relationships>
</file>

<file path=ppt/slides/_rels/slide14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4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4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4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4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5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5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5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5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5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5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5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5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5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5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6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6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6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6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6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6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6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6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6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6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7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7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7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7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7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7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7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7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http://localhost:8080/phpmyadmin/index.php?route=/sql&amp;pos=0&amp;db=ip&amp;table=roles_status" TargetMode="External" Type="http://schemas.openxmlformats.org/officeDocument/2006/relationships/hyperlink"/><Relationship Id="rId3" Target="http://localhost:8080/phpmyadmin/index.php?route=/sql&amp;pos=0&amp;db=ip&amp;table=report_status" TargetMode="External" Type="http://schemas.openxmlformats.org/officeDocument/2006/relationships/hyperlink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7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7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7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7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7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7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7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7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7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7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14" Target="../media/image13.png" Type="http://schemas.openxmlformats.org/officeDocument/2006/relationships/image"/><Relationship Id="rId15" Target="../media/image14.svg" Type="http://schemas.openxmlformats.org/officeDocument/2006/relationships/image"/><Relationship Id="rId16" Target="../media/image15.png" Type="http://schemas.openxmlformats.org/officeDocument/2006/relationships/image"/><Relationship Id="rId17" Target="../media/image16.svg" Type="http://schemas.openxmlformats.org/officeDocument/2006/relationships/image"/><Relationship Id="rId18" Target="../media/image17.png" Type="http://schemas.openxmlformats.org/officeDocument/2006/relationships/image"/><Relationship Id="rId19" Target="../media/image18.svg" Type="http://schemas.openxmlformats.org/officeDocument/2006/relationships/image"/><Relationship Id="rId2" Target="../media/image1.png" Type="http://schemas.openxmlformats.org/officeDocument/2006/relationships/image"/><Relationship Id="rId20" Target="../media/image19.png" Type="http://schemas.openxmlformats.org/officeDocument/2006/relationships/image"/><Relationship Id="rId21" Target="../media/image20.svg" Type="http://schemas.openxmlformats.org/officeDocument/2006/relationships/image"/><Relationship Id="rId22" Target="../media/image21.png" Type="http://schemas.openxmlformats.org/officeDocument/2006/relationships/image"/><Relationship Id="rId23" Target="../media/image22.sv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8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8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8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8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8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8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8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8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8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8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14" Target="../media/image13.png" Type="http://schemas.openxmlformats.org/officeDocument/2006/relationships/image"/><Relationship Id="rId15" Target="../media/image14.svg" Type="http://schemas.openxmlformats.org/officeDocument/2006/relationships/image"/><Relationship Id="rId16" Target="../media/image15.png" Type="http://schemas.openxmlformats.org/officeDocument/2006/relationships/image"/><Relationship Id="rId17" Target="../media/image16.svg" Type="http://schemas.openxmlformats.org/officeDocument/2006/relationships/image"/><Relationship Id="rId18" Target="../media/image17.png" Type="http://schemas.openxmlformats.org/officeDocument/2006/relationships/image"/><Relationship Id="rId19" Target="../media/image18.svg" Type="http://schemas.openxmlformats.org/officeDocument/2006/relationships/image"/><Relationship Id="rId2" Target="../media/image1.png" Type="http://schemas.openxmlformats.org/officeDocument/2006/relationships/image"/><Relationship Id="rId20" Target="../media/image19.png" Type="http://schemas.openxmlformats.org/officeDocument/2006/relationships/image"/><Relationship Id="rId21" Target="../media/image20.svg" Type="http://schemas.openxmlformats.org/officeDocument/2006/relationships/image"/><Relationship Id="rId22" Target="../media/image21.png" Type="http://schemas.openxmlformats.org/officeDocument/2006/relationships/image"/><Relationship Id="rId23" Target="../media/image22.sv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9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9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9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9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9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9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9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9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9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9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slide1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325373" y="-9696523"/>
            <a:ext cx="14099416" cy="14099416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BC5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6420234" y="8232196"/>
            <a:ext cx="3735531" cy="3735531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8ADDCA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747857" y="1384271"/>
            <a:ext cx="11846184" cy="58284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603"/>
              </a:lnSpc>
            </a:pPr>
            <a:r>
              <a:rPr lang="en-US" sz="11145" b="true">
                <a:solidFill>
                  <a:srgbClr val="000000"/>
                </a:solidFill>
                <a:latin typeface="Prompt Bold"/>
                <a:ea typeface="Prompt Bold"/>
                <a:cs typeface="Prompt Bold"/>
                <a:sym typeface="Prompt Bold"/>
              </a:rPr>
              <a:t>ระบบจัดหางาน</a:t>
            </a:r>
          </a:p>
          <a:p>
            <a:pPr algn="l">
              <a:lnSpc>
                <a:spcPts val="15603"/>
              </a:lnSpc>
              <a:spcBef>
                <a:spcPct val="0"/>
              </a:spcBef>
            </a:pPr>
            <a:r>
              <a:rPr lang="en-US" sz="11145" b="true">
                <a:solidFill>
                  <a:srgbClr val="000000"/>
                </a:solidFill>
                <a:latin typeface="Prompt Bold"/>
                <a:ea typeface="Prompt Bold"/>
                <a:cs typeface="Prompt Bold"/>
                <a:sym typeface="Prompt Bold"/>
              </a:rPr>
              <a:t>และพัฒนาทักษะ CSIT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-1929195" y="8389571"/>
            <a:ext cx="3735531" cy="3735531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6E89D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747857" y="-643475"/>
            <a:ext cx="1286950" cy="1286950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ADDCA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563394" y="297626"/>
            <a:ext cx="5161212" cy="899085"/>
            <a:chOff x="0" y="0"/>
            <a:chExt cx="1443167" cy="251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43167" cy="251400"/>
            </a:xfrm>
            <a:custGeom>
              <a:avLst/>
              <a:gdLst/>
              <a:ahLst/>
              <a:cxnLst/>
              <a:rect r="r" b="b" t="t" l="l"/>
              <a:pathLst>
                <a:path h="251400" w="1443167">
                  <a:moveTo>
                    <a:pt x="99001" y="0"/>
                  </a:moveTo>
                  <a:lnTo>
                    <a:pt x="1344166" y="0"/>
                  </a:lnTo>
                  <a:cubicBezTo>
                    <a:pt x="1370423" y="0"/>
                    <a:pt x="1395604" y="10430"/>
                    <a:pt x="1414170" y="28997"/>
                  </a:cubicBezTo>
                  <a:cubicBezTo>
                    <a:pt x="1432737" y="47563"/>
                    <a:pt x="1443167" y="72745"/>
                    <a:pt x="1443167" y="99001"/>
                  </a:cubicBezTo>
                  <a:lnTo>
                    <a:pt x="1443167" y="152399"/>
                  </a:lnTo>
                  <a:cubicBezTo>
                    <a:pt x="1443167" y="207076"/>
                    <a:pt x="1398843" y="251400"/>
                    <a:pt x="1344166" y="251400"/>
                  </a:cubicBezTo>
                  <a:lnTo>
                    <a:pt x="99001" y="251400"/>
                  </a:lnTo>
                  <a:cubicBezTo>
                    <a:pt x="44324" y="251400"/>
                    <a:pt x="0" y="207076"/>
                    <a:pt x="0" y="152399"/>
                  </a:cubicBezTo>
                  <a:lnTo>
                    <a:pt x="0" y="99001"/>
                  </a:lnTo>
                  <a:cubicBezTo>
                    <a:pt x="0" y="44324"/>
                    <a:pt x="44324" y="0"/>
                    <a:pt x="99001" y="0"/>
                  </a:cubicBezTo>
                  <a:close/>
                </a:path>
              </a:pathLst>
            </a:custGeom>
            <a:solidFill>
              <a:srgbClr val="8ADDCA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1443167" cy="279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aphicFrame>
        <p:nvGraphicFramePr>
          <p:cNvPr name="Table 5" id="5"/>
          <p:cNvGraphicFramePr>
            <a:graphicFrameLocks noGrp="true"/>
          </p:cNvGraphicFramePr>
          <p:nvPr/>
        </p:nvGraphicFramePr>
        <p:xfrm>
          <a:off x="388277" y="1461310"/>
          <a:ext cx="17511447" cy="8524875"/>
        </p:xfrm>
        <a:graphic>
          <a:graphicData uri="http://schemas.openxmlformats.org/drawingml/2006/table">
            <a:tbl>
              <a:tblPr/>
              <a:tblGrid>
                <a:gridCol w="2827486"/>
                <a:gridCol w="1814355"/>
                <a:gridCol w="6700116"/>
                <a:gridCol w="2254676"/>
                <a:gridCol w="3914815"/>
              </a:tblGrid>
              <a:tr h="136819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ภาษาไทย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ภาษาอังกฤษ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คำอธิบาย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คำที่ใช้ในการสื่อสาร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ประกอบด้วย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</a:tr>
              <a:tr h="178917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นิสิต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Student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บุคคลที่กำลังศึกษาอยู่ในภาควิชาวิทยาการคอมพิวเตอร์และเทคโนโลยีสารสนเทศ คณะวิทยาศาสตร์ มหาวิทยานเรศวร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นิสิต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1. โปรไฟล์นิสิต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8917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อาจารย์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Teacher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บุคคลที่เป็นบุคลากรทางการศึกษาของภาควิชาวิทยาการคอมพิวเตอร์และเทคโนโลยีสารสนเทศ คณะวิทยาศาสตร์ มหาวิทยานเรศวร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อาจารย์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1. โปรไฟล์อาจารย์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1015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ผู้ใช้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User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นิสิตและอาจารย์ภาควิชาวิทยาการคอมพิวเตอร์และเทคโนโลยีสารสนเทศ คณะวิทยาศาสตร์ มหาวิทยาลัยนเรศวร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User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1. นิสิต</a:t>
                      </a:r>
                      <a:endParaRPr lang="en-US" sz="1100"/>
                    </a:p>
                    <a:p>
                      <a:pPr algn="l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2. อาจารย์</a:t>
                      </a:r>
                    </a:p>
                    <a:p>
                      <a:pPr algn="l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3. เจ้าหน้าที่บริหารงานทั่วไป</a:t>
                      </a:r>
                    </a:p>
                    <a:p>
                      <a:pPr algn="l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4. ผู้บริหาร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6819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เจ้าหน้าที่บริหารงานทั่วไป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Admin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บุคคลที่มีหน้าที่จัดการและควบคุมการดำเนินงานของระบบเพื่อให้เป็นไปตามนโยบายของผู้บริหาร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Admin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-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6" id="6"/>
          <p:cNvSpPr txBox="true"/>
          <p:nvPr/>
        </p:nvSpPr>
        <p:spPr>
          <a:xfrm rot="0">
            <a:off x="7770931" y="398961"/>
            <a:ext cx="2746137" cy="6297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74"/>
              </a:lnSpc>
              <a:spcBef>
                <a:spcPct val="0"/>
              </a:spcBef>
            </a:pPr>
            <a:r>
              <a:rPr lang="en-US" b="true" sz="3695">
                <a:solidFill>
                  <a:srgbClr val="000000"/>
                </a:solidFill>
                <a:latin typeface="Prompt Bold"/>
                <a:ea typeface="Prompt Bold"/>
                <a:cs typeface="Prompt Bold"/>
                <a:sym typeface="Prompt Bold"/>
              </a:rPr>
              <a:t>อภิธานศัพท์</a:t>
            </a:r>
          </a:p>
        </p:txBody>
      </p:sp>
    </p:spTree>
  </p:cSld>
  <p:clrMapOvr>
    <a:masterClrMapping/>
  </p:clrMapOvr>
</p:sld>
</file>

<file path=ppt/slides/slide100.xml><?xml version="1.0" encoding="utf-8"?>
<p:sld xmlns:p="http://schemas.openxmlformats.org/presentationml/2006/main" xmlns:a="http://schemas.openxmlformats.org/drawingml/2006/main">
  <p:cSld>
    <p:bg>
      <p:bgPr>
        <a:solidFill>
          <a:srgbClr val="EFFC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573058" y="575857"/>
            <a:ext cx="9141884" cy="1403568"/>
            <a:chOff x="0" y="0"/>
            <a:chExt cx="2556234" cy="39246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556234" cy="392463"/>
            </a:xfrm>
            <a:custGeom>
              <a:avLst/>
              <a:gdLst/>
              <a:ahLst/>
              <a:cxnLst/>
              <a:rect r="r" b="b" t="t" l="l"/>
              <a:pathLst>
                <a:path h="392463" w="2556234">
                  <a:moveTo>
                    <a:pt x="55893" y="0"/>
                  </a:moveTo>
                  <a:lnTo>
                    <a:pt x="2500341" y="0"/>
                  </a:lnTo>
                  <a:cubicBezTo>
                    <a:pt x="2531210" y="0"/>
                    <a:pt x="2556234" y="25024"/>
                    <a:pt x="2556234" y="55893"/>
                  </a:cubicBezTo>
                  <a:lnTo>
                    <a:pt x="2556234" y="336570"/>
                  </a:lnTo>
                  <a:cubicBezTo>
                    <a:pt x="2556234" y="351393"/>
                    <a:pt x="2550345" y="365610"/>
                    <a:pt x="2539864" y="376092"/>
                  </a:cubicBezTo>
                  <a:cubicBezTo>
                    <a:pt x="2529382" y="386574"/>
                    <a:pt x="2515165" y="392463"/>
                    <a:pt x="2500341" y="392463"/>
                  </a:cubicBezTo>
                  <a:lnTo>
                    <a:pt x="55893" y="392463"/>
                  </a:lnTo>
                  <a:cubicBezTo>
                    <a:pt x="41069" y="392463"/>
                    <a:pt x="26853" y="386574"/>
                    <a:pt x="16371" y="376092"/>
                  </a:cubicBezTo>
                  <a:cubicBezTo>
                    <a:pt x="5889" y="365610"/>
                    <a:pt x="0" y="351393"/>
                    <a:pt x="0" y="336570"/>
                  </a:cubicBezTo>
                  <a:lnTo>
                    <a:pt x="0" y="55893"/>
                  </a:lnTo>
                  <a:cubicBezTo>
                    <a:pt x="0" y="41069"/>
                    <a:pt x="5889" y="26853"/>
                    <a:pt x="16371" y="16371"/>
                  </a:cubicBezTo>
                  <a:cubicBezTo>
                    <a:pt x="26853" y="5889"/>
                    <a:pt x="41069" y="0"/>
                    <a:pt x="55893" y="0"/>
                  </a:cubicBezTo>
                  <a:close/>
                </a:path>
              </a:pathLst>
            </a:custGeom>
            <a:solidFill>
              <a:srgbClr val="ABC5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2556234" cy="4210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70533" y="3527319"/>
            <a:ext cx="11467592" cy="5730981"/>
            <a:chOff x="0" y="0"/>
            <a:chExt cx="3173819" cy="158613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173819" cy="1586130"/>
            </a:xfrm>
            <a:custGeom>
              <a:avLst/>
              <a:gdLst/>
              <a:ahLst/>
              <a:cxnLst/>
              <a:rect r="r" b="b" t="t" l="l"/>
              <a:pathLst>
                <a:path h="1586130" w="3173819">
                  <a:moveTo>
                    <a:pt x="42532" y="0"/>
                  </a:moveTo>
                  <a:lnTo>
                    <a:pt x="3131287" y="0"/>
                  </a:lnTo>
                  <a:cubicBezTo>
                    <a:pt x="3154777" y="0"/>
                    <a:pt x="3173819" y="19042"/>
                    <a:pt x="3173819" y="42532"/>
                  </a:cubicBezTo>
                  <a:lnTo>
                    <a:pt x="3173819" y="1543598"/>
                  </a:lnTo>
                  <a:cubicBezTo>
                    <a:pt x="3173819" y="1567088"/>
                    <a:pt x="3154777" y="1586130"/>
                    <a:pt x="3131287" y="1586130"/>
                  </a:cubicBezTo>
                  <a:lnTo>
                    <a:pt x="42532" y="1586130"/>
                  </a:lnTo>
                  <a:cubicBezTo>
                    <a:pt x="19042" y="1586130"/>
                    <a:pt x="0" y="1567088"/>
                    <a:pt x="0" y="1543598"/>
                  </a:cubicBezTo>
                  <a:lnTo>
                    <a:pt x="0" y="42532"/>
                  </a:lnTo>
                  <a:cubicBezTo>
                    <a:pt x="0" y="19042"/>
                    <a:pt x="19042" y="0"/>
                    <a:pt x="42532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28575"/>
              <a:ext cx="3173819" cy="16147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4767870" y="782875"/>
            <a:ext cx="8752261" cy="8942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87"/>
              </a:lnSpc>
              <a:spcBef>
                <a:spcPct val="0"/>
              </a:spcBef>
            </a:pPr>
            <a:r>
              <a:rPr lang="en-US" b="true" sz="5276">
                <a:solidFill>
                  <a:srgbClr val="000000"/>
                </a:solidFill>
                <a:latin typeface="Prompt Bold"/>
                <a:ea typeface="Prompt Bold"/>
                <a:cs typeface="Prompt Bold"/>
                <a:sym typeface="Prompt Bold"/>
              </a:rPr>
              <a:t>Function Requirements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69067" y="2739030"/>
            <a:ext cx="7499897" cy="4930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88"/>
              </a:lnSpc>
            </a:pPr>
            <a:r>
              <a:rPr lang="en-US" sz="3600" b="true">
                <a:solidFill>
                  <a:srgbClr val="000000"/>
                </a:solidFill>
                <a:latin typeface="Prompt Bold"/>
                <a:ea typeface="Prompt Bold"/>
                <a:cs typeface="Prompt Bold"/>
                <a:sym typeface="Prompt Bold"/>
              </a:rPr>
              <a:t>อาจารย์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547248" y="3987188"/>
            <a:ext cx="10314162" cy="4794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Prompt"/>
                <a:ea typeface="Prompt"/>
                <a:cs typeface="Prompt"/>
                <a:sym typeface="Prompt"/>
              </a:rPr>
              <a:t>ระบบต้องอนุญาตให้อาจารย์แก้ไขโปรไฟล์ส่วนตัวได้</a:t>
            </a:r>
          </a:p>
          <a:p>
            <a:pPr algn="just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Prompt"/>
                <a:ea typeface="Prompt"/>
                <a:cs typeface="Prompt"/>
                <a:sym typeface="Prompt"/>
              </a:rPr>
              <a:t>ระบบต้องอนุญาตให้อาจารย์เข้าดูโปรไฟล์นิสิตได้</a:t>
            </a:r>
          </a:p>
          <a:p>
            <a:pPr algn="just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Prompt"/>
                <a:ea typeface="Prompt"/>
                <a:cs typeface="Prompt"/>
                <a:sym typeface="Prompt"/>
              </a:rPr>
              <a:t>ระบบต้องอนุญาตให้อาจารย์เขียนรีวิวนิสิตที่ทำงานเสร็จสิ้นแล้วได้</a:t>
            </a:r>
          </a:p>
          <a:p>
            <a:pPr algn="just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Prompt"/>
                <a:ea typeface="Prompt"/>
                <a:cs typeface="Prompt"/>
                <a:sym typeface="Prompt"/>
              </a:rPr>
              <a:t>ระบบต้องอนุญาตให้อาจารย์ดูรีวิวของนิสิตที่ได้รับจากอาจารย์หลังจากทำงานเสร็จสิ้นแล้วได้</a:t>
            </a:r>
          </a:p>
          <a:p>
            <a:pPr algn="just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Prompt"/>
                <a:ea typeface="Prompt"/>
                <a:cs typeface="Prompt"/>
                <a:sym typeface="Prompt"/>
              </a:rPr>
              <a:t>ระบบต้องอนุญาตให้อาจารย์โพสต์ประกาศหานิสิตที่เหมาะสมกับงานที่ต้องการได้</a:t>
            </a:r>
          </a:p>
          <a:p>
            <a:pPr algn="just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Prompt"/>
                <a:ea typeface="Prompt"/>
                <a:cs typeface="Prompt"/>
                <a:sym typeface="Prompt"/>
              </a:rPr>
              <a:t>ระบบต้องอนุญาตให้อาจารย์รับการแจ้งเตือนเมื่อมีนิสิตมาสมัครงานและเมื่ออนุมัตินิสิตครบจำนวนที่ต้องการแล้วได้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Prompt"/>
                <a:ea typeface="Prompt"/>
                <a:cs typeface="Prompt"/>
                <a:sym typeface="Prompt"/>
              </a:rPr>
              <a:t>ระบบต้องอนุญาตให้อาจารย์ตรวจสอบ อนุมัติและปฏิเสธกับใบสมัครงานได้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Prompt"/>
                <a:ea typeface="Prompt"/>
                <a:cs typeface="Prompt"/>
                <a:sym typeface="Prompt"/>
              </a:rPr>
              <a:t> ระบบต้องอนุญาตให้อาจารย์จัดการและแก้ไขโพสต์งานได้</a:t>
            </a:r>
          </a:p>
        </p:txBody>
      </p:sp>
    </p:spTree>
  </p:cSld>
  <p:clrMapOvr>
    <a:masterClrMapping/>
  </p:clrMapOvr>
</p:sld>
</file>

<file path=ppt/slides/slide101.xml><?xml version="1.0" encoding="utf-8"?>
<p:sld xmlns:p="http://schemas.openxmlformats.org/presentationml/2006/main" xmlns:a="http://schemas.openxmlformats.org/drawingml/2006/main">
  <p:cSld>
    <p:bg>
      <p:bgPr>
        <a:solidFill>
          <a:srgbClr val="EFFC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573058" y="575857"/>
            <a:ext cx="9141884" cy="1403568"/>
            <a:chOff x="0" y="0"/>
            <a:chExt cx="2556234" cy="39246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556234" cy="392463"/>
            </a:xfrm>
            <a:custGeom>
              <a:avLst/>
              <a:gdLst/>
              <a:ahLst/>
              <a:cxnLst/>
              <a:rect r="r" b="b" t="t" l="l"/>
              <a:pathLst>
                <a:path h="392463" w="2556234">
                  <a:moveTo>
                    <a:pt x="55893" y="0"/>
                  </a:moveTo>
                  <a:lnTo>
                    <a:pt x="2500341" y="0"/>
                  </a:lnTo>
                  <a:cubicBezTo>
                    <a:pt x="2531210" y="0"/>
                    <a:pt x="2556234" y="25024"/>
                    <a:pt x="2556234" y="55893"/>
                  </a:cubicBezTo>
                  <a:lnTo>
                    <a:pt x="2556234" y="336570"/>
                  </a:lnTo>
                  <a:cubicBezTo>
                    <a:pt x="2556234" y="351393"/>
                    <a:pt x="2550345" y="365610"/>
                    <a:pt x="2539864" y="376092"/>
                  </a:cubicBezTo>
                  <a:cubicBezTo>
                    <a:pt x="2529382" y="386574"/>
                    <a:pt x="2515165" y="392463"/>
                    <a:pt x="2500341" y="392463"/>
                  </a:cubicBezTo>
                  <a:lnTo>
                    <a:pt x="55893" y="392463"/>
                  </a:lnTo>
                  <a:cubicBezTo>
                    <a:pt x="41069" y="392463"/>
                    <a:pt x="26853" y="386574"/>
                    <a:pt x="16371" y="376092"/>
                  </a:cubicBezTo>
                  <a:cubicBezTo>
                    <a:pt x="5889" y="365610"/>
                    <a:pt x="0" y="351393"/>
                    <a:pt x="0" y="336570"/>
                  </a:cubicBezTo>
                  <a:lnTo>
                    <a:pt x="0" y="55893"/>
                  </a:lnTo>
                  <a:cubicBezTo>
                    <a:pt x="0" y="41069"/>
                    <a:pt x="5889" y="26853"/>
                    <a:pt x="16371" y="16371"/>
                  </a:cubicBezTo>
                  <a:cubicBezTo>
                    <a:pt x="26853" y="5889"/>
                    <a:pt x="41069" y="0"/>
                    <a:pt x="55893" y="0"/>
                  </a:cubicBezTo>
                  <a:close/>
                </a:path>
              </a:pathLst>
            </a:custGeom>
            <a:solidFill>
              <a:srgbClr val="ABC5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2556234" cy="4210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8700" y="2932655"/>
            <a:ext cx="11735055" cy="3110284"/>
            <a:chOff x="0" y="0"/>
            <a:chExt cx="3247843" cy="86081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247843" cy="860815"/>
            </a:xfrm>
            <a:custGeom>
              <a:avLst/>
              <a:gdLst/>
              <a:ahLst/>
              <a:cxnLst/>
              <a:rect r="r" b="b" t="t" l="l"/>
              <a:pathLst>
                <a:path h="860815" w="3247843">
                  <a:moveTo>
                    <a:pt x="41563" y="0"/>
                  </a:moveTo>
                  <a:lnTo>
                    <a:pt x="3206280" y="0"/>
                  </a:lnTo>
                  <a:cubicBezTo>
                    <a:pt x="3217303" y="0"/>
                    <a:pt x="3227875" y="4379"/>
                    <a:pt x="3235670" y="12173"/>
                  </a:cubicBezTo>
                  <a:cubicBezTo>
                    <a:pt x="3243464" y="19968"/>
                    <a:pt x="3247843" y="30540"/>
                    <a:pt x="3247843" y="41563"/>
                  </a:cubicBezTo>
                  <a:lnTo>
                    <a:pt x="3247843" y="819253"/>
                  </a:lnTo>
                  <a:cubicBezTo>
                    <a:pt x="3247843" y="830276"/>
                    <a:pt x="3243464" y="840847"/>
                    <a:pt x="3235670" y="848642"/>
                  </a:cubicBezTo>
                  <a:cubicBezTo>
                    <a:pt x="3227875" y="856436"/>
                    <a:pt x="3217303" y="860815"/>
                    <a:pt x="3206280" y="860815"/>
                  </a:cubicBezTo>
                  <a:lnTo>
                    <a:pt x="41563" y="860815"/>
                  </a:lnTo>
                  <a:cubicBezTo>
                    <a:pt x="30540" y="860815"/>
                    <a:pt x="19968" y="856436"/>
                    <a:pt x="12173" y="848642"/>
                  </a:cubicBezTo>
                  <a:cubicBezTo>
                    <a:pt x="4379" y="840847"/>
                    <a:pt x="0" y="830276"/>
                    <a:pt x="0" y="819253"/>
                  </a:cubicBezTo>
                  <a:lnTo>
                    <a:pt x="0" y="41563"/>
                  </a:lnTo>
                  <a:cubicBezTo>
                    <a:pt x="0" y="30540"/>
                    <a:pt x="4379" y="19968"/>
                    <a:pt x="12173" y="12173"/>
                  </a:cubicBezTo>
                  <a:cubicBezTo>
                    <a:pt x="19968" y="4379"/>
                    <a:pt x="30540" y="0"/>
                    <a:pt x="41563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28575"/>
              <a:ext cx="3247843" cy="8893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4767870" y="782875"/>
            <a:ext cx="8752261" cy="8942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87"/>
              </a:lnSpc>
              <a:spcBef>
                <a:spcPct val="0"/>
              </a:spcBef>
            </a:pPr>
            <a:r>
              <a:rPr lang="en-US" b="true" sz="5276">
                <a:solidFill>
                  <a:srgbClr val="000000"/>
                </a:solidFill>
                <a:latin typeface="Prompt Bold"/>
                <a:ea typeface="Prompt Bold"/>
                <a:cs typeface="Prompt Bold"/>
                <a:sym typeface="Prompt Bold"/>
              </a:rPr>
              <a:t>Function Requirements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69067" y="2182466"/>
            <a:ext cx="7078012" cy="4930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88"/>
              </a:lnSpc>
            </a:pPr>
            <a:r>
              <a:rPr lang="en-US" sz="3600" b="true">
                <a:solidFill>
                  <a:srgbClr val="000000"/>
                </a:solidFill>
                <a:latin typeface="Prompt Bold"/>
                <a:ea typeface="Prompt Bold"/>
                <a:cs typeface="Prompt Bold"/>
                <a:sym typeface="Prompt Bold"/>
              </a:rPr>
              <a:t>ผู้ดูแลระบบ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69067" y="6681114"/>
            <a:ext cx="7971415" cy="4930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88"/>
              </a:lnSpc>
            </a:pPr>
            <a:r>
              <a:rPr lang="en-US" sz="3600" b="true">
                <a:solidFill>
                  <a:srgbClr val="000000"/>
                </a:solidFill>
                <a:latin typeface="Prompt Bold"/>
                <a:ea typeface="Prompt Bold"/>
                <a:cs typeface="Prompt Bold"/>
                <a:sym typeface="Prompt Bold"/>
              </a:rPr>
              <a:t>ผู้บริหาร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1028700" y="7431303"/>
            <a:ext cx="9904845" cy="2350437"/>
            <a:chOff x="0" y="0"/>
            <a:chExt cx="2741306" cy="650517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741306" cy="650517"/>
            </a:xfrm>
            <a:custGeom>
              <a:avLst/>
              <a:gdLst/>
              <a:ahLst/>
              <a:cxnLst/>
              <a:rect r="r" b="b" t="t" l="l"/>
              <a:pathLst>
                <a:path h="650517" w="2741306">
                  <a:moveTo>
                    <a:pt x="49243" y="0"/>
                  </a:moveTo>
                  <a:lnTo>
                    <a:pt x="2692064" y="0"/>
                  </a:lnTo>
                  <a:cubicBezTo>
                    <a:pt x="2719260" y="0"/>
                    <a:pt x="2741306" y="22047"/>
                    <a:pt x="2741306" y="49243"/>
                  </a:cubicBezTo>
                  <a:lnTo>
                    <a:pt x="2741306" y="601274"/>
                  </a:lnTo>
                  <a:cubicBezTo>
                    <a:pt x="2741306" y="628470"/>
                    <a:pt x="2719260" y="650517"/>
                    <a:pt x="2692064" y="650517"/>
                  </a:cubicBezTo>
                  <a:lnTo>
                    <a:pt x="49243" y="650517"/>
                  </a:lnTo>
                  <a:cubicBezTo>
                    <a:pt x="22047" y="650517"/>
                    <a:pt x="0" y="628470"/>
                    <a:pt x="0" y="601274"/>
                  </a:cubicBezTo>
                  <a:lnTo>
                    <a:pt x="0" y="49243"/>
                  </a:lnTo>
                  <a:cubicBezTo>
                    <a:pt x="0" y="22047"/>
                    <a:pt x="22047" y="0"/>
                    <a:pt x="49243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28575"/>
              <a:ext cx="2741306" cy="6790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1383680" y="3386072"/>
            <a:ext cx="11025094" cy="2165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Prompt"/>
                <a:ea typeface="Prompt"/>
                <a:cs typeface="Prompt"/>
                <a:sym typeface="Prompt"/>
              </a:rPr>
              <a:t>ระบบต้องอนุญาตให้ผู้ดูแลระบบจัดการสิทธิ์การเข้าถึงและดูข้อมูลของผู้ใช้งานได้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Prompt"/>
                <a:ea typeface="Prompt"/>
                <a:cs typeface="Prompt"/>
                <a:sym typeface="Prompt"/>
              </a:rPr>
              <a:t>ระบบต้องอนุญาตให้ผู้ดูแลระบบคัดกรองงานที่ไม่ละเมิดกฏของระบบจัดหางานที่ประกาศไว้ได้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Prompt"/>
                <a:ea typeface="Prompt"/>
                <a:cs typeface="Prompt"/>
                <a:sym typeface="Prompt"/>
              </a:rPr>
              <a:t>ระบบต้องอนุญาตให้ผู้ดูแลระบบสามารถเพิ่มและแก้ไขบทบาท ทักษะหลัก ทักษะย่อย งานอดิเรกหลัก งานอดิเรกย่อย ประเภทงาน และประเภทงานย่อยได้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83680" y="7723871"/>
            <a:ext cx="9457361" cy="1727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Prompt"/>
                <a:ea typeface="Prompt"/>
                <a:cs typeface="Prompt"/>
                <a:sym typeface="Prompt"/>
              </a:rPr>
              <a:t>ระบบต้องอนุญาตให้ผู้บริหารดูงานที่เปิดอยู่ในระบบได้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Prompt"/>
                <a:ea typeface="Prompt"/>
                <a:cs typeface="Prompt"/>
                <a:sym typeface="Prompt"/>
              </a:rPr>
              <a:t>ระบบต้องอนุญาตให้ผู้บริหารดูนิสิตที่สมัครเข้ามาใช้งานระบบได้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Prompt"/>
                <a:ea typeface="Prompt"/>
                <a:cs typeface="Prompt"/>
                <a:sym typeface="Prompt"/>
              </a:rPr>
              <a:t>ระบบต้องอนุญาตให้ผู้บริหารดูหมวดหมู่งานที่อยู่ในระบบได้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Prompt"/>
                <a:ea typeface="Prompt"/>
                <a:cs typeface="Prompt"/>
                <a:sym typeface="Prompt"/>
              </a:rPr>
              <a:t>ระบบต้องอนุญาตให้ผู้บริหารดูจำนวนผู้สมัครในแต่ละงานได้</a:t>
            </a:r>
          </a:p>
        </p:txBody>
      </p:sp>
    </p:spTree>
  </p:cSld>
  <p:clrMapOvr>
    <a:masterClrMapping/>
  </p:clrMapOvr>
</p:sld>
</file>

<file path=ppt/slides/slide102.xml><?xml version="1.0" encoding="utf-8"?>
<p:sld xmlns:p="http://schemas.openxmlformats.org/presentationml/2006/main" xmlns:a="http://schemas.openxmlformats.org/drawingml/2006/main">
  <p:cSld>
    <p:bg>
      <p:bgPr>
        <a:solidFill>
          <a:srgbClr val="EFFC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573058" y="575857"/>
            <a:ext cx="9141884" cy="1403568"/>
            <a:chOff x="0" y="0"/>
            <a:chExt cx="2556234" cy="39246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556234" cy="392463"/>
            </a:xfrm>
            <a:custGeom>
              <a:avLst/>
              <a:gdLst/>
              <a:ahLst/>
              <a:cxnLst/>
              <a:rect r="r" b="b" t="t" l="l"/>
              <a:pathLst>
                <a:path h="392463" w="2556234">
                  <a:moveTo>
                    <a:pt x="55893" y="0"/>
                  </a:moveTo>
                  <a:lnTo>
                    <a:pt x="2500341" y="0"/>
                  </a:lnTo>
                  <a:cubicBezTo>
                    <a:pt x="2531210" y="0"/>
                    <a:pt x="2556234" y="25024"/>
                    <a:pt x="2556234" y="55893"/>
                  </a:cubicBezTo>
                  <a:lnTo>
                    <a:pt x="2556234" y="336570"/>
                  </a:lnTo>
                  <a:cubicBezTo>
                    <a:pt x="2556234" y="351393"/>
                    <a:pt x="2550345" y="365610"/>
                    <a:pt x="2539864" y="376092"/>
                  </a:cubicBezTo>
                  <a:cubicBezTo>
                    <a:pt x="2529382" y="386574"/>
                    <a:pt x="2515165" y="392463"/>
                    <a:pt x="2500341" y="392463"/>
                  </a:cubicBezTo>
                  <a:lnTo>
                    <a:pt x="55893" y="392463"/>
                  </a:lnTo>
                  <a:cubicBezTo>
                    <a:pt x="41069" y="392463"/>
                    <a:pt x="26853" y="386574"/>
                    <a:pt x="16371" y="376092"/>
                  </a:cubicBezTo>
                  <a:cubicBezTo>
                    <a:pt x="5889" y="365610"/>
                    <a:pt x="0" y="351393"/>
                    <a:pt x="0" y="336570"/>
                  </a:cubicBezTo>
                  <a:lnTo>
                    <a:pt x="0" y="55893"/>
                  </a:lnTo>
                  <a:cubicBezTo>
                    <a:pt x="0" y="41069"/>
                    <a:pt x="5889" y="26853"/>
                    <a:pt x="16371" y="16371"/>
                  </a:cubicBezTo>
                  <a:cubicBezTo>
                    <a:pt x="26853" y="5889"/>
                    <a:pt x="41069" y="0"/>
                    <a:pt x="55893" y="0"/>
                  </a:cubicBezTo>
                  <a:close/>
                </a:path>
              </a:pathLst>
            </a:custGeom>
            <a:solidFill>
              <a:srgbClr val="ABC5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2556234" cy="4210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4767870" y="782875"/>
            <a:ext cx="8752261" cy="8942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87"/>
              </a:lnSpc>
              <a:spcBef>
                <a:spcPct val="0"/>
              </a:spcBef>
            </a:pPr>
            <a:r>
              <a:rPr lang="en-US" b="true" sz="5276">
                <a:solidFill>
                  <a:srgbClr val="000000"/>
                </a:solidFill>
                <a:latin typeface="Prompt Bold"/>
                <a:ea typeface="Prompt Bold"/>
                <a:cs typeface="Prompt Bold"/>
                <a:sym typeface="Prompt Bold"/>
              </a:rPr>
              <a:t>Function Requirements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369067" y="2312420"/>
            <a:ext cx="7971415" cy="4930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88"/>
              </a:lnSpc>
            </a:pPr>
            <a:r>
              <a:rPr lang="en-US" sz="3600" b="true">
                <a:solidFill>
                  <a:srgbClr val="000000"/>
                </a:solidFill>
                <a:latin typeface="Prompt Bold"/>
                <a:ea typeface="Prompt Bold"/>
                <a:cs typeface="Prompt Bold"/>
                <a:sym typeface="Prompt Bold"/>
              </a:rPr>
              <a:t>ผู้บริหาร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028700" y="3091184"/>
            <a:ext cx="12491430" cy="6983242"/>
            <a:chOff x="0" y="0"/>
            <a:chExt cx="3457181" cy="193271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457180" cy="1932711"/>
            </a:xfrm>
            <a:custGeom>
              <a:avLst/>
              <a:gdLst/>
              <a:ahLst/>
              <a:cxnLst/>
              <a:rect r="r" b="b" t="t" l="l"/>
              <a:pathLst>
                <a:path h="1932711" w="3457180">
                  <a:moveTo>
                    <a:pt x="39046" y="0"/>
                  </a:moveTo>
                  <a:lnTo>
                    <a:pt x="3418134" y="0"/>
                  </a:lnTo>
                  <a:cubicBezTo>
                    <a:pt x="3428490" y="0"/>
                    <a:pt x="3438422" y="4114"/>
                    <a:pt x="3445744" y="11436"/>
                  </a:cubicBezTo>
                  <a:cubicBezTo>
                    <a:pt x="3453067" y="18759"/>
                    <a:pt x="3457180" y="28690"/>
                    <a:pt x="3457180" y="39046"/>
                  </a:cubicBezTo>
                  <a:lnTo>
                    <a:pt x="3457180" y="1893665"/>
                  </a:lnTo>
                  <a:cubicBezTo>
                    <a:pt x="3457180" y="1904021"/>
                    <a:pt x="3453067" y="1913952"/>
                    <a:pt x="3445744" y="1921275"/>
                  </a:cubicBezTo>
                  <a:cubicBezTo>
                    <a:pt x="3438422" y="1928598"/>
                    <a:pt x="3428490" y="1932711"/>
                    <a:pt x="3418134" y="1932711"/>
                  </a:cubicBezTo>
                  <a:lnTo>
                    <a:pt x="39046" y="1932711"/>
                  </a:lnTo>
                  <a:cubicBezTo>
                    <a:pt x="28690" y="1932711"/>
                    <a:pt x="18759" y="1928598"/>
                    <a:pt x="11436" y="1921275"/>
                  </a:cubicBezTo>
                  <a:cubicBezTo>
                    <a:pt x="4114" y="1913952"/>
                    <a:pt x="0" y="1904021"/>
                    <a:pt x="0" y="1893665"/>
                  </a:cubicBezTo>
                  <a:lnTo>
                    <a:pt x="0" y="39046"/>
                  </a:lnTo>
                  <a:cubicBezTo>
                    <a:pt x="0" y="28690"/>
                    <a:pt x="4114" y="18759"/>
                    <a:pt x="11436" y="11436"/>
                  </a:cubicBezTo>
                  <a:cubicBezTo>
                    <a:pt x="18759" y="4114"/>
                    <a:pt x="28690" y="0"/>
                    <a:pt x="39046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28575"/>
              <a:ext cx="3457181" cy="19612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388039" y="3527576"/>
            <a:ext cx="11772753" cy="6546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Prompt"/>
                <a:ea typeface="Prompt"/>
                <a:cs typeface="Prompt"/>
                <a:sym typeface="Prompt"/>
              </a:rPr>
              <a:t>ระบบต้องอนุญาตให้ผู้บริหารดูการเปรียบเทีย</a:t>
            </a:r>
            <a:r>
              <a:rPr lang="en-US" sz="2499">
                <a:solidFill>
                  <a:srgbClr val="000000"/>
                </a:solidFill>
                <a:latin typeface="Prompt"/>
                <a:ea typeface="Prompt"/>
                <a:cs typeface="Prompt"/>
                <a:sym typeface="Prompt"/>
              </a:rPr>
              <a:t>บระหว่างจำนวนงานที่อยู่ในระบบทั้งหมดกับงานที่สำเร็จแล้วได้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Prompt"/>
                <a:ea typeface="Prompt"/>
                <a:cs typeface="Prompt"/>
                <a:sym typeface="Prompt"/>
              </a:rPr>
              <a:t>ระบบต้องอนุญาตให้ผู้บริหารดูภาพรวมของนิสิตที่มีผลงานดีที่สุดได้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Prompt"/>
                <a:ea typeface="Prompt"/>
                <a:cs typeface="Prompt"/>
                <a:sym typeface="Prompt"/>
              </a:rPr>
              <a:t>ระบบต้องอนุญาตให้ผู้บริหารดูอาจารย์ที่มีความเคลื่อนไหวในระบบมากที่สุดได้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Prompt"/>
                <a:ea typeface="Prompt"/>
                <a:cs typeface="Prompt"/>
                <a:sym typeface="Prompt"/>
              </a:rPr>
              <a:t>ระบบต้องอนุญาตให้ผู้บริหารดูภาพรวมงานที่ได้รับความนิยมได้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Prompt"/>
                <a:ea typeface="Prompt"/>
                <a:cs typeface="Prompt"/>
                <a:sym typeface="Prompt"/>
              </a:rPr>
              <a:t>ระบบต้องอนุญาตให้ผู้บริหารดูทักษะที่อาจารย์ต้องการกับทักษะที่นิสิตมีได้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Prompt"/>
                <a:ea typeface="Prompt"/>
                <a:cs typeface="Prompt"/>
                <a:sym typeface="Prompt"/>
              </a:rPr>
              <a:t>ระบบต้องอนุญาตให้ผู้บริหารดูการจำแนกหมวดหมู่งานตามประเภทผลตอบแทนได้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Prompt"/>
                <a:ea typeface="Prompt"/>
                <a:cs typeface="Prompt"/>
                <a:sym typeface="Prompt"/>
              </a:rPr>
              <a:t>ระบบต้องอนุญาตให้ผู้บริหารดูอัตราความสำเร็จของการสมัครงานได้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Prompt"/>
                <a:ea typeface="Prompt"/>
                <a:cs typeface="Prompt"/>
                <a:sym typeface="Prompt"/>
              </a:rPr>
              <a:t>ระบบต้องอนุญาตให้ผู้บริหารดูผลการตอบรับใบสมัครงานในระบบได้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Prompt"/>
                <a:ea typeface="Prompt"/>
                <a:cs typeface="Prompt"/>
                <a:sym typeface="Prompt"/>
              </a:rPr>
              <a:t>ระบบต้องอนุญาตให้ผู้บริหารดูการกระจายตัวของหมวดหมู่งานหลัก หมวดหมู่งานย่อย สถานะ งาน และประเภทผลตอบแทนได้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Prompt"/>
                <a:ea typeface="Prompt"/>
                <a:cs typeface="Prompt"/>
                <a:sym typeface="Prompt"/>
              </a:rPr>
              <a:t>ระบบต้องอนุญาตให้ผู้บริหารดูงานที่สร้างและปิดตามช่วงเวลาได้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Prompt"/>
                <a:ea typeface="Prompt"/>
                <a:cs typeface="Prompt"/>
                <a:sym typeface="Prompt"/>
              </a:rPr>
              <a:t>ระบบต้องอนุญาตให้ผู้บริหารดูภาพรวมเกี่ยวกับข้อมูลและการทำงานของนิสิตได้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Prompt"/>
                <a:ea typeface="Prompt"/>
                <a:cs typeface="Prompt"/>
                <a:sym typeface="Prompt"/>
              </a:rPr>
              <a:t>ระบบต้องอนุญาตให้ผู้บริหารดูภาพรวมเกี่ยวกับข้อมูลและงานของอาจารย์ได้</a:t>
            </a:r>
          </a:p>
          <a:p>
            <a:pPr algn="l">
              <a:lnSpc>
                <a:spcPts val="3499"/>
              </a:lnSpc>
            </a:pPr>
          </a:p>
        </p:txBody>
      </p:sp>
    </p:spTree>
  </p:cSld>
  <p:clrMapOvr>
    <a:masterClrMapping/>
  </p:clrMapOvr>
</p:sld>
</file>

<file path=ppt/slides/slide10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873790" y="271763"/>
            <a:ext cx="8540419" cy="1241745"/>
            <a:chOff x="0" y="0"/>
            <a:chExt cx="11387225" cy="1655660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11387225" cy="1655660"/>
              <a:chOff x="0" y="0"/>
              <a:chExt cx="2500033" cy="363496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2500033" cy="363496"/>
              </a:xfrm>
              <a:custGeom>
                <a:avLst/>
                <a:gdLst/>
                <a:ahLst/>
                <a:cxnLst/>
                <a:rect r="r" b="b" t="t" l="l"/>
                <a:pathLst>
                  <a:path h="363496" w="2500033">
                    <a:moveTo>
                      <a:pt x="57149" y="0"/>
                    </a:moveTo>
                    <a:lnTo>
                      <a:pt x="2442884" y="0"/>
                    </a:lnTo>
                    <a:cubicBezTo>
                      <a:pt x="2474447" y="0"/>
                      <a:pt x="2500033" y="25587"/>
                      <a:pt x="2500033" y="57149"/>
                    </a:cubicBezTo>
                    <a:lnTo>
                      <a:pt x="2500033" y="306346"/>
                    </a:lnTo>
                    <a:cubicBezTo>
                      <a:pt x="2500033" y="321503"/>
                      <a:pt x="2494012" y="336039"/>
                      <a:pt x="2483295" y="346757"/>
                    </a:cubicBezTo>
                    <a:cubicBezTo>
                      <a:pt x="2472577" y="357475"/>
                      <a:pt x="2458041" y="363496"/>
                      <a:pt x="2442884" y="363496"/>
                    </a:cubicBezTo>
                    <a:lnTo>
                      <a:pt x="57149" y="363496"/>
                    </a:lnTo>
                    <a:cubicBezTo>
                      <a:pt x="25587" y="363496"/>
                      <a:pt x="0" y="337909"/>
                      <a:pt x="0" y="306346"/>
                    </a:cubicBezTo>
                    <a:lnTo>
                      <a:pt x="0" y="57149"/>
                    </a:lnTo>
                    <a:cubicBezTo>
                      <a:pt x="0" y="41992"/>
                      <a:pt x="6021" y="27456"/>
                      <a:pt x="16739" y="16739"/>
                    </a:cubicBezTo>
                    <a:cubicBezTo>
                      <a:pt x="27456" y="6021"/>
                      <a:pt x="41992" y="0"/>
                      <a:pt x="57149" y="0"/>
                    </a:cubicBezTo>
                    <a:close/>
                  </a:path>
                </a:pathLst>
              </a:custGeom>
              <a:solidFill>
                <a:srgbClr val="8ADDCA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28575"/>
                <a:ext cx="2500033" cy="39207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name="TextBox 6" id="6"/>
            <p:cNvSpPr txBox="true"/>
            <p:nvPr/>
          </p:nvSpPr>
          <p:spPr>
            <a:xfrm rot="0">
              <a:off x="1126283" y="195158"/>
              <a:ext cx="9134660" cy="11605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279"/>
                </a:lnSpc>
                <a:spcBef>
                  <a:spcPct val="0"/>
                </a:spcBef>
              </a:pPr>
              <a:r>
                <a:rPr lang="en-US" b="true" sz="5199">
                  <a:solidFill>
                    <a:srgbClr val="000000"/>
                  </a:solidFill>
                  <a:latin typeface="Prompt Bold"/>
                  <a:ea typeface="Prompt Bold"/>
                  <a:cs typeface="Prompt Bold"/>
                  <a:sym typeface="Prompt Bold"/>
                </a:rPr>
                <a:t>Use case diagram 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3759560" y="1627808"/>
            <a:ext cx="10761422" cy="8659192"/>
            <a:chOff x="0" y="0"/>
            <a:chExt cx="14348562" cy="11545589"/>
          </a:xfrm>
        </p:grpSpPr>
        <p:grpSp>
          <p:nvGrpSpPr>
            <p:cNvPr name="Group 8" id="8"/>
            <p:cNvGrpSpPr/>
            <p:nvPr/>
          </p:nvGrpSpPr>
          <p:grpSpPr>
            <a:xfrm rot="0">
              <a:off x="0" y="0"/>
              <a:ext cx="14348562" cy="11545589"/>
              <a:chOff x="0" y="0"/>
              <a:chExt cx="2697366" cy="2170439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2697366" cy="2170439"/>
              </a:xfrm>
              <a:custGeom>
                <a:avLst/>
                <a:gdLst/>
                <a:ahLst/>
                <a:cxnLst/>
                <a:rect r="r" b="b" t="t" l="l"/>
                <a:pathLst>
                  <a:path h="2170439" w="2697366">
                    <a:moveTo>
                      <a:pt x="48920" y="0"/>
                    </a:moveTo>
                    <a:lnTo>
                      <a:pt x="2648446" y="0"/>
                    </a:lnTo>
                    <a:cubicBezTo>
                      <a:pt x="2661421" y="0"/>
                      <a:pt x="2673864" y="5154"/>
                      <a:pt x="2683038" y="14328"/>
                    </a:cubicBezTo>
                    <a:cubicBezTo>
                      <a:pt x="2692212" y="23503"/>
                      <a:pt x="2697366" y="35946"/>
                      <a:pt x="2697366" y="48920"/>
                    </a:cubicBezTo>
                    <a:lnTo>
                      <a:pt x="2697366" y="2121519"/>
                    </a:lnTo>
                    <a:cubicBezTo>
                      <a:pt x="2697366" y="2134494"/>
                      <a:pt x="2692212" y="2146937"/>
                      <a:pt x="2683038" y="2156111"/>
                    </a:cubicBezTo>
                    <a:cubicBezTo>
                      <a:pt x="2673864" y="2165285"/>
                      <a:pt x="2661421" y="2170439"/>
                      <a:pt x="2648446" y="2170439"/>
                    </a:cubicBezTo>
                    <a:lnTo>
                      <a:pt x="48920" y="2170439"/>
                    </a:lnTo>
                    <a:cubicBezTo>
                      <a:pt x="35946" y="2170439"/>
                      <a:pt x="23503" y="2165285"/>
                      <a:pt x="14328" y="2156111"/>
                    </a:cubicBezTo>
                    <a:cubicBezTo>
                      <a:pt x="5154" y="2146937"/>
                      <a:pt x="0" y="2134494"/>
                      <a:pt x="0" y="2121519"/>
                    </a:cubicBezTo>
                    <a:lnTo>
                      <a:pt x="0" y="48920"/>
                    </a:lnTo>
                    <a:cubicBezTo>
                      <a:pt x="0" y="35946"/>
                      <a:pt x="5154" y="23503"/>
                      <a:pt x="14328" y="14328"/>
                    </a:cubicBezTo>
                    <a:cubicBezTo>
                      <a:pt x="23503" y="5154"/>
                      <a:pt x="35946" y="0"/>
                      <a:pt x="48920" y="0"/>
                    </a:cubicBezTo>
                    <a:close/>
                  </a:path>
                </a:pathLst>
              </a:custGeom>
              <a:solidFill>
                <a:srgbClr val="ABC5FF"/>
              </a:solidFill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0" y="-28575"/>
                <a:ext cx="2697366" cy="219901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1" id="11"/>
            <p:cNvGrpSpPr/>
            <p:nvPr/>
          </p:nvGrpSpPr>
          <p:grpSpPr>
            <a:xfrm rot="0">
              <a:off x="354194" y="251214"/>
              <a:ext cx="13628983" cy="11040991"/>
              <a:chOff x="0" y="0"/>
              <a:chExt cx="2562094" cy="2075581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2562094" cy="2075581"/>
              </a:xfrm>
              <a:custGeom>
                <a:avLst/>
                <a:gdLst/>
                <a:ahLst/>
                <a:cxnLst/>
                <a:rect r="r" b="b" t="t" l="l"/>
                <a:pathLst>
                  <a:path h="2075581" w="2562094">
                    <a:moveTo>
                      <a:pt x="31811" y="0"/>
                    </a:moveTo>
                    <a:lnTo>
                      <a:pt x="2530283" y="0"/>
                    </a:lnTo>
                    <a:cubicBezTo>
                      <a:pt x="2538720" y="0"/>
                      <a:pt x="2546811" y="3351"/>
                      <a:pt x="2552777" y="9317"/>
                    </a:cubicBezTo>
                    <a:cubicBezTo>
                      <a:pt x="2558742" y="15283"/>
                      <a:pt x="2562094" y="23374"/>
                      <a:pt x="2562094" y="31811"/>
                    </a:cubicBezTo>
                    <a:lnTo>
                      <a:pt x="2562094" y="2043770"/>
                    </a:lnTo>
                    <a:cubicBezTo>
                      <a:pt x="2562094" y="2052207"/>
                      <a:pt x="2558742" y="2060298"/>
                      <a:pt x="2552777" y="2066264"/>
                    </a:cubicBezTo>
                    <a:cubicBezTo>
                      <a:pt x="2546811" y="2072229"/>
                      <a:pt x="2538720" y="2075581"/>
                      <a:pt x="2530283" y="2075581"/>
                    </a:cubicBezTo>
                    <a:lnTo>
                      <a:pt x="31811" y="2075581"/>
                    </a:lnTo>
                    <a:cubicBezTo>
                      <a:pt x="23374" y="2075581"/>
                      <a:pt x="15283" y="2072229"/>
                      <a:pt x="9317" y="2066264"/>
                    </a:cubicBezTo>
                    <a:cubicBezTo>
                      <a:pt x="3351" y="2060298"/>
                      <a:pt x="0" y="2052207"/>
                      <a:pt x="0" y="2043770"/>
                    </a:cubicBezTo>
                    <a:lnTo>
                      <a:pt x="0" y="31811"/>
                    </a:lnTo>
                    <a:cubicBezTo>
                      <a:pt x="0" y="23374"/>
                      <a:pt x="3351" y="15283"/>
                      <a:pt x="9317" y="9317"/>
                    </a:cubicBezTo>
                    <a:cubicBezTo>
                      <a:pt x="15283" y="3351"/>
                      <a:pt x="23374" y="0"/>
                      <a:pt x="31811" y="0"/>
                    </a:cubicBezTo>
                    <a:close/>
                  </a:path>
                </a:pathLst>
              </a:custGeom>
              <a:solidFill>
                <a:srgbClr val="7E92C0"/>
              </a:solidFill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0" y="-28575"/>
                <a:ext cx="2562094" cy="210415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4" id="14"/>
            <p:cNvGrpSpPr/>
            <p:nvPr/>
          </p:nvGrpSpPr>
          <p:grpSpPr>
            <a:xfrm rot="0">
              <a:off x="755984" y="533902"/>
              <a:ext cx="12826553" cy="10485525"/>
              <a:chOff x="0" y="0"/>
              <a:chExt cx="2411246" cy="1971159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2411246" cy="1971160"/>
              </a:xfrm>
              <a:custGeom>
                <a:avLst/>
                <a:gdLst/>
                <a:ahLst/>
                <a:cxnLst/>
                <a:rect r="r" b="b" t="t" l="l"/>
                <a:pathLst>
                  <a:path h="1971160" w="2411246">
                    <a:moveTo>
                      <a:pt x="33801" y="0"/>
                    </a:moveTo>
                    <a:lnTo>
                      <a:pt x="2377445" y="0"/>
                    </a:lnTo>
                    <a:cubicBezTo>
                      <a:pt x="2396113" y="0"/>
                      <a:pt x="2411246" y="15133"/>
                      <a:pt x="2411246" y="33801"/>
                    </a:cubicBezTo>
                    <a:lnTo>
                      <a:pt x="2411246" y="1937359"/>
                    </a:lnTo>
                    <a:cubicBezTo>
                      <a:pt x="2411246" y="1956026"/>
                      <a:pt x="2396113" y="1971160"/>
                      <a:pt x="2377445" y="1971160"/>
                    </a:cubicBezTo>
                    <a:lnTo>
                      <a:pt x="33801" y="1971160"/>
                    </a:lnTo>
                    <a:cubicBezTo>
                      <a:pt x="24836" y="1971160"/>
                      <a:pt x="16239" y="1967598"/>
                      <a:pt x="9900" y="1961260"/>
                    </a:cubicBezTo>
                    <a:cubicBezTo>
                      <a:pt x="3561" y="1954921"/>
                      <a:pt x="0" y="1946323"/>
                      <a:pt x="0" y="1937359"/>
                    </a:cubicBezTo>
                    <a:lnTo>
                      <a:pt x="0" y="33801"/>
                    </a:lnTo>
                    <a:cubicBezTo>
                      <a:pt x="0" y="24836"/>
                      <a:pt x="3561" y="16239"/>
                      <a:pt x="9900" y="9900"/>
                    </a:cubicBezTo>
                    <a:cubicBezTo>
                      <a:pt x="16239" y="3561"/>
                      <a:pt x="24836" y="0"/>
                      <a:pt x="33801" y="0"/>
                    </a:cubicBezTo>
                    <a:close/>
                  </a:path>
                </a:pathLst>
              </a:custGeom>
              <a:solidFill>
                <a:srgbClr val="FCFCFC"/>
              </a:solidFill>
            </p:spPr>
          </p:sp>
          <p:sp>
            <p:nvSpPr>
              <p:cNvPr name="TextBox 16" id="16"/>
              <p:cNvSpPr txBox="true"/>
              <p:nvPr/>
            </p:nvSpPr>
            <p:spPr>
              <a:xfrm>
                <a:off x="0" y="-28575"/>
                <a:ext cx="2411246" cy="199973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sp>
        <p:nvSpPr>
          <p:cNvPr name="Freeform 17" id="17"/>
          <p:cNvSpPr/>
          <p:nvPr/>
        </p:nvSpPr>
        <p:spPr>
          <a:xfrm flipH="false" flipV="false" rot="0">
            <a:off x="5696898" y="2103018"/>
            <a:ext cx="6894204" cy="7708772"/>
          </a:xfrm>
          <a:custGeom>
            <a:avLst/>
            <a:gdLst/>
            <a:ahLst/>
            <a:cxnLst/>
            <a:rect r="r" b="b" t="t" l="l"/>
            <a:pathLst>
              <a:path h="7708772" w="6894204">
                <a:moveTo>
                  <a:pt x="0" y="0"/>
                </a:moveTo>
                <a:lnTo>
                  <a:pt x="6894204" y="0"/>
                </a:lnTo>
                <a:lnTo>
                  <a:pt x="6894204" y="7708772"/>
                </a:lnTo>
                <a:lnTo>
                  <a:pt x="0" y="77087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161479" y="1787414"/>
            <a:ext cx="11965042" cy="7470886"/>
            <a:chOff x="0" y="0"/>
            <a:chExt cx="2887168" cy="180272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87168" cy="1802727"/>
            </a:xfrm>
            <a:custGeom>
              <a:avLst/>
              <a:gdLst/>
              <a:ahLst/>
              <a:cxnLst/>
              <a:rect r="r" b="b" t="t" l="l"/>
              <a:pathLst>
                <a:path h="1802727" w="2887168">
                  <a:moveTo>
                    <a:pt x="43999" y="0"/>
                  </a:moveTo>
                  <a:lnTo>
                    <a:pt x="2843169" y="0"/>
                  </a:lnTo>
                  <a:cubicBezTo>
                    <a:pt x="2854839" y="0"/>
                    <a:pt x="2866030" y="4636"/>
                    <a:pt x="2874281" y="12887"/>
                  </a:cubicBezTo>
                  <a:cubicBezTo>
                    <a:pt x="2882533" y="21138"/>
                    <a:pt x="2887168" y="32330"/>
                    <a:pt x="2887168" y="43999"/>
                  </a:cubicBezTo>
                  <a:lnTo>
                    <a:pt x="2887168" y="1758728"/>
                  </a:lnTo>
                  <a:cubicBezTo>
                    <a:pt x="2887168" y="1783028"/>
                    <a:pt x="2867469" y="1802727"/>
                    <a:pt x="2843169" y="1802727"/>
                  </a:cubicBezTo>
                  <a:lnTo>
                    <a:pt x="43999" y="1802727"/>
                  </a:lnTo>
                  <a:cubicBezTo>
                    <a:pt x="32330" y="1802727"/>
                    <a:pt x="21138" y="1798092"/>
                    <a:pt x="12887" y="1789840"/>
                  </a:cubicBezTo>
                  <a:cubicBezTo>
                    <a:pt x="4636" y="1781589"/>
                    <a:pt x="0" y="1770397"/>
                    <a:pt x="0" y="1758728"/>
                  </a:cubicBezTo>
                  <a:lnTo>
                    <a:pt x="0" y="43999"/>
                  </a:lnTo>
                  <a:cubicBezTo>
                    <a:pt x="0" y="32330"/>
                    <a:pt x="4636" y="21138"/>
                    <a:pt x="12887" y="12887"/>
                  </a:cubicBezTo>
                  <a:cubicBezTo>
                    <a:pt x="21138" y="4636"/>
                    <a:pt x="32330" y="0"/>
                    <a:pt x="43999" y="0"/>
                  </a:cubicBezTo>
                  <a:close/>
                </a:path>
              </a:pathLst>
            </a:custGeom>
            <a:solidFill>
              <a:srgbClr val="ABC5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2887168" cy="18313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3476680" y="2045058"/>
            <a:ext cx="11345152" cy="7017585"/>
            <a:chOff x="0" y="0"/>
            <a:chExt cx="2737589" cy="169334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737589" cy="1693346"/>
            </a:xfrm>
            <a:custGeom>
              <a:avLst/>
              <a:gdLst/>
              <a:ahLst/>
              <a:cxnLst/>
              <a:rect r="r" b="b" t="t" l="l"/>
              <a:pathLst>
                <a:path h="1693346" w="2737589">
                  <a:moveTo>
                    <a:pt x="28661" y="0"/>
                  </a:moveTo>
                  <a:lnTo>
                    <a:pt x="2708928" y="0"/>
                  </a:lnTo>
                  <a:cubicBezTo>
                    <a:pt x="2724757" y="0"/>
                    <a:pt x="2737589" y="12832"/>
                    <a:pt x="2737589" y="28661"/>
                  </a:cubicBezTo>
                  <a:lnTo>
                    <a:pt x="2737589" y="1664685"/>
                  </a:lnTo>
                  <a:cubicBezTo>
                    <a:pt x="2737589" y="1672286"/>
                    <a:pt x="2734569" y="1679576"/>
                    <a:pt x="2729194" y="1684951"/>
                  </a:cubicBezTo>
                  <a:cubicBezTo>
                    <a:pt x="2723819" y="1690326"/>
                    <a:pt x="2716530" y="1693346"/>
                    <a:pt x="2708928" y="1693346"/>
                  </a:cubicBezTo>
                  <a:lnTo>
                    <a:pt x="28661" y="1693346"/>
                  </a:lnTo>
                  <a:cubicBezTo>
                    <a:pt x="12832" y="1693346"/>
                    <a:pt x="0" y="1680514"/>
                    <a:pt x="0" y="1664685"/>
                  </a:cubicBezTo>
                  <a:lnTo>
                    <a:pt x="0" y="28661"/>
                  </a:lnTo>
                  <a:cubicBezTo>
                    <a:pt x="0" y="12832"/>
                    <a:pt x="12832" y="0"/>
                    <a:pt x="28661" y="0"/>
                  </a:cubicBezTo>
                  <a:close/>
                </a:path>
              </a:pathLst>
            </a:custGeom>
            <a:solidFill>
              <a:srgbClr val="7E92C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28575"/>
              <a:ext cx="2737589" cy="17219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4873790" y="271763"/>
            <a:ext cx="8540419" cy="1241745"/>
            <a:chOff x="0" y="0"/>
            <a:chExt cx="11387225" cy="1655660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0" y="0"/>
              <a:ext cx="11387225" cy="1655660"/>
              <a:chOff x="0" y="0"/>
              <a:chExt cx="2500033" cy="363496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2500033" cy="363496"/>
              </a:xfrm>
              <a:custGeom>
                <a:avLst/>
                <a:gdLst/>
                <a:ahLst/>
                <a:cxnLst/>
                <a:rect r="r" b="b" t="t" l="l"/>
                <a:pathLst>
                  <a:path h="363496" w="2500033">
                    <a:moveTo>
                      <a:pt x="57149" y="0"/>
                    </a:moveTo>
                    <a:lnTo>
                      <a:pt x="2442884" y="0"/>
                    </a:lnTo>
                    <a:cubicBezTo>
                      <a:pt x="2474447" y="0"/>
                      <a:pt x="2500033" y="25587"/>
                      <a:pt x="2500033" y="57149"/>
                    </a:cubicBezTo>
                    <a:lnTo>
                      <a:pt x="2500033" y="306346"/>
                    </a:lnTo>
                    <a:cubicBezTo>
                      <a:pt x="2500033" y="321503"/>
                      <a:pt x="2494012" y="336039"/>
                      <a:pt x="2483295" y="346757"/>
                    </a:cubicBezTo>
                    <a:cubicBezTo>
                      <a:pt x="2472577" y="357475"/>
                      <a:pt x="2458041" y="363496"/>
                      <a:pt x="2442884" y="363496"/>
                    </a:cubicBezTo>
                    <a:lnTo>
                      <a:pt x="57149" y="363496"/>
                    </a:lnTo>
                    <a:cubicBezTo>
                      <a:pt x="25587" y="363496"/>
                      <a:pt x="0" y="337909"/>
                      <a:pt x="0" y="306346"/>
                    </a:cubicBezTo>
                    <a:lnTo>
                      <a:pt x="0" y="57149"/>
                    </a:lnTo>
                    <a:cubicBezTo>
                      <a:pt x="0" y="41992"/>
                      <a:pt x="6021" y="27456"/>
                      <a:pt x="16739" y="16739"/>
                    </a:cubicBezTo>
                    <a:cubicBezTo>
                      <a:pt x="27456" y="6021"/>
                      <a:pt x="41992" y="0"/>
                      <a:pt x="57149" y="0"/>
                    </a:cubicBezTo>
                    <a:close/>
                  </a:path>
                </a:pathLst>
              </a:custGeom>
              <a:solidFill>
                <a:srgbClr val="8ADDCA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28575"/>
                <a:ext cx="2500033" cy="39207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name="TextBox 12" id="12"/>
            <p:cNvSpPr txBox="true"/>
            <p:nvPr/>
          </p:nvSpPr>
          <p:spPr>
            <a:xfrm rot="0">
              <a:off x="1126283" y="195158"/>
              <a:ext cx="9134660" cy="11605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279"/>
                </a:lnSpc>
                <a:spcBef>
                  <a:spcPct val="0"/>
                </a:spcBef>
              </a:pPr>
              <a:r>
                <a:rPr lang="en-US" b="true" sz="5199">
                  <a:solidFill>
                    <a:srgbClr val="000000"/>
                  </a:solidFill>
                  <a:latin typeface="Prompt Bold"/>
                  <a:ea typeface="Prompt Bold"/>
                  <a:cs typeface="Prompt Bold"/>
                  <a:sym typeface="Prompt Bold"/>
                </a:rPr>
                <a:t>Use case diagram 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3872749" y="2275409"/>
            <a:ext cx="10614995" cy="6588979"/>
            <a:chOff x="0" y="0"/>
            <a:chExt cx="2561402" cy="1589923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561402" cy="1589923"/>
            </a:xfrm>
            <a:custGeom>
              <a:avLst/>
              <a:gdLst/>
              <a:ahLst/>
              <a:cxnLst/>
              <a:rect r="r" b="b" t="t" l="l"/>
              <a:pathLst>
                <a:path h="1589923" w="2561402">
                  <a:moveTo>
                    <a:pt x="30632" y="0"/>
                  </a:moveTo>
                  <a:lnTo>
                    <a:pt x="2530769" y="0"/>
                  </a:lnTo>
                  <a:cubicBezTo>
                    <a:pt x="2538894" y="0"/>
                    <a:pt x="2546685" y="3227"/>
                    <a:pt x="2552430" y="8972"/>
                  </a:cubicBezTo>
                  <a:cubicBezTo>
                    <a:pt x="2558174" y="14717"/>
                    <a:pt x="2561402" y="22508"/>
                    <a:pt x="2561402" y="30632"/>
                  </a:cubicBezTo>
                  <a:lnTo>
                    <a:pt x="2561402" y="1559291"/>
                  </a:lnTo>
                  <a:cubicBezTo>
                    <a:pt x="2561402" y="1567415"/>
                    <a:pt x="2558174" y="1575206"/>
                    <a:pt x="2552430" y="1580951"/>
                  </a:cubicBezTo>
                  <a:cubicBezTo>
                    <a:pt x="2546685" y="1586695"/>
                    <a:pt x="2538894" y="1589923"/>
                    <a:pt x="2530769" y="1589923"/>
                  </a:cubicBezTo>
                  <a:lnTo>
                    <a:pt x="30632" y="1589923"/>
                  </a:lnTo>
                  <a:cubicBezTo>
                    <a:pt x="22508" y="1589923"/>
                    <a:pt x="14717" y="1586695"/>
                    <a:pt x="8972" y="1580951"/>
                  </a:cubicBezTo>
                  <a:cubicBezTo>
                    <a:pt x="3227" y="1575206"/>
                    <a:pt x="0" y="1567415"/>
                    <a:pt x="0" y="1559291"/>
                  </a:cubicBezTo>
                  <a:lnTo>
                    <a:pt x="0" y="30632"/>
                  </a:lnTo>
                  <a:cubicBezTo>
                    <a:pt x="0" y="22508"/>
                    <a:pt x="3227" y="14717"/>
                    <a:pt x="8972" y="8972"/>
                  </a:cubicBezTo>
                  <a:cubicBezTo>
                    <a:pt x="14717" y="3227"/>
                    <a:pt x="22508" y="0"/>
                    <a:pt x="30632" y="0"/>
                  </a:cubicBezTo>
                  <a:close/>
                </a:path>
              </a:pathLst>
            </a:custGeom>
            <a:solidFill>
              <a:srgbClr val="FCFCFC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28575"/>
              <a:ext cx="2561402" cy="16184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4736597" y="2398786"/>
            <a:ext cx="8814807" cy="6248142"/>
          </a:xfrm>
          <a:custGeom>
            <a:avLst/>
            <a:gdLst/>
            <a:ahLst/>
            <a:cxnLst/>
            <a:rect r="r" b="b" t="t" l="l"/>
            <a:pathLst>
              <a:path h="6248142" w="8814807">
                <a:moveTo>
                  <a:pt x="0" y="0"/>
                </a:moveTo>
                <a:lnTo>
                  <a:pt x="8814806" y="0"/>
                </a:lnTo>
                <a:lnTo>
                  <a:pt x="8814806" y="6248142"/>
                </a:lnTo>
                <a:lnTo>
                  <a:pt x="0" y="62481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873790" y="271763"/>
            <a:ext cx="8540419" cy="1241745"/>
            <a:chOff x="0" y="0"/>
            <a:chExt cx="11387225" cy="1655660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11387225" cy="1655660"/>
              <a:chOff x="0" y="0"/>
              <a:chExt cx="2500033" cy="363496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2500033" cy="363496"/>
              </a:xfrm>
              <a:custGeom>
                <a:avLst/>
                <a:gdLst/>
                <a:ahLst/>
                <a:cxnLst/>
                <a:rect r="r" b="b" t="t" l="l"/>
                <a:pathLst>
                  <a:path h="363496" w="2500033">
                    <a:moveTo>
                      <a:pt x="57149" y="0"/>
                    </a:moveTo>
                    <a:lnTo>
                      <a:pt x="2442884" y="0"/>
                    </a:lnTo>
                    <a:cubicBezTo>
                      <a:pt x="2474447" y="0"/>
                      <a:pt x="2500033" y="25587"/>
                      <a:pt x="2500033" y="57149"/>
                    </a:cubicBezTo>
                    <a:lnTo>
                      <a:pt x="2500033" y="306346"/>
                    </a:lnTo>
                    <a:cubicBezTo>
                      <a:pt x="2500033" y="321503"/>
                      <a:pt x="2494012" y="336039"/>
                      <a:pt x="2483295" y="346757"/>
                    </a:cubicBezTo>
                    <a:cubicBezTo>
                      <a:pt x="2472577" y="357475"/>
                      <a:pt x="2458041" y="363496"/>
                      <a:pt x="2442884" y="363496"/>
                    </a:cubicBezTo>
                    <a:lnTo>
                      <a:pt x="57149" y="363496"/>
                    </a:lnTo>
                    <a:cubicBezTo>
                      <a:pt x="25587" y="363496"/>
                      <a:pt x="0" y="337909"/>
                      <a:pt x="0" y="306346"/>
                    </a:cubicBezTo>
                    <a:lnTo>
                      <a:pt x="0" y="57149"/>
                    </a:lnTo>
                    <a:cubicBezTo>
                      <a:pt x="0" y="41992"/>
                      <a:pt x="6021" y="27456"/>
                      <a:pt x="16739" y="16739"/>
                    </a:cubicBezTo>
                    <a:cubicBezTo>
                      <a:pt x="27456" y="6021"/>
                      <a:pt x="41992" y="0"/>
                      <a:pt x="57149" y="0"/>
                    </a:cubicBezTo>
                    <a:close/>
                  </a:path>
                </a:pathLst>
              </a:custGeom>
              <a:solidFill>
                <a:srgbClr val="8ADDCA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28575"/>
                <a:ext cx="2500033" cy="39207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name="TextBox 6" id="6"/>
            <p:cNvSpPr txBox="true"/>
            <p:nvPr/>
          </p:nvSpPr>
          <p:spPr>
            <a:xfrm rot="0">
              <a:off x="1126283" y="195158"/>
              <a:ext cx="9134660" cy="11605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279"/>
                </a:lnSpc>
                <a:spcBef>
                  <a:spcPct val="0"/>
                </a:spcBef>
              </a:pPr>
              <a:r>
                <a:rPr lang="en-US" b="true" sz="5199">
                  <a:solidFill>
                    <a:srgbClr val="000000"/>
                  </a:solidFill>
                  <a:latin typeface="Prompt Bold"/>
                  <a:ea typeface="Prompt Bold"/>
                  <a:cs typeface="Prompt Bold"/>
                  <a:sym typeface="Prompt Bold"/>
                </a:rPr>
                <a:t>Use case diagram 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4130561" y="1627808"/>
            <a:ext cx="10026878" cy="8659192"/>
            <a:chOff x="0" y="0"/>
            <a:chExt cx="13369171" cy="11545589"/>
          </a:xfrm>
        </p:grpSpPr>
        <p:grpSp>
          <p:nvGrpSpPr>
            <p:cNvPr name="Group 8" id="8"/>
            <p:cNvGrpSpPr/>
            <p:nvPr/>
          </p:nvGrpSpPr>
          <p:grpSpPr>
            <a:xfrm rot="0">
              <a:off x="0" y="0"/>
              <a:ext cx="13369171" cy="11545589"/>
              <a:chOff x="0" y="0"/>
              <a:chExt cx="2513252" cy="2170439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2513252" cy="2170439"/>
              </a:xfrm>
              <a:custGeom>
                <a:avLst/>
                <a:gdLst/>
                <a:ahLst/>
                <a:cxnLst/>
                <a:rect r="r" b="b" t="t" l="l"/>
                <a:pathLst>
                  <a:path h="2170439" w="2513252">
                    <a:moveTo>
                      <a:pt x="52504" y="0"/>
                    </a:moveTo>
                    <a:lnTo>
                      <a:pt x="2460748" y="0"/>
                    </a:lnTo>
                    <a:cubicBezTo>
                      <a:pt x="2489745" y="0"/>
                      <a:pt x="2513252" y="23507"/>
                      <a:pt x="2513252" y="52504"/>
                    </a:cubicBezTo>
                    <a:lnTo>
                      <a:pt x="2513252" y="2117935"/>
                    </a:lnTo>
                    <a:cubicBezTo>
                      <a:pt x="2513252" y="2131860"/>
                      <a:pt x="2507720" y="2145215"/>
                      <a:pt x="2497874" y="2155061"/>
                    </a:cubicBezTo>
                    <a:cubicBezTo>
                      <a:pt x="2488028" y="2164908"/>
                      <a:pt x="2474673" y="2170439"/>
                      <a:pt x="2460748" y="2170439"/>
                    </a:cubicBezTo>
                    <a:lnTo>
                      <a:pt x="52504" y="2170439"/>
                    </a:lnTo>
                    <a:cubicBezTo>
                      <a:pt x="38579" y="2170439"/>
                      <a:pt x="25224" y="2164908"/>
                      <a:pt x="15378" y="2155061"/>
                    </a:cubicBezTo>
                    <a:cubicBezTo>
                      <a:pt x="5532" y="2145215"/>
                      <a:pt x="0" y="2131860"/>
                      <a:pt x="0" y="2117935"/>
                    </a:cubicBezTo>
                    <a:lnTo>
                      <a:pt x="0" y="52504"/>
                    </a:lnTo>
                    <a:cubicBezTo>
                      <a:pt x="0" y="38579"/>
                      <a:pt x="5532" y="25224"/>
                      <a:pt x="15378" y="15378"/>
                    </a:cubicBezTo>
                    <a:cubicBezTo>
                      <a:pt x="25224" y="5532"/>
                      <a:pt x="38579" y="0"/>
                      <a:pt x="52504" y="0"/>
                    </a:cubicBezTo>
                    <a:close/>
                  </a:path>
                </a:pathLst>
              </a:custGeom>
              <a:solidFill>
                <a:srgbClr val="ABC5FF"/>
              </a:solidFill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0" y="-28575"/>
                <a:ext cx="2513252" cy="219901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1" id="11"/>
            <p:cNvGrpSpPr/>
            <p:nvPr/>
          </p:nvGrpSpPr>
          <p:grpSpPr>
            <a:xfrm rot="0">
              <a:off x="330018" y="251214"/>
              <a:ext cx="12698708" cy="11040991"/>
              <a:chOff x="0" y="0"/>
              <a:chExt cx="2387213" cy="2075581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2387213" cy="2075581"/>
              </a:xfrm>
              <a:custGeom>
                <a:avLst/>
                <a:gdLst/>
                <a:ahLst/>
                <a:cxnLst/>
                <a:rect r="r" b="b" t="t" l="l"/>
                <a:pathLst>
                  <a:path h="2075581" w="2387213">
                    <a:moveTo>
                      <a:pt x="34141" y="0"/>
                    </a:moveTo>
                    <a:lnTo>
                      <a:pt x="2353071" y="0"/>
                    </a:lnTo>
                    <a:cubicBezTo>
                      <a:pt x="2371927" y="0"/>
                      <a:pt x="2387213" y="15285"/>
                      <a:pt x="2387213" y="34141"/>
                    </a:cubicBezTo>
                    <a:lnTo>
                      <a:pt x="2387213" y="2041440"/>
                    </a:lnTo>
                    <a:cubicBezTo>
                      <a:pt x="2387213" y="2060295"/>
                      <a:pt x="2371927" y="2075581"/>
                      <a:pt x="2353071" y="2075581"/>
                    </a:cubicBezTo>
                    <a:lnTo>
                      <a:pt x="34141" y="2075581"/>
                    </a:lnTo>
                    <a:cubicBezTo>
                      <a:pt x="15285" y="2075581"/>
                      <a:pt x="0" y="2060295"/>
                      <a:pt x="0" y="2041440"/>
                    </a:cubicBezTo>
                    <a:lnTo>
                      <a:pt x="0" y="34141"/>
                    </a:lnTo>
                    <a:cubicBezTo>
                      <a:pt x="0" y="15285"/>
                      <a:pt x="15285" y="0"/>
                      <a:pt x="34141" y="0"/>
                    </a:cubicBezTo>
                    <a:close/>
                  </a:path>
                </a:pathLst>
              </a:custGeom>
              <a:solidFill>
                <a:srgbClr val="7E92C0"/>
              </a:solidFill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0" y="-28575"/>
                <a:ext cx="2387213" cy="210415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4" id="14"/>
            <p:cNvGrpSpPr/>
            <p:nvPr/>
          </p:nvGrpSpPr>
          <p:grpSpPr>
            <a:xfrm rot="0">
              <a:off x="704383" y="533902"/>
              <a:ext cx="11951049" cy="10485525"/>
              <a:chOff x="0" y="0"/>
              <a:chExt cx="2246661" cy="1971159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2246661" cy="1971160"/>
              </a:xfrm>
              <a:custGeom>
                <a:avLst/>
                <a:gdLst/>
                <a:ahLst/>
                <a:cxnLst/>
                <a:rect r="r" b="b" t="t" l="l"/>
                <a:pathLst>
                  <a:path h="1971160" w="2246661">
                    <a:moveTo>
                      <a:pt x="36277" y="0"/>
                    </a:moveTo>
                    <a:lnTo>
                      <a:pt x="2210384" y="0"/>
                    </a:lnTo>
                    <a:cubicBezTo>
                      <a:pt x="2230420" y="0"/>
                      <a:pt x="2246661" y="16242"/>
                      <a:pt x="2246661" y="36277"/>
                    </a:cubicBezTo>
                    <a:lnTo>
                      <a:pt x="2246661" y="1934883"/>
                    </a:lnTo>
                    <a:cubicBezTo>
                      <a:pt x="2246661" y="1954918"/>
                      <a:pt x="2230420" y="1971160"/>
                      <a:pt x="2210384" y="1971160"/>
                    </a:cubicBezTo>
                    <a:lnTo>
                      <a:pt x="36277" y="1971160"/>
                    </a:lnTo>
                    <a:cubicBezTo>
                      <a:pt x="26656" y="1971160"/>
                      <a:pt x="17429" y="1967337"/>
                      <a:pt x="10625" y="1960534"/>
                    </a:cubicBezTo>
                    <a:cubicBezTo>
                      <a:pt x="3822" y="1953731"/>
                      <a:pt x="0" y="1944504"/>
                      <a:pt x="0" y="1934883"/>
                    </a:cubicBezTo>
                    <a:lnTo>
                      <a:pt x="0" y="36277"/>
                    </a:lnTo>
                    <a:cubicBezTo>
                      <a:pt x="0" y="16242"/>
                      <a:pt x="16242" y="0"/>
                      <a:pt x="36277" y="0"/>
                    </a:cubicBezTo>
                    <a:close/>
                  </a:path>
                </a:pathLst>
              </a:custGeom>
              <a:solidFill>
                <a:srgbClr val="FCFCFC"/>
              </a:solidFill>
            </p:spPr>
          </p:sp>
          <p:sp>
            <p:nvSpPr>
              <p:cNvPr name="TextBox 16" id="16"/>
              <p:cNvSpPr txBox="true"/>
              <p:nvPr/>
            </p:nvSpPr>
            <p:spPr>
              <a:xfrm>
                <a:off x="0" y="-28575"/>
                <a:ext cx="2246661" cy="199973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sp>
        <p:nvSpPr>
          <p:cNvPr name="Freeform 17" id="17"/>
          <p:cNvSpPr/>
          <p:nvPr/>
        </p:nvSpPr>
        <p:spPr>
          <a:xfrm flipH="false" flipV="false" rot="0">
            <a:off x="5164856" y="2360213"/>
            <a:ext cx="8100243" cy="7322713"/>
          </a:xfrm>
          <a:custGeom>
            <a:avLst/>
            <a:gdLst/>
            <a:ahLst/>
            <a:cxnLst/>
            <a:rect r="r" b="b" t="t" l="l"/>
            <a:pathLst>
              <a:path h="7322713" w="8100243">
                <a:moveTo>
                  <a:pt x="0" y="0"/>
                </a:moveTo>
                <a:lnTo>
                  <a:pt x="8100244" y="0"/>
                </a:lnTo>
                <a:lnTo>
                  <a:pt x="8100244" y="7322712"/>
                </a:lnTo>
                <a:lnTo>
                  <a:pt x="0" y="73227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873790" y="271763"/>
            <a:ext cx="8540419" cy="1241745"/>
            <a:chOff x="0" y="0"/>
            <a:chExt cx="11387225" cy="1655660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11387225" cy="1655660"/>
              <a:chOff x="0" y="0"/>
              <a:chExt cx="2500033" cy="363496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2500033" cy="363496"/>
              </a:xfrm>
              <a:custGeom>
                <a:avLst/>
                <a:gdLst/>
                <a:ahLst/>
                <a:cxnLst/>
                <a:rect r="r" b="b" t="t" l="l"/>
                <a:pathLst>
                  <a:path h="363496" w="2500033">
                    <a:moveTo>
                      <a:pt x="57149" y="0"/>
                    </a:moveTo>
                    <a:lnTo>
                      <a:pt x="2442884" y="0"/>
                    </a:lnTo>
                    <a:cubicBezTo>
                      <a:pt x="2474447" y="0"/>
                      <a:pt x="2500033" y="25587"/>
                      <a:pt x="2500033" y="57149"/>
                    </a:cubicBezTo>
                    <a:lnTo>
                      <a:pt x="2500033" y="306346"/>
                    </a:lnTo>
                    <a:cubicBezTo>
                      <a:pt x="2500033" y="321503"/>
                      <a:pt x="2494012" y="336039"/>
                      <a:pt x="2483295" y="346757"/>
                    </a:cubicBezTo>
                    <a:cubicBezTo>
                      <a:pt x="2472577" y="357475"/>
                      <a:pt x="2458041" y="363496"/>
                      <a:pt x="2442884" y="363496"/>
                    </a:cubicBezTo>
                    <a:lnTo>
                      <a:pt x="57149" y="363496"/>
                    </a:lnTo>
                    <a:cubicBezTo>
                      <a:pt x="25587" y="363496"/>
                      <a:pt x="0" y="337909"/>
                      <a:pt x="0" y="306346"/>
                    </a:cubicBezTo>
                    <a:lnTo>
                      <a:pt x="0" y="57149"/>
                    </a:lnTo>
                    <a:cubicBezTo>
                      <a:pt x="0" y="41992"/>
                      <a:pt x="6021" y="27456"/>
                      <a:pt x="16739" y="16739"/>
                    </a:cubicBezTo>
                    <a:cubicBezTo>
                      <a:pt x="27456" y="6021"/>
                      <a:pt x="41992" y="0"/>
                      <a:pt x="57149" y="0"/>
                    </a:cubicBezTo>
                    <a:close/>
                  </a:path>
                </a:pathLst>
              </a:custGeom>
              <a:solidFill>
                <a:srgbClr val="8ADDCA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28575"/>
                <a:ext cx="2500033" cy="39207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name="TextBox 6" id="6"/>
            <p:cNvSpPr txBox="true"/>
            <p:nvPr/>
          </p:nvSpPr>
          <p:spPr>
            <a:xfrm rot="0">
              <a:off x="1126283" y="195158"/>
              <a:ext cx="9134660" cy="11605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279"/>
                </a:lnSpc>
                <a:spcBef>
                  <a:spcPct val="0"/>
                </a:spcBef>
              </a:pPr>
              <a:r>
                <a:rPr lang="en-US" b="true" sz="5199">
                  <a:solidFill>
                    <a:srgbClr val="000000"/>
                  </a:solidFill>
                  <a:latin typeface="Prompt Bold"/>
                  <a:ea typeface="Prompt Bold"/>
                  <a:cs typeface="Prompt Bold"/>
                  <a:sym typeface="Prompt Bold"/>
                </a:rPr>
                <a:t>Use case diagram 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4130561" y="1627808"/>
            <a:ext cx="10026878" cy="8659192"/>
            <a:chOff x="0" y="0"/>
            <a:chExt cx="13369171" cy="11545589"/>
          </a:xfrm>
        </p:grpSpPr>
        <p:grpSp>
          <p:nvGrpSpPr>
            <p:cNvPr name="Group 8" id="8"/>
            <p:cNvGrpSpPr/>
            <p:nvPr/>
          </p:nvGrpSpPr>
          <p:grpSpPr>
            <a:xfrm rot="0">
              <a:off x="0" y="0"/>
              <a:ext cx="13369171" cy="11545589"/>
              <a:chOff x="0" y="0"/>
              <a:chExt cx="2513252" cy="2170439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2513252" cy="2170439"/>
              </a:xfrm>
              <a:custGeom>
                <a:avLst/>
                <a:gdLst/>
                <a:ahLst/>
                <a:cxnLst/>
                <a:rect r="r" b="b" t="t" l="l"/>
                <a:pathLst>
                  <a:path h="2170439" w="2513252">
                    <a:moveTo>
                      <a:pt x="52504" y="0"/>
                    </a:moveTo>
                    <a:lnTo>
                      <a:pt x="2460748" y="0"/>
                    </a:lnTo>
                    <a:cubicBezTo>
                      <a:pt x="2489745" y="0"/>
                      <a:pt x="2513252" y="23507"/>
                      <a:pt x="2513252" y="52504"/>
                    </a:cubicBezTo>
                    <a:lnTo>
                      <a:pt x="2513252" y="2117935"/>
                    </a:lnTo>
                    <a:cubicBezTo>
                      <a:pt x="2513252" y="2131860"/>
                      <a:pt x="2507720" y="2145215"/>
                      <a:pt x="2497874" y="2155061"/>
                    </a:cubicBezTo>
                    <a:cubicBezTo>
                      <a:pt x="2488028" y="2164908"/>
                      <a:pt x="2474673" y="2170439"/>
                      <a:pt x="2460748" y="2170439"/>
                    </a:cubicBezTo>
                    <a:lnTo>
                      <a:pt x="52504" y="2170439"/>
                    </a:lnTo>
                    <a:cubicBezTo>
                      <a:pt x="38579" y="2170439"/>
                      <a:pt x="25224" y="2164908"/>
                      <a:pt x="15378" y="2155061"/>
                    </a:cubicBezTo>
                    <a:cubicBezTo>
                      <a:pt x="5532" y="2145215"/>
                      <a:pt x="0" y="2131860"/>
                      <a:pt x="0" y="2117935"/>
                    </a:cubicBezTo>
                    <a:lnTo>
                      <a:pt x="0" y="52504"/>
                    </a:lnTo>
                    <a:cubicBezTo>
                      <a:pt x="0" y="38579"/>
                      <a:pt x="5532" y="25224"/>
                      <a:pt x="15378" y="15378"/>
                    </a:cubicBezTo>
                    <a:cubicBezTo>
                      <a:pt x="25224" y="5532"/>
                      <a:pt x="38579" y="0"/>
                      <a:pt x="52504" y="0"/>
                    </a:cubicBezTo>
                    <a:close/>
                  </a:path>
                </a:pathLst>
              </a:custGeom>
              <a:solidFill>
                <a:srgbClr val="ABC5FF"/>
              </a:solidFill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0" y="-28575"/>
                <a:ext cx="2513252" cy="219901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1" id="11"/>
            <p:cNvGrpSpPr/>
            <p:nvPr/>
          </p:nvGrpSpPr>
          <p:grpSpPr>
            <a:xfrm rot="0">
              <a:off x="330018" y="251214"/>
              <a:ext cx="12698708" cy="11040991"/>
              <a:chOff x="0" y="0"/>
              <a:chExt cx="2387213" cy="2075581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2387213" cy="2075581"/>
              </a:xfrm>
              <a:custGeom>
                <a:avLst/>
                <a:gdLst/>
                <a:ahLst/>
                <a:cxnLst/>
                <a:rect r="r" b="b" t="t" l="l"/>
                <a:pathLst>
                  <a:path h="2075581" w="2387213">
                    <a:moveTo>
                      <a:pt x="34141" y="0"/>
                    </a:moveTo>
                    <a:lnTo>
                      <a:pt x="2353071" y="0"/>
                    </a:lnTo>
                    <a:cubicBezTo>
                      <a:pt x="2371927" y="0"/>
                      <a:pt x="2387213" y="15285"/>
                      <a:pt x="2387213" y="34141"/>
                    </a:cubicBezTo>
                    <a:lnTo>
                      <a:pt x="2387213" y="2041440"/>
                    </a:lnTo>
                    <a:cubicBezTo>
                      <a:pt x="2387213" y="2060295"/>
                      <a:pt x="2371927" y="2075581"/>
                      <a:pt x="2353071" y="2075581"/>
                    </a:cubicBezTo>
                    <a:lnTo>
                      <a:pt x="34141" y="2075581"/>
                    </a:lnTo>
                    <a:cubicBezTo>
                      <a:pt x="15285" y="2075581"/>
                      <a:pt x="0" y="2060295"/>
                      <a:pt x="0" y="2041440"/>
                    </a:cubicBezTo>
                    <a:lnTo>
                      <a:pt x="0" y="34141"/>
                    </a:lnTo>
                    <a:cubicBezTo>
                      <a:pt x="0" y="15285"/>
                      <a:pt x="15285" y="0"/>
                      <a:pt x="34141" y="0"/>
                    </a:cubicBezTo>
                    <a:close/>
                  </a:path>
                </a:pathLst>
              </a:custGeom>
              <a:solidFill>
                <a:srgbClr val="7E92C0"/>
              </a:solidFill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0" y="-28575"/>
                <a:ext cx="2387213" cy="210415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4" id="14"/>
            <p:cNvGrpSpPr/>
            <p:nvPr/>
          </p:nvGrpSpPr>
          <p:grpSpPr>
            <a:xfrm rot="0">
              <a:off x="704383" y="533902"/>
              <a:ext cx="11951049" cy="10485525"/>
              <a:chOff x="0" y="0"/>
              <a:chExt cx="2246661" cy="1971159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2246661" cy="1971160"/>
              </a:xfrm>
              <a:custGeom>
                <a:avLst/>
                <a:gdLst/>
                <a:ahLst/>
                <a:cxnLst/>
                <a:rect r="r" b="b" t="t" l="l"/>
                <a:pathLst>
                  <a:path h="1971160" w="2246661">
                    <a:moveTo>
                      <a:pt x="36277" y="0"/>
                    </a:moveTo>
                    <a:lnTo>
                      <a:pt x="2210384" y="0"/>
                    </a:lnTo>
                    <a:cubicBezTo>
                      <a:pt x="2230420" y="0"/>
                      <a:pt x="2246661" y="16242"/>
                      <a:pt x="2246661" y="36277"/>
                    </a:cubicBezTo>
                    <a:lnTo>
                      <a:pt x="2246661" y="1934883"/>
                    </a:lnTo>
                    <a:cubicBezTo>
                      <a:pt x="2246661" y="1954918"/>
                      <a:pt x="2230420" y="1971160"/>
                      <a:pt x="2210384" y="1971160"/>
                    </a:cubicBezTo>
                    <a:lnTo>
                      <a:pt x="36277" y="1971160"/>
                    </a:lnTo>
                    <a:cubicBezTo>
                      <a:pt x="26656" y="1971160"/>
                      <a:pt x="17429" y="1967337"/>
                      <a:pt x="10625" y="1960534"/>
                    </a:cubicBezTo>
                    <a:cubicBezTo>
                      <a:pt x="3822" y="1953731"/>
                      <a:pt x="0" y="1944504"/>
                      <a:pt x="0" y="1934883"/>
                    </a:cubicBezTo>
                    <a:lnTo>
                      <a:pt x="0" y="36277"/>
                    </a:lnTo>
                    <a:cubicBezTo>
                      <a:pt x="0" y="16242"/>
                      <a:pt x="16242" y="0"/>
                      <a:pt x="36277" y="0"/>
                    </a:cubicBezTo>
                    <a:close/>
                  </a:path>
                </a:pathLst>
              </a:custGeom>
              <a:solidFill>
                <a:srgbClr val="FCFCFC"/>
              </a:solidFill>
            </p:spPr>
          </p:sp>
          <p:sp>
            <p:nvSpPr>
              <p:cNvPr name="TextBox 16" id="16"/>
              <p:cNvSpPr txBox="true"/>
              <p:nvPr/>
            </p:nvSpPr>
            <p:spPr>
              <a:xfrm>
                <a:off x="0" y="-28575"/>
                <a:ext cx="2246661" cy="199973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sp>
        <p:nvSpPr>
          <p:cNvPr name="Freeform 17" id="17"/>
          <p:cNvSpPr/>
          <p:nvPr/>
        </p:nvSpPr>
        <p:spPr>
          <a:xfrm flipH="false" flipV="false" rot="0">
            <a:off x="5622335" y="2164448"/>
            <a:ext cx="7043329" cy="7585912"/>
          </a:xfrm>
          <a:custGeom>
            <a:avLst/>
            <a:gdLst/>
            <a:ahLst/>
            <a:cxnLst/>
            <a:rect r="r" b="b" t="t" l="l"/>
            <a:pathLst>
              <a:path h="7585912" w="7043329">
                <a:moveTo>
                  <a:pt x="0" y="0"/>
                </a:moveTo>
                <a:lnTo>
                  <a:pt x="7043330" y="0"/>
                </a:lnTo>
                <a:lnTo>
                  <a:pt x="7043330" y="7585912"/>
                </a:lnTo>
                <a:lnTo>
                  <a:pt x="0" y="75859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873790" y="271763"/>
            <a:ext cx="8540419" cy="1241745"/>
            <a:chOff x="0" y="0"/>
            <a:chExt cx="11387225" cy="1655660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11387225" cy="1655660"/>
              <a:chOff x="0" y="0"/>
              <a:chExt cx="2500033" cy="363496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2500033" cy="363496"/>
              </a:xfrm>
              <a:custGeom>
                <a:avLst/>
                <a:gdLst/>
                <a:ahLst/>
                <a:cxnLst/>
                <a:rect r="r" b="b" t="t" l="l"/>
                <a:pathLst>
                  <a:path h="363496" w="2500033">
                    <a:moveTo>
                      <a:pt x="57149" y="0"/>
                    </a:moveTo>
                    <a:lnTo>
                      <a:pt x="2442884" y="0"/>
                    </a:lnTo>
                    <a:cubicBezTo>
                      <a:pt x="2474447" y="0"/>
                      <a:pt x="2500033" y="25587"/>
                      <a:pt x="2500033" y="57149"/>
                    </a:cubicBezTo>
                    <a:lnTo>
                      <a:pt x="2500033" y="306346"/>
                    </a:lnTo>
                    <a:cubicBezTo>
                      <a:pt x="2500033" y="321503"/>
                      <a:pt x="2494012" y="336039"/>
                      <a:pt x="2483295" y="346757"/>
                    </a:cubicBezTo>
                    <a:cubicBezTo>
                      <a:pt x="2472577" y="357475"/>
                      <a:pt x="2458041" y="363496"/>
                      <a:pt x="2442884" y="363496"/>
                    </a:cubicBezTo>
                    <a:lnTo>
                      <a:pt x="57149" y="363496"/>
                    </a:lnTo>
                    <a:cubicBezTo>
                      <a:pt x="25587" y="363496"/>
                      <a:pt x="0" y="337909"/>
                      <a:pt x="0" y="306346"/>
                    </a:cubicBezTo>
                    <a:lnTo>
                      <a:pt x="0" y="57149"/>
                    </a:lnTo>
                    <a:cubicBezTo>
                      <a:pt x="0" y="41992"/>
                      <a:pt x="6021" y="27456"/>
                      <a:pt x="16739" y="16739"/>
                    </a:cubicBezTo>
                    <a:cubicBezTo>
                      <a:pt x="27456" y="6021"/>
                      <a:pt x="41992" y="0"/>
                      <a:pt x="57149" y="0"/>
                    </a:cubicBezTo>
                    <a:close/>
                  </a:path>
                </a:pathLst>
              </a:custGeom>
              <a:solidFill>
                <a:srgbClr val="8ADDCA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28575"/>
                <a:ext cx="2500033" cy="39207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name="TextBox 6" id="6"/>
            <p:cNvSpPr txBox="true"/>
            <p:nvPr/>
          </p:nvSpPr>
          <p:spPr>
            <a:xfrm rot="0">
              <a:off x="1126283" y="195158"/>
              <a:ext cx="9134660" cy="11605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279"/>
                </a:lnSpc>
                <a:spcBef>
                  <a:spcPct val="0"/>
                </a:spcBef>
              </a:pPr>
              <a:r>
                <a:rPr lang="en-US" b="true" sz="5199">
                  <a:solidFill>
                    <a:srgbClr val="000000"/>
                  </a:solidFill>
                  <a:latin typeface="Prompt Bold"/>
                  <a:ea typeface="Prompt Bold"/>
                  <a:cs typeface="Prompt Bold"/>
                  <a:sym typeface="Prompt Bold"/>
                </a:rPr>
                <a:t>Use case diagram 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3750625" y="1627808"/>
            <a:ext cx="10786751" cy="8659192"/>
            <a:chOff x="0" y="0"/>
            <a:chExt cx="14382334" cy="11545589"/>
          </a:xfrm>
        </p:grpSpPr>
        <p:grpSp>
          <p:nvGrpSpPr>
            <p:cNvPr name="Group 8" id="8"/>
            <p:cNvGrpSpPr/>
            <p:nvPr/>
          </p:nvGrpSpPr>
          <p:grpSpPr>
            <a:xfrm rot="0">
              <a:off x="0" y="0"/>
              <a:ext cx="14382334" cy="11545589"/>
              <a:chOff x="0" y="0"/>
              <a:chExt cx="2703715" cy="2170439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2703715" cy="2170439"/>
              </a:xfrm>
              <a:custGeom>
                <a:avLst/>
                <a:gdLst/>
                <a:ahLst/>
                <a:cxnLst/>
                <a:rect r="r" b="b" t="t" l="l"/>
                <a:pathLst>
                  <a:path h="2170439" w="2703715">
                    <a:moveTo>
                      <a:pt x="48805" y="0"/>
                    </a:moveTo>
                    <a:lnTo>
                      <a:pt x="2654910" y="0"/>
                    </a:lnTo>
                    <a:cubicBezTo>
                      <a:pt x="2681864" y="0"/>
                      <a:pt x="2703715" y="21851"/>
                      <a:pt x="2703715" y="48805"/>
                    </a:cubicBezTo>
                    <a:lnTo>
                      <a:pt x="2703715" y="2121634"/>
                    </a:lnTo>
                    <a:cubicBezTo>
                      <a:pt x="2703715" y="2148589"/>
                      <a:pt x="2681864" y="2170439"/>
                      <a:pt x="2654910" y="2170439"/>
                    </a:cubicBezTo>
                    <a:lnTo>
                      <a:pt x="48805" y="2170439"/>
                    </a:lnTo>
                    <a:cubicBezTo>
                      <a:pt x="21851" y="2170439"/>
                      <a:pt x="0" y="2148589"/>
                      <a:pt x="0" y="2121634"/>
                    </a:cubicBezTo>
                    <a:lnTo>
                      <a:pt x="0" y="48805"/>
                    </a:lnTo>
                    <a:cubicBezTo>
                      <a:pt x="0" y="21851"/>
                      <a:pt x="21851" y="0"/>
                      <a:pt x="48805" y="0"/>
                    </a:cubicBezTo>
                    <a:close/>
                  </a:path>
                </a:pathLst>
              </a:custGeom>
              <a:solidFill>
                <a:srgbClr val="ABC5FF"/>
              </a:solidFill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0" y="-28575"/>
                <a:ext cx="2703715" cy="219901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1" id="11"/>
            <p:cNvGrpSpPr/>
            <p:nvPr/>
          </p:nvGrpSpPr>
          <p:grpSpPr>
            <a:xfrm rot="0">
              <a:off x="355028" y="251214"/>
              <a:ext cx="13661061" cy="11040991"/>
              <a:chOff x="0" y="0"/>
              <a:chExt cx="2568124" cy="2075581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2568124" cy="2075581"/>
              </a:xfrm>
              <a:custGeom>
                <a:avLst/>
                <a:gdLst/>
                <a:ahLst/>
                <a:cxnLst/>
                <a:rect r="r" b="b" t="t" l="l"/>
                <a:pathLst>
                  <a:path h="2075581" w="2568124">
                    <a:moveTo>
                      <a:pt x="31736" y="0"/>
                    </a:moveTo>
                    <a:lnTo>
                      <a:pt x="2536388" y="0"/>
                    </a:lnTo>
                    <a:cubicBezTo>
                      <a:pt x="2544805" y="0"/>
                      <a:pt x="2552877" y="3344"/>
                      <a:pt x="2558829" y="9295"/>
                    </a:cubicBezTo>
                    <a:cubicBezTo>
                      <a:pt x="2564780" y="15247"/>
                      <a:pt x="2568124" y="23319"/>
                      <a:pt x="2568124" y="31736"/>
                    </a:cubicBezTo>
                    <a:lnTo>
                      <a:pt x="2568124" y="2043845"/>
                    </a:lnTo>
                    <a:cubicBezTo>
                      <a:pt x="2568124" y="2061372"/>
                      <a:pt x="2553915" y="2075581"/>
                      <a:pt x="2536388" y="2075581"/>
                    </a:cubicBezTo>
                    <a:lnTo>
                      <a:pt x="31736" y="2075581"/>
                    </a:lnTo>
                    <a:cubicBezTo>
                      <a:pt x="23319" y="2075581"/>
                      <a:pt x="15247" y="2072237"/>
                      <a:pt x="9295" y="2066286"/>
                    </a:cubicBezTo>
                    <a:cubicBezTo>
                      <a:pt x="3344" y="2060334"/>
                      <a:pt x="0" y="2052262"/>
                      <a:pt x="0" y="2043845"/>
                    </a:cubicBezTo>
                    <a:lnTo>
                      <a:pt x="0" y="31736"/>
                    </a:lnTo>
                    <a:cubicBezTo>
                      <a:pt x="0" y="23319"/>
                      <a:pt x="3344" y="15247"/>
                      <a:pt x="9295" y="9295"/>
                    </a:cubicBezTo>
                    <a:cubicBezTo>
                      <a:pt x="15247" y="3344"/>
                      <a:pt x="23319" y="0"/>
                      <a:pt x="31736" y="0"/>
                    </a:cubicBezTo>
                    <a:close/>
                  </a:path>
                </a:pathLst>
              </a:custGeom>
              <a:solidFill>
                <a:srgbClr val="7E92C0"/>
              </a:solidFill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0" y="-28575"/>
                <a:ext cx="2568124" cy="210415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4" id="14"/>
            <p:cNvGrpSpPr/>
            <p:nvPr/>
          </p:nvGrpSpPr>
          <p:grpSpPr>
            <a:xfrm rot="0">
              <a:off x="757763" y="533902"/>
              <a:ext cx="12856743" cy="10485525"/>
              <a:chOff x="0" y="0"/>
              <a:chExt cx="2416921" cy="1971159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2416921" cy="1971160"/>
              </a:xfrm>
              <a:custGeom>
                <a:avLst/>
                <a:gdLst/>
                <a:ahLst/>
                <a:cxnLst/>
                <a:rect r="r" b="b" t="t" l="l"/>
                <a:pathLst>
                  <a:path h="1971160" w="2416921">
                    <a:moveTo>
                      <a:pt x="33721" y="0"/>
                    </a:moveTo>
                    <a:lnTo>
                      <a:pt x="2383200" y="0"/>
                    </a:lnTo>
                    <a:cubicBezTo>
                      <a:pt x="2392143" y="0"/>
                      <a:pt x="2400721" y="3553"/>
                      <a:pt x="2407045" y="9877"/>
                    </a:cubicBezTo>
                    <a:cubicBezTo>
                      <a:pt x="2413369" y="16201"/>
                      <a:pt x="2416921" y="24778"/>
                      <a:pt x="2416921" y="33721"/>
                    </a:cubicBezTo>
                    <a:lnTo>
                      <a:pt x="2416921" y="1937438"/>
                    </a:lnTo>
                    <a:cubicBezTo>
                      <a:pt x="2416921" y="1946382"/>
                      <a:pt x="2413369" y="1954959"/>
                      <a:pt x="2407045" y="1961283"/>
                    </a:cubicBezTo>
                    <a:cubicBezTo>
                      <a:pt x="2400721" y="1967607"/>
                      <a:pt x="2392143" y="1971160"/>
                      <a:pt x="2383200" y="1971160"/>
                    </a:cubicBezTo>
                    <a:lnTo>
                      <a:pt x="33721" y="1971160"/>
                    </a:lnTo>
                    <a:cubicBezTo>
                      <a:pt x="24778" y="1971160"/>
                      <a:pt x="16201" y="1967607"/>
                      <a:pt x="9877" y="1961283"/>
                    </a:cubicBezTo>
                    <a:cubicBezTo>
                      <a:pt x="3553" y="1954959"/>
                      <a:pt x="0" y="1946382"/>
                      <a:pt x="0" y="1937438"/>
                    </a:cubicBezTo>
                    <a:lnTo>
                      <a:pt x="0" y="33721"/>
                    </a:lnTo>
                    <a:cubicBezTo>
                      <a:pt x="0" y="24778"/>
                      <a:pt x="3553" y="16201"/>
                      <a:pt x="9877" y="9877"/>
                    </a:cubicBezTo>
                    <a:cubicBezTo>
                      <a:pt x="16201" y="3553"/>
                      <a:pt x="24778" y="0"/>
                      <a:pt x="33721" y="0"/>
                    </a:cubicBezTo>
                    <a:close/>
                  </a:path>
                </a:pathLst>
              </a:custGeom>
              <a:solidFill>
                <a:srgbClr val="FCFCFC"/>
              </a:solidFill>
            </p:spPr>
          </p:sp>
          <p:sp>
            <p:nvSpPr>
              <p:cNvPr name="TextBox 16" id="16"/>
              <p:cNvSpPr txBox="true"/>
              <p:nvPr/>
            </p:nvSpPr>
            <p:spPr>
              <a:xfrm>
                <a:off x="0" y="-28575"/>
                <a:ext cx="2416921" cy="199973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sp>
        <p:nvSpPr>
          <p:cNvPr name="Freeform 17" id="17"/>
          <p:cNvSpPr/>
          <p:nvPr/>
        </p:nvSpPr>
        <p:spPr>
          <a:xfrm flipH="false" flipV="false" rot="0">
            <a:off x="4873790" y="2227177"/>
            <a:ext cx="8540419" cy="7460453"/>
          </a:xfrm>
          <a:custGeom>
            <a:avLst/>
            <a:gdLst/>
            <a:ahLst/>
            <a:cxnLst/>
            <a:rect r="r" b="b" t="t" l="l"/>
            <a:pathLst>
              <a:path h="7460453" w="8540419">
                <a:moveTo>
                  <a:pt x="0" y="0"/>
                </a:moveTo>
                <a:lnTo>
                  <a:pt x="8540420" y="0"/>
                </a:lnTo>
                <a:lnTo>
                  <a:pt x="8540420" y="7460454"/>
                </a:lnTo>
                <a:lnTo>
                  <a:pt x="0" y="74604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8.xml><?xml version="1.0" encoding="utf-8"?>
<p:sld xmlns:p="http://schemas.openxmlformats.org/presentationml/2006/main" xmlns:a="http://schemas.openxmlformats.org/drawingml/2006/main">
  <p:cSld>
    <p:bg>
      <p:bgPr>
        <a:solidFill>
          <a:srgbClr val="EFFC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403242" y="1028700"/>
            <a:ext cx="11670073" cy="1441912"/>
            <a:chOff x="0" y="0"/>
            <a:chExt cx="15560097" cy="1922549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15560097" cy="1922549"/>
              <a:chOff x="0" y="0"/>
              <a:chExt cx="3263161" cy="403184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3263161" cy="403184"/>
              </a:xfrm>
              <a:custGeom>
                <a:avLst/>
                <a:gdLst/>
                <a:ahLst/>
                <a:cxnLst/>
                <a:rect r="r" b="b" t="t" l="l"/>
                <a:pathLst>
                  <a:path h="403184" w="3263161">
                    <a:moveTo>
                      <a:pt x="43784" y="0"/>
                    </a:moveTo>
                    <a:lnTo>
                      <a:pt x="3219377" y="0"/>
                    </a:lnTo>
                    <a:cubicBezTo>
                      <a:pt x="3230989" y="0"/>
                      <a:pt x="3242126" y="4613"/>
                      <a:pt x="3250337" y="12824"/>
                    </a:cubicBezTo>
                    <a:cubicBezTo>
                      <a:pt x="3258548" y="21035"/>
                      <a:pt x="3263161" y="32172"/>
                      <a:pt x="3263161" y="43784"/>
                    </a:cubicBezTo>
                    <a:lnTo>
                      <a:pt x="3263161" y="359400"/>
                    </a:lnTo>
                    <a:cubicBezTo>
                      <a:pt x="3263161" y="383581"/>
                      <a:pt x="3243558" y="403184"/>
                      <a:pt x="3219377" y="403184"/>
                    </a:cubicBezTo>
                    <a:lnTo>
                      <a:pt x="43784" y="403184"/>
                    </a:lnTo>
                    <a:cubicBezTo>
                      <a:pt x="32172" y="403184"/>
                      <a:pt x="21035" y="398571"/>
                      <a:pt x="12824" y="390360"/>
                    </a:cubicBezTo>
                    <a:cubicBezTo>
                      <a:pt x="4613" y="382149"/>
                      <a:pt x="0" y="371012"/>
                      <a:pt x="0" y="359400"/>
                    </a:cubicBezTo>
                    <a:lnTo>
                      <a:pt x="0" y="43784"/>
                    </a:lnTo>
                    <a:cubicBezTo>
                      <a:pt x="0" y="19603"/>
                      <a:pt x="19603" y="0"/>
                      <a:pt x="43784" y="0"/>
                    </a:cubicBezTo>
                    <a:close/>
                  </a:path>
                </a:pathLst>
              </a:custGeom>
              <a:solidFill>
                <a:srgbClr val="8ADDCA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28575"/>
                <a:ext cx="3263161" cy="43175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6" id="6"/>
            <p:cNvSpPr txBox="true"/>
            <p:nvPr/>
          </p:nvSpPr>
          <p:spPr>
            <a:xfrm rot="0">
              <a:off x="1539011" y="199698"/>
              <a:ext cx="12482075" cy="14088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959"/>
                </a:lnSpc>
                <a:spcBef>
                  <a:spcPct val="0"/>
                </a:spcBef>
              </a:pPr>
              <a:r>
                <a:rPr lang="en-US" b="true" sz="6399">
                  <a:solidFill>
                    <a:srgbClr val="000000"/>
                  </a:solidFill>
                  <a:latin typeface="Prompt Bold"/>
                  <a:ea typeface="Prompt Bold"/>
                  <a:cs typeface="Prompt Bold"/>
                  <a:sym typeface="Prompt Bold"/>
                </a:rPr>
                <a:t>ภาษาที่ใช้ในการพัฒนาระบบ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2784870" y="4025913"/>
            <a:ext cx="6755925" cy="2314982"/>
            <a:chOff x="0" y="0"/>
            <a:chExt cx="1869798" cy="64070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869798" cy="640704"/>
            </a:xfrm>
            <a:custGeom>
              <a:avLst/>
              <a:gdLst/>
              <a:ahLst/>
              <a:cxnLst/>
              <a:rect r="r" b="b" t="t" l="l"/>
              <a:pathLst>
                <a:path h="640704" w="1869798">
                  <a:moveTo>
                    <a:pt x="72195" y="0"/>
                  </a:moveTo>
                  <a:lnTo>
                    <a:pt x="1797603" y="0"/>
                  </a:lnTo>
                  <a:cubicBezTo>
                    <a:pt x="1816751" y="0"/>
                    <a:pt x="1835114" y="7606"/>
                    <a:pt x="1848653" y="21145"/>
                  </a:cubicBezTo>
                  <a:cubicBezTo>
                    <a:pt x="1862192" y="34684"/>
                    <a:pt x="1869798" y="53047"/>
                    <a:pt x="1869798" y="72195"/>
                  </a:cubicBezTo>
                  <a:lnTo>
                    <a:pt x="1869798" y="568509"/>
                  </a:lnTo>
                  <a:cubicBezTo>
                    <a:pt x="1869798" y="587657"/>
                    <a:pt x="1862192" y="606020"/>
                    <a:pt x="1848653" y="619559"/>
                  </a:cubicBezTo>
                  <a:cubicBezTo>
                    <a:pt x="1835114" y="633098"/>
                    <a:pt x="1816751" y="640704"/>
                    <a:pt x="1797603" y="640704"/>
                  </a:cubicBezTo>
                  <a:lnTo>
                    <a:pt x="72195" y="640704"/>
                  </a:lnTo>
                  <a:cubicBezTo>
                    <a:pt x="53047" y="640704"/>
                    <a:pt x="34684" y="633098"/>
                    <a:pt x="21145" y="619559"/>
                  </a:cubicBezTo>
                  <a:cubicBezTo>
                    <a:pt x="7606" y="606020"/>
                    <a:pt x="0" y="587657"/>
                    <a:pt x="0" y="568509"/>
                  </a:cubicBezTo>
                  <a:lnTo>
                    <a:pt x="0" y="72195"/>
                  </a:lnTo>
                  <a:cubicBezTo>
                    <a:pt x="0" y="53047"/>
                    <a:pt x="7606" y="34684"/>
                    <a:pt x="21145" y="21145"/>
                  </a:cubicBezTo>
                  <a:cubicBezTo>
                    <a:pt x="34684" y="7606"/>
                    <a:pt x="53047" y="0"/>
                    <a:pt x="72195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28575"/>
              <a:ext cx="1869798" cy="6692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3096983" y="4311974"/>
            <a:ext cx="3539006" cy="2223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Prompt"/>
                <a:ea typeface="Prompt"/>
                <a:cs typeface="Prompt"/>
                <a:sym typeface="Prompt"/>
              </a:rPr>
              <a:t>HTML</a:t>
            </a:r>
          </a:p>
          <a:p>
            <a:pPr algn="l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Prompt"/>
                <a:ea typeface="Prompt"/>
                <a:cs typeface="Prompt"/>
                <a:sym typeface="Prompt"/>
              </a:rPr>
              <a:t>CSS</a:t>
            </a:r>
          </a:p>
          <a:p>
            <a:pPr algn="l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Prompt"/>
                <a:ea typeface="Prompt"/>
                <a:cs typeface="Prompt"/>
                <a:sym typeface="Prompt"/>
              </a:rPr>
              <a:t>JavaScript </a:t>
            </a:r>
          </a:p>
          <a:p>
            <a:pPr algn="l">
              <a:lnSpc>
                <a:spcPts val="4480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3096983" y="3246833"/>
            <a:ext cx="7078012" cy="4930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88"/>
              </a:lnSpc>
            </a:pPr>
            <a:r>
              <a:rPr lang="en-US" sz="3600" b="true">
                <a:solidFill>
                  <a:srgbClr val="000000"/>
                </a:solidFill>
                <a:latin typeface="Prompt Bold"/>
                <a:ea typeface="Prompt Bold"/>
                <a:cs typeface="Prompt Bold"/>
                <a:sym typeface="Prompt Bold"/>
              </a:rPr>
              <a:t>Frontend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2940927" y="8012164"/>
            <a:ext cx="4444183" cy="1246136"/>
            <a:chOff x="0" y="0"/>
            <a:chExt cx="1229991" cy="344886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229991" cy="344886"/>
            </a:xfrm>
            <a:custGeom>
              <a:avLst/>
              <a:gdLst/>
              <a:ahLst/>
              <a:cxnLst/>
              <a:rect r="r" b="b" t="t" l="l"/>
              <a:pathLst>
                <a:path h="344886" w="1229991">
                  <a:moveTo>
                    <a:pt x="109748" y="0"/>
                  </a:moveTo>
                  <a:lnTo>
                    <a:pt x="1120243" y="0"/>
                  </a:lnTo>
                  <a:cubicBezTo>
                    <a:pt x="1180855" y="0"/>
                    <a:pt x="1229991" y="49136"/>
                    <a:pt x="1229991" y="109748"/>
                  </a:cubicBezTo>
                  <a:lnTo>
                    <a:pt x="1229991" y="235138"/>
                  </a:lnTo>
                  <a:cubicBezTo>
                    <a:pt x="1229991" y="295750"/>
                    <a:pt x="1180855" y="344886"/>
                    <a:pt x="1120243" y="344886"/>
                  </a:cubicBezTo>
                  <a:lnTo>
                    <a:pt x="109748" y="344886"/>
                  </a:lnTo>
                  <a:cubicBezTo>
                    <a:pt x="49136" y="344886"/>
                    <a:pt x="0" y="295750"/>
                    <a:pt x="0" y="235138"/>
                  </a:cubicBezTo>
                  <a:lnTo>
                    <a:pt x="0" y="109748"/>
                  </a:lnTo>
                  <a:cubicBezTo>
                    <a:pt x="0" y="49136"/>
                    <a:pt x="49136" y="0"/>
                    <a:pt x="109748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28575"/>
              <a:ext cx="1229991" cy="3734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3253040" y="8336014"/>
            <a:ext cx="5529155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Prompt"/>
                <a:ea typeface="Prompt"/>
                <a:cs typeface="Prompt"/>
                <a:sym typeface="Prompt"/>
              </a:rPr>
              <a:t>PHP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253040" y="7233085"/>
            <a:ext cx="7078012" cy="4930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88"/>
              </a:lnSpc>
            </a:pPr>
            <a:r>
              <a:rPr lang="en-US" sz="3600" b="true">
                <a:solidFill>
                  <a:srgbClr val="000000"/>
                </a:solidFill>
                <a:latin typeface="Prompt Bold"/>
                <a:ea typeface="Prompt Bold"/>
                <a:cs typeface="Prompt Bold"/>
                <a:sym typeface="Prompt Bold"/>
              </a:rPr>
              <a:t>Backend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14537238" y="4353445"/>
            <a:ext cx="11276962" cy="11276962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BC5FF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8782196" y="8012164"/>
            <a:ext cx="4749084" cy="1246136"/>
            <a:chOff x="0" y="0"/>
            <a:chExt cx="1314376" cy="344886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314376" cy="344886"/>
            </a:xfrm>
            <a:custGeom>
              <a:avLst/>
              <a:gdLst/>
              <a:ahLst/>
              <a:cxnLst/>
              <a:rect r="r" b="b" t="t" l="l"/>
              <a:pathLst>
                <a:path h="344886" w="1314376">
                  <a:moveTo>
                    <a:pt x="102702" y="0"/>
                  </a:moveTo>
                  <a:lnTo>
                    <a:pt x="1211674" y="0"/>
                  </a:lnTo>
                  <a:cubicBezTo>
                    <a:pt x="1268395" y="0"/>
                    <a:pt x="1314376" y="45981"/>
                    <a:pt x="1314376" y="102702"/>
                  </a:cubicBezTo>
                  <a:lnTo>
                    <a:pt x="1314376" y="242184"/>
                  </a:lnTo>
                  <a:cubicBezTo>
                    <a:pt x="1314376" y="298904"/>
                    <a:pt x="1268395" y="344886"/>
                    <a:pt x="1211674" y="344886"/>
                  </a:cubicBezTo>
                  <a:lnTo>
                    <a:pt x="102702" y="344886"/>
                  </a:lnTo>
                  <a:cubicBezTo>
                    <a:pt x="75464" y="344886"/>
                    <a:pt x="49341" y="334065"/>
                    <a:pt x="30081" y="314805"/>
                  </a:cubicBezTo>
                  <a:cubicBezTo>
                    <a:pt x="10820" y="295545"/>
                    <a:pt x="0" y="269422"/>
                    <a:pt x="0" y="242184"/>
                  </a:cubicBezTo>
                  <a:lnTo>
                    <a:pt x="0" y="102702"/>
                  </a:lnTo>
                  <a:cubicBezTo>
                    <a:pt x="0" y="45981"/>
                    <a:pt x="45981" y="0"/>
                    <a:pt x="102702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-28575"/>
              <a:ext cx="1314376" cy="3734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9151459" y="8336014"/>
            <a:ext cx="3539006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Prompt"/>
                <a:ea typeface="Prompt"/>
                <a:cs typeface="Prompt"/>
                <a:sym typeface="Prompt"/>
              </a:rPr>
              <a:t>mySQL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9094309" y="7315514"/>
            <a:ext cx="7078012" cy="4930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88"/>
              </a:lnSpc>
            </a:pPr>
            <a:r>
              <a:rPr lang="en-US" sz="3600" b="true">
                <a:solidFill>
                  <a:srgbClr val="000000"/>
                </a:solidFill>
                <a:latin typeface="Prompt Bold"/>
                <a:ea typeface="Prompt Bold"/>
                <a:cs typeface="Prompt Bold"/>
                <a:sym typeface="Prompt Bold"/>
              </a:rPr>
              <a:t>Database </a:t>
            </a:r>
          </a:p>
        </p:txBody>
      </p:sp>
    </p:spTree>
  </p:cSld>
  <p:clrMapOvr>
    <a:masterClrMapping/>
  </p:clrMapOvr>
</p:sld>
</file>

<file path=ppt/slides/slide109.xml><?xml version="1.0" encoding="utf-8"?>
<p:sld xmlns:p="http://schemas.openxmlformats.org/presentationml/2006/main" xmlns:a="http://schemas.openxmlformats.org/drawingml/2006/main">
  <p:cSld>
    <p:bg>
      <p:bgPr>
        <a:solidFill>
          <a:srgbClr val="EFFC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403242" y="1028700"/>
            <a:ext cx="11670073" cy="1441912"/>
            <a:chOff x="0" y="0"/>
            <a:chExt cx="15560097" cy="1922549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15560097" cy="1922549"/>
              <a:chOff x="0" y="0"/>
              <a:chExt cx="3263161" cy="403184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3263161" cy="403184"/>
              </a:xfrm>
              <a:custGeom>
                <a:avLst/>
                <a:gdLst/>
                <a:ahLst/>
                <a:cxnLst/>
                <a:rect r="r" b="b" t="t" l="l"/>
                <a:pathLst>
                  <a:path h="403184" w="3263161">
                    <a:moveTo>
                      <a:pt x="43784" y="0"/>
                    </a:moveTo>
                    <a:lnTo>
                      <a:pt x="3219377" y="0"/>
                    </a:lnTo>
                    <a:cubicBezTo>
                      <a:pt x="3230989" y="0"/>
                      <a:pt x="3242126" y="4613"/>
                      <a:pt x="3250337" y="12824"/>
                    </a:cubicBezTo>
                    <a:cubicBezTo>
                      <a:pt x="3258548" y="21035"/>
                      <a:pt x="3263161" y="32172"/>
                      <a:pt x="3263161" y="43784"/>
                    </a:cubicBezTo>
                    <a:lnTo>
                      <a:pt x="3263161" y="359400"/>
                    </a:lnTo>
                    <a:cubicBezTo>
                      <a:pt x="3263161" y="383581"/>
                      <a:pt x="3243558" y="403184"/>
                      <a:pt x="3219377" y="403184"/>
                    </a:cubicBezTo>
                    <a:lnTo>
                      <a:pt x="43784" y="403184"/>
                    </a:lnTo>
                    <a:cubicBezTo>
                      <a:pt x="32172" y="403184"/>
                      <a:pt x="21035" y="398571"/>
                      <a:pt x="12824" y="390360"/>
                    </a:cubicBezTo>
                    <a:cubicBezTo>
                      <a:pt x="4613" y="382149"/>
                      <a:pt x="0" y="371012"/>
                      <a:pt x="0" y="359400"/>
                    </a:cubicBezTo>
                    <a:lnTo>
                      <a:pt x="0" y="43784"/>
                    </a:lnTo>
                    <a:cubicBezTo>
                      <a:pt x="0" y="19603"/>
                      <a:pt x="19603" y="0"/>
                      <a:pt x="43784" y="0"/>
                    </a:cubicBezTo>
                    <a:close/>
                  </a:path>
                </a:pathLst>
              </a:custGeom>
              <a:solidFill>
                <a:srgbClr val="8ADDCA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28575"/>
                <a:ext cx="3263161" cy="43175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6" id="6"/>
            <p:cNvSpPr txBox="true"/>
            <p:nvPr/>
          </p:nvSpPr>
          <p:spPr>
            <a:xfrm rot="0">
              <a:off x="1539011" y="199698"/>
              <a:ext cx="12482075" cy="14088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959"/>
                </a:lnSpc>
                <a:spcBef>
                  <a:spcPct val="0"/>
                </a:spcBef>
              </a:pPr>
              <a:r>
                <a:rPr lang="en-US" b="true" sz="6399">
                  <a:solidFill>
                    <a:srgbClr val="000000"/>
                  </a:solidFill>
                  <a:latin typeface="Prompt Bold"/>
                  <a:ea typeface="Prompt Bold"/>
                  <a:cs typeface="Prompt Bold"/>
                  <a:sym typeface="Prompt Bold"/>
                </a:rPr>
                <a:t>กฎการรายงานโพสต์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4537238" y="4353445"/>
            <a:ext cx="11276962" cy="11276962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BC5FF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912554" y="4353445"/>
            <a:ext cx="14651448" cy="2314982"/>
            <a:chOff x="0" y="0"/>
            <a:chExt cx="19535264" cy="3086642"/>
          </a:xfrm>
        </p:grpSpPr>
        <p:grpSp>
          <p:nvGrpSpPr>
            <p:cNvPr name="Group 11" id="11"/>
            <p:cNvGrpSpPr/>
            <p:nvPr/>
          </p:nvGrpSpPr>
          <p:grpSpPr>
            <a:xfrm rot="0">
              <a:off x="0" y="0"/>
              <a:ext cx="19535264" cy="3086642"/>
              <a:chOff x="0" y="0"/>
              <a:chExt cx="4054996" cy="640704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4054996" cy="640704"/>
              </a:xfrm>
              <a:custGeom>
                <a:avLst/>
                <a:gdLst/>
                <a:ahLst/>
                <a:cxnLst/>
                <a:rect r="r" b="b" t="t" l="l"/>
                <a:pathLst>
                  <a:path h="640704" w="4054996">
                    <a:moveTo>
                      <a:pt x="33290" y="0"/>
                    </a:moveTo>
                    <a:lnTo>
                      <a:pt x="4021707" y="0"/>
                    </a:lnTo>
                    <a:cubicBezTo>
                      <a:pt x="4040092" y="0"/>
                      <a:pt x="4054996" y="14904"/>
                      <a:pt x="4054996" y="33290"/>
                    </a:cubicBezTo>
                    <a:lnTo>
                      <a:pt x="4054996" y="607414"/>
                    </a:lnTo>
                    <a:cubicBezTo>
                      <a:pt x="4054996" y="625800"/>
                      <a:pt x="4040092" y="640704"/>
                      <a:pt x="4021707" y="640704"/>
                    </a:cubicBezTo>
                    <a:lnTo>
                      <a:pt x="33290" y="640704"/>
                    </a:lnTo>
                    <a:cubicBezTo>
                      <a:pt x="14904" y="640704"/>
                      <a:pt x="0" y="625800"/>
                      <a:pt x="0" y="607414"/>
                    </a:cubicBezTo>
                    <a:lnTo>
                      <a:pt x="0" y="33290"/>
                    </a:lnTo>
                    <a:cubicBezTo>
                      <a:pt x="0" y="14904"/>
                      <a:pt x="14904" y="0"/>
                      <a:pt x="3329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0" y="-28575"/>
                <a:ext cx="4054996" cy="66927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14" id="14"/>
            <p:cNvSpPr txBox="true"/>
            <p:nvPr/>
          </p:nvSpPr>
          <p:spPr>
            <a:xfrm rot="0">
              <a:off x="1004507" y="385830"/>
              <a:ext cx="17942402" cy="21966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480"/>
                </a:lnSpc>
              </a:pPr>
              <a:r>
                <a:rPr lang="en-US" sz="3200">
                  <a:solidFill>
                    <a:srgbClr val="000000"/>
                  </a:solidFill>
                  <a:latin typeface="Prompt"/>
                  <a:ea typeface="Prompt"/>
                  <a:cs typeface="Prompt"/>
                  <a:sym typeface="Prompt"/>
                </a:rPr>
                <a:t>1. งานที่ชวนให้เข้าใจผิด หลอกลวง หรือฉ้อโกง</a:t>
              </a:r>
            </a:p>
            <a:p>
              <a:pPr algn="l">
                <a:lnSpc>
                  <a:spcPts val="4480"/>
                </a:lnSpc>
              </a:pPr>
              <a:r>
                <a:rPr lang="en-US" sz="3200">
                  <a:solidFill>
                    <a:srgbClr val="000000"/>
                  </a:solidFill>
                  <a:latin typeface="Prompt"/>
                  <a:ea typeface="Prompt"/>
                  <a:cs typeface="Prompt"/>
                  <a:sym typeface="Prompt"/>
                </a:rPr>
                <a:t>        </a:t>
              </a:r>
              <a:r>
                <a:rPr lang="en-US" sz="3200">
                  <a:solidFill>
                    <a:srgbClr val="000000"/>
                  </a:solidFill>
                  <a:latin typeface="Prompt"/>
                  <a:ea typeface="Prompt"/>
                  <a:cs typeface="Prompt"/>
                  <a:sym typeface="Prompt"/>
                </a:rPr>
                <a:t>โพสต์ประกาศหางานที่ชวนให้เข้าใจผิด หลอกลวง หรือฉ้อโกง </a:t>
              </a:r>
            </a:p>
            <a:p>
              <a:pPr algn="l">
                <a:lnSpc>
                  <a:spcPts val="4480"/>
                </a:lnSpc>
              </a:pPr>
              <a:r>
                <a:rPr lang="en-US" sz="3200">
                  <a:solidFill>
                    <a:srgbClr val="000000"/>
                  </a:solidFill>
                  <a:latin typeface="Prompt"/>
                  <a:ea typeface="Prompt"/>
                  <a:cs typeface="Prompt"/>
                  <a:sym typeface="Prompt"/>
                </a:rPr>
                <a:t>(Meta, 2567, ข้อ 6: ออนไลน์)</a:t>
              </a: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2304606" y="3098021"/>
            <a:ext cx="8769697" cy="570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Prompt"/>
                <a:ea typeface="Prompt"/>
                <a:cs typeface="Prompt"/>
                <a:sym typeface="Prompt"/>
              </a:rPr>
              <a:t>ข้อจำกัดที่ถูกสร้างขึ้นสำหรับการโพสต์งานในระบบ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1912554" y="7354227"/>
            <a:ext cx="14651448" cy="2314982"/>
            <a:chOff x="0" y="0"/>
            <a:chExt cx="19535264" cy="3086642"/>
          </a:xfrm>
        </p:grpSpPr>
        <p:grpSp>
          <p:nvGrpSpPr>
            <p:cNvPr name="Group 17" id="17"/>
            <p:cNvGrpSpPr/>
            <p:nvPr/>
          </p:nvGrpSpPr>
          <p:grpSpPr>
            <a:xfrm rot="0">
              <a:off x="0" y="0"/>
              <a:ext cx="19535264" cy="3086642"/>
              <a:chOff x="0" y="0"/>
              <a:chExt cx="4054996" cy="640704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4054996" cy="640704"/>
              </a:xfrm>
              <a:custGeom>
                <a:avLst/>
                <a:gdLst/>
                <a:ahLst/>
                <a:cxnLst/>
                <a:rect r="r" b="b" t="t" l="l"/>
                <a:pathLst>
                  <a:path h="640704" w="4054996">
                    <a:moveTo>
                      <a:pt x="33290" y="0"/>
                    </a:moveTo>
                    <a:lnTo>
                      <a:pt x="4021707" y="0"/>
                    </a:lnTo>
                    <a:cubicBezTo>
                      <a:pt x="4040092" y="0"/>
                      <a:pt x="4054996" y="14904"/>
                      <a:pt x="4054996" y="33290"/>
                    </a:cubicBezTo>
                    <a:lnTo>
                      <a:pt x="4054996" y="607414"/>
                    </a:lnTo>
                    <a:cubicBezTo>
                      <a:pt x="4054996" y="625800"/>
                      <a:pt x="4040092" y="640704"/>
                      <a:pt x="4021707" y="640704"/>
                    </a:cubicBezTo>
                    <a:lnTo>
                      <a:pt x="33290" y="640704"/>
                    </a:lnTo>
                    <a:cubicBezTo>
                      <a:pt x="14904" y="640704"/>
                      <a:pt x="0" y="625800"/>
                      <a:pt x="0" y="607414"/>
                    </a:cubicBezTo>
                    <a:lnTo>
                      <a:pt x="0" y="33290"/>
                    </a:lnTo>
                    <a:cubicBezTo>
                      <a:pt x="0" y="14904"/>
                      <a:pt x="14904" y="0"/>
                      <a:pt x="3329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name="TextBox 19" id="19"/>
              <p:cNvSpPr txBox="true"/>
              <p:nvPr/>
            </p:nvSpPr>
            <p:spPr>
              <a:xfrm>
                <a:off x="0" y="-28575"/>
                <a:ext cx="4054996" cy="66927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20" id="20"/>
            <p:cNvSpPr txBox="true"/>
            <p:nvPr/>
          </p:nvSpPr>
          <p:spPr>
            <a:xfrm rot="0">
              <a:off x="1004507" y="385830"/>
              <a:ext cx="17942402" cy="21966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480"/>
                </a:lnSpc>
              </a:pPr>
              <a:r>
                <a:rPr lang="en-US" sz="3200">
                  <a:solidFill>
                    <a:srgbClr val="000000"/>
                  </a:solidFill>
                  <a:latin typeface="Prompt"/>
                  <a:ea typeface="Prompt"/>
                  <a:cs typeface="Prompt"/>
                  <a:sym typeface="Prompt"/>
                </a:rPr>
                <a:t>2. โพสต์ประกาศหางานที่เป็นโฆษณาเชิญชวน </a:t>
              </a:r>
            </a:p>
            <a:p>
              <a:pPr algn="l">
                <a:lnSpc>
                  <a:spcPts val="4480"/>
                </a:lnSpc>
              </a:pPr>
              <a:r>
                <a:rPr lang="en-US" sz="3200">
                  <a:solidFill>
                    <a:srgbClr val="000000"/>
                  </a:solidFill>
                  <a:latin typeface="Prompt"/>
                  <a:ea typeface="Prompt"/>
                  <a:cs typeface="Prompt"/>
                  <a:sym typeface="Prompt"/>
                </a:rPr>
                <a:t>        </a:t>
              </a:r>
              <a:r>
                <a:rPr lang="en-US" sz="3200">
                  <a:solidFill>
                    <a:srgbClr val="000000"/>
                  </a:solidFill>
                  <a:latin typeface="Prompt"/>
                  <a:ea typeface="Prompt"/>
                  <a:cs typeface="Prompt"/>
                  <a:sym typeface="Prompt"/>
                </a:rPr>
                <a:t>โพสต์ประกาศหางานเป็นโพสต์โฆษณาหรือการชักชวนให้มีส่วนร่วมในธุรกิจหรือใช้บริการ (Meta, 2567, ข้อ 8: ออนไลน์)</a:t>
              </a:r>
            </a:p>
          </p:txBody>
        </p: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705063" y="365729"/>
            <a:ext cx="5161212" cy="899085"/>
            <a:chOff x="0" y="0"/>
            <a:chExt cx="1443167" cy="251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43167" cy="251400"/>
            </a:xfrm>
            <a:custGeom>
              <a:avLst/>
              <a:gdLst/>
              <a:ahLst/>
              <a:cxnLst/>
              <a:rect r="r" b="b" t="t" l="l"/>
              <a:pathLst>
                <a:path h="251400" w="1443167">
                  <a:moveTo>
                    <a:pt x="99001" y="0"/>
                  </a:moveTo>
                  <a:lnTo>
                    <a:pt x="1344166" y="0"/>
                  </a:lnTo>
                  <a:cubicBezTo>
                    <a:pt x="1370423" y="0"/>
                    <a:pt x="1395604" y="10430"/>
                    <a:pt x="1414170" y="28997"/>
                  </a:cubicBezTo>
                  <a:cubicBezTo>
                    <a:pt x="1432737" y="47563"/>
                    <a:pt x="1443167" y="72745"/>
                    <a:pt x="1443167" y="99001"/>
                  </a:cubicBezTo>
                  <a:lnTo>
                    <a:pt x="1443167" y="152399"/>
                  </a:lnTo>
                  <a:cubicBezTo>
                    <a:pt x="1443167" y="207076"/>
                    <a:pt x="1398843" y="251400"/>
                    <a:pt x="1344166" y="251400"/>
                  </a:cubicBezTo>
                  <a:lnTo>
                    <a:pt x="99001" y="251400"/>
                  </a:lnTo>
                  <a:cubicBezTo>
                    <a:pt x="44324" y="251400"/>
                    <a:pt x="0" y="207076"/>
                    <a:pt x="0" y="152399"/>
                  </a:cubicBezTo>
                  <a:lnTo>
                    <a:pt x="0" y="99001"/>
                  </a:lnTo>
                  <a:cubicBezTo>
                    <a:pt x="0" y="44324"/>
                    <a:pt x="44324" y="0"/>
                    <a:pt x="99001" y="0"/>
                  </a:cubicBezTo>
                  <a:close/>
                </a:path>
              </a:pathLst>
            </a:custGeom>
            <a:solidFill>
              <a:srgbClr val="8ADDCA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1443167" cy="279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aphicFrame>
        <p:nvGraphicFramePr>
          <p:cNvPr name="Table 5" id="5"/>
          <p:cNvGraphicFramePr>
            <a:graphicFrameLocks noGrp="true"/>
          </p:cNvGraphicFramePr>
          <p:nvPr/>
        </p:nvGraphicFramePr>
        <p:xfrm>
          <a:off x="569989" y="1523003"/>
          <a:ext cx="17148022" cy="8423681"/>
        </p:xfrm>
        <a:graphic>
          <a:graphicData uri="http://schemas.openxmlformats.org/drawingml/2006/table">
            <a:tbl>
              <a:tblPr/>
              <a:tblGrid>
                <a:gridCol w="2464519"/>
                <a:gridCol w="2722539"/>
                <a:gridCol w="5563760"/>
                <a:gridCol w="2492420"/>
                <a:gridCol w="3904784"/>
              </a:tblGrid>
              <a:tr h="136826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ภาษาไทย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ภาษาอังกฤษ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คำอธิบาย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คำที่ใช้ในการสื่อสาร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ประกอบด้วย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</a:tr>
              <a:tr h="136826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ผู้บริหาร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Executive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บุคคลที่เป็นเจ้าของระบบจัดหางานและพัฒนาทักษะ CSIT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ผู้บริหาร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1. ผศ.ดร.วินัย วงษ์ไทย</a:t>
                      </a:r>
                      <a:endParaRPr lang="en-US" sz="1100"/>
                    </a:p>
                    <a:p>
                      <a:pPr algn="l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2. นายวุฒิพงษ์ เรือนทอง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7328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โปรไฟล์นิสิต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Student Profile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ข้อมูลส่วนตัวของนิสิต ซึ่งมีแค่นิสิตที่สามารถแก้ไขได้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โปรไฟล์นิสิต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1. ชื่อ-นามสกุลนิสิต</a:t>
                      </a:r>
                      <a:endParaRPr lang="en-US" sz="1100"/>
                    </a:p>
                    <a:p>
                      <a:pPr algn="just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2. สาขา</a:t>
                      </a:r>
                    </a:p>
                    <a:p>
                      <a:pPr algn="just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3. Skills</a:t>
                      </a:r>
                    </a:p>
                    <a:p>
                      <a:pPr algn="just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4. Hobby</a:t>
                      </a:r>
                    </a:p>
                    <a:p>
                      <a:pPr algn="just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5. คะแนนรีวิว</a:t>
                      </a:r>
                    </a:p>
                    <a:p>
                      <a:pPr algn="just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6. Notifications</a:t>
                      </a:r>
                    </a:p>
                    <a:p>
                      <a:pPr algn="just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7. Edit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1387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บทบาท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Role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ตำแหน่งในระบบ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Role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1. executive</a:t>
                      </a:r>
                      <a:endParaRPr lang="en-US" sz="1100"/>
                    </a:p>
                    <a:p>
                      <a:pPr algn="just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2. admin</a:t>
                      </a:r>
                    </a:p>
                    <a:p>
                      <a:pPr algn="just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3. teacher</a:t>
                      </a:r>
                    </a:p>
                    <a:p>
                      <a:pPr algn="just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4. student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6" id="6"/>
          <p:cNvSpPr txBox="true"/>
          <p:nvPr/>
        </p:nvSpPr>
        <p:spPr>
          <a:xfrm rot="0">
            <a:off x="7912600" y="467065"/>
            <a:ext cx="2746137" cy="6297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74"/>
              </a:lnSpc>
              <a:spcBef>
                <a:spcPct val="0"/>
              </a:spcBef>
            </a:pPr>
            <a:r>
              <a:rPr lang="en-US" b="true" sz="3695">
                <a:solidFill>
                  <a:srgbClr val="000000"/>
                </a:solidFill>
                <a:latin typeface="Prompt Bold"/>
                <a:ea typeface="Prompt Bold"/>
                <a:cs typeface="Prompt Bold"/>
                <a:sym typeface="Prompt Bold"/>
              </a:rPr>
              <a:t>อภิธานศัพท์</a:t>
            </a:r>
          </a:p>
        </p:txBody>
      </p:sp>
    </p:spTree>
  </p:cSld>
  <p:clrMapOvr>
    <a:masterClrMapping/>
  </p:clrMapOvr>
</p:sld>
</file>

<file path=ppt/slides/slide110.xml><?xml version="1.0" encoding="utf-8"?>
<p:sld xmlns:p="http://schemas.openxmlformats.org/presentationml/2006/main" xmlns:a="http://schemas.openxmlformats.org/drawingml/2006/main">
  <p:cSld>
    <p:bg>
      <p:bgPr>
        <a:solidFill>
          <a:srgbClr val="EFFC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403242" y="1028700"/>
            <a:ext cx="11670073" cy="1441912"/>
            <a:chOff x="0" y="0"/>
            <a:chExt cx="15560097" cy="1922549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15560097" cy="1922549"/>
              <a:chOff x="0" y="0"/>
              <a:chExt cx="3263161" cy="403184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3263161" cy="403184"/>
              </a:xfrm>
              <a:custGeom>
                <a:avLst/>
                <a:gdLst/>
                <a:ahLst/>
                <a:cxnLst/>
                <a:rect r="r" b="b" t="t" l="l"/>
                <a:pathLst>
                  <a:path h="403184" w="3263161">
                    <a:moveTo>
                      <a:pt x="43784" y="0"/>
                    </a:moveTo>
                    <a:lnTo>
                      <a:pt x="3219377" y="0"/>
                    </a:lnTo>
                    <a:cubicBezTo>
                      <a:pt x="3230989" y="0"/>
                      <a:pt x="3242126" y="4613"/>
                      <a:pt x="3250337" y="12824"/>
                    </a:cubicBezTo>
                    <a:cubicBezTo>
                      <a:pt x="3258548" y="21035"/>
                      <a:pt x="3263161" y="32172"/>
                      <a:pt x="3263161" y="43784"/>
                    </a:cubicBezTo>
                    <a:lnTo>
                      <a:pt x="3263161" y="359400"/>
                    </a:lnTo>
                    <a:cubicBezTo>
                      <a:pt x="3263161" y="383581"/>
                      <a:pt x="3243558" y="403184"/>
                      <a:pt x="3219377" y="403184"/>
                    </a:cubicBezTo>
                    <a:lnTo>
                      <a:pt x="43784" y="403184"/>
                    </a:lnTo>
                    <a:cubicBezTo>
                      <a:pt x="32172" y="403184"/>
                      <a:pt x="21035" y="398571"/>
                      <a:pt x="12824" y="390360"/>
                    </a:cubicBezTo>
                    <a:cubicBezTo>
                      <a:pt x="4613" y="382149"/>
                      <a:pt x="0" y="371012"/>
                      <a:pt x="0" y="359400"/>
                    </a:cubicBezTo>
                    <a:lnTo>
                      <a:pt x="0" y="43784"/>
                    </a:lnTo>
                    <a:cubicBezTo>
                      <a:pt x="0" y="19603"/>
                      <a:pt x="19603" y="0"/>
                      <a:pt x="43784" y="0"/>
                    </a:cubicBezTo>
                    <a:close/>
                  </a:path>
                </a:pathLst>
              </a:custGeom>
              <a:solidFill>
                <a:srgbClr val="8ADDCA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28575"/>
                <a:ext cx="3263161" cy="43175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6" id="6"/>
            <p:cNvSpPr txBox="true"/>
            <p:nvPr/>
          </p:nvSpPr>
          <p:spPr>
            <a:xfrm rot="0">
              <a:off x="1539011" y="199698"/>
              <a:ext cx="12482075" cy="14088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959"/>
                </a:lnSpc>
                <a:spcBef>
                  <a:spcPct val="0"/>
                </a:spcBef>
              </a:pPr>
              <a:r>
                <a:rPr lang="en-US" b="true" sz="6399">
                  <a:solidFill>
                    <a:srgbClr val="000000"/>
                  </a:solidFill>
                  <a:latin typeface="Prompt Bold"/>
                  <a:ea typeface="Prompt Bold"/>
                  <a:cs typeface="Prompt Bold"/>
                  <a:sym typeface="Prompt Bold"/>
                </a:rPr>
                <a:t>กฎการรายงานโพสต์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4537238" y="4353445"/>
            <a:ext cx="11276962" cy="11276962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BC5FF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818276" y="3197674"/>
            <a:ext cx="14651448" cy="2314982"/>
            <a:chOff x="0" y="0"/>
            <a:chExt cx="19535264" cy="3086642"/>
          </a:xfrm>
        </p:grpSpPr>
        <p:grpSp>
          <p:nvGrpSpPr>
            <p:cNvPr name="Group 11" id="11"/>
            <p:cNvGrpSpPr/>
            <p:nvPr/>
          </p:nvGrpSpPr>
          <p:grpSpPr>
            <a:xfrm rot="0">
              <a:off x="0" y="0"/>
              <a:ext cx="19535264" cy="3086642"/>
              <a:chOff x="0" y="0"/>
              <a:chExt cx="4054996" cy="640704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4054996" cy="640704"/>
              </a:xfrm>
              <a:custGeom>
                <a:avLst/>
                <a:gdLst/>
                <a:ahLst/>
                <a:cxnLst/>
                <a:rect r="r" b="b" t="t" l="l"/>
                <a:pathLst>
                  <a:path h="640704" w="4054996">
                    <a:moveTo>
                      <a:pt x="33290" y="0"/>
                    </a:moveTo>
                    <a:lnTo>
                      <a:pt x="4021707" y="0"/>
                    </a:lnTo>
                    <a:cubicBezTo>
                      <a:pt x="4040092" y="0"/>
                      <a:pt x="4054996" y="14904"/>
                      <a:pt x="4054996" y="33290"/>
                    </a:cubicBezTo>
                    <a:lnTo>
                      <a:pt x="4054996" y="607414"/>
                    </a:lnTo>
                    <a:cubicBezTo>
                      <a:pt x="4054996" y="625800"/>
                      <a:pt x="4040092" y="640704"/>
                      <a:pt x="4021707" y="640704"/>
                    </a:cubicBezTo>
                    <a:lnTo>
                      <a:pt x="33290" y="640704"/>
                    </a:lnTo>
                    <a:cubicBezTo>
                      <a:pt x="14904" y="640704"/>
                      <a:pt x="0" y="625800"/>
                      <a:pt x="0" y="607414"/>
                    </a:cubicBezTo>
                    <a:lnTo>
                      <a:pt x="0" y="33290"/>
                    </a:lnTo>
                    <a:cubicBezTo>
                      <a:pt x="0" y="14904"/>
                      <a:pt x="14904" y="0"/>
                      <a:pt x="3329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0" y="-28575"/>
                <a:ext cx="4054996" cy="66927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14" id="14"/>
            <p:cNvSpPr txBox="true"/>
            <p:nvPr/>
          </p:nvSpPr>
          <p:spPr>
            <a:xfrm rot="0">
              <a:off x="1004507" y="385830"/>
              <a:ext cx="17942402" cy="21966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480"/>
                </a:lnSpc>
              </a:pPr>
              <a:r>
                <a:rPr lang="en-US" sz="3200">
                  <a:solidFill>
                    <a:srgbClr val="000000"/>
                  </a:solidFill>
                  <a:latin typeface="Prompt"/>
                  <a:ea typeface="Prompt"/>
                  <a:cs typeface="Prompt"/>
                  <a:sym typeface="Prompt"/>
                </a:rPr>
                <a:t>3. ข้อมูลส่วนบุคคล </a:t>
              </a:r>
            </a:p>
            <a:p>
              <a:pPr algn="l">
                <a:lnSpc>
                  <a:spcPts val="4480"/>
                </a:lnSpc>
              </a:pPr>
              <a:r>
                <a:rPr lang="en-US" sz="3200">
                  <a:solidFill>
                    <a:srgbClr val="000000"/>
                  </a:solidFill>
                  <a:latin typeface="Prompt"/>
                  <a:ea typeface="Prompt"/>
                  <a:cs typeface="Prompt"/>
                  <a:sym typeface="Prompt"/>
                </a:rPr>
                <a:t>        </a:t>
              </a:r>
              <a:r>
                <a:rPr lang="en-US" sz="3200">
                  <a:solidFill>
                    <a:srgbClr val="000000"/>
                  </a:solidFill>
                  <a:latin typeface="Prompt"/>
                  <a:ea typeface="Prompt"/>
                  <a:cs typeface="Prompt"/>
                  <a:sym typeface="Prompt"/>
                </a:rPr>
                <a:t>โพสต์ประกาศหางานที่มีการขอข้อมูลส่วนตัวหรือข้อมูลทางการเงินจากผู้สมัครที่มีคุณสมบัติ (Meta, 2567, ข้อ 9: ออนไลน์)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912554" y="6236556"/>
            <a:ext cx="14651448" cy="3438932"/>
            <a:chOff x="0" y="0"/>
            <a:chExt cx="19535264" cy="4585242"/>
          </a:xfrm>
        </p:grpSpPr>
        <p:grpSp>
          <p:nvGrpSpPr>
            <p:cNvPr name="Group 16" id="16"/>
            <p:cNvGrpSpPr/>
            <p:nvPr/>
          </p:nvGrpSpPr>
          <p:grpSpPr>
            <a:xfrm rot="0">
              <a:off x="0" y="0"/>
              <a:ext cx="19535264" cy="4585242"/>
              <a:chOff x="0" y="0"/>
              <a:chExt cx="4054996" cy="951773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4054996" cy="951773"/>
              </a:xfrm>
              <a:custGeom>
                <a:avLst/>
                <a:gdLst/>
                <a:ahLst/>
                <a:cxnLst/>
                <a:rect r="r" b="b" t="t" l="l"/>
                <a:pathLst>
                  <a:path h="951773" w="4054996">
                    <a:moveTo>
                      <a:pt x="33290" y="0"/>
                    </a:moveTo>
                    <a:lnTo>
                      <a:pt x="4021707" y="0"/>
                    </a:lnTo>
                    <a:cubicBezTo>
                      <a:pt x="4040092" y="0"/>
                      <a:pt x="4054996" y="14904"/>
                      <a:pt x="4054996" y="33290"/>
                    </a:cubicBezTo>
                    <a:lnTo>
                      <a:pt x="4054996" y="918484"/>
                    </a:lnTo>
                    <a:cubicBezTo>
                      <a:pt x="4054996" y="936869"/>
                      <a:pt x="4040092" y="951773"/>
                      <a:pt x="4021707" y="951773"/>
                    </a:cubicBezTo>
                    <a:lnTo>
                      <a:pt x="33290" y="951773"/>
                    </a:lnTo>
                    <a:cubicBezTo>
                      <a:pt x="14904" y="951773"/>
                      <a:pt x="0" y="936869"/>
                      <a:pt x="0" y="918484"/>
                    </a:cubicBezTo>
                    <a:lnTo>
                      <a:pt x="0" y="33290"/>
                    </a:lnTo>
                    <a:cubicBezTo>
                      <a:pt x="0" y="14904"/>
                      <a:pt x="14904" y="0"/>
                      <a:pt x="3329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0" y="-28575"/>
                <a:ext cx="4054996" cy="98034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19" id="19"/>
            <p:cNvSpPr txBox="true"/>
            <p:nvPr/>
          </p:nvSpPr>
          <p:spPr>
            <a:xfrm rot="0">
              <a:off x="1004507" y="385830"/>
              <a:ext cx="17942402" cy="36952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480"/>
                </a:lnSpc>
              </a:pPr>
              <a:r>
                <a:rPr lang="en-US" sz="3200">
                  <a:solidFill>
                    <a:srgbClr val="000000"/>
                  </a:solidFill>
                  <a:latin typeface="Prompt"/>
                  <a:ea typeface="Prompt"/>
                  <a:cs typeface="Prompt"/>
                  <a:sym typeface="Prompt"/>
                </a:rPr>
                <a:t>4. ถ้อยคำหยาบคายหรือไวยากรณ์ </a:t>
              </a:r>
            </a:p>
            <a:p>
              <a:pPr algn="l">
                <a:lnSpc>
                  <a:spcPts val="4480"/>
                </a:lnSpc>
              </a:pPr>
              <a:r>
                <a:rPr lang="en-US" sz="3200">
                  <a:solidFill>
                    <a:srgbClr val="000000"/>
                  </a:solidFill>
                  <a:latin typeface="Prompt"/>
                  <a:ea typeface="Prompt"/>
                  <a:cs typeface="Prompt"/>
                  <a:sym typeface="Prompt"/>
                </a:rPr>
                <a:t>        </a:t>
              </a:r>
              <a:r>
                <a:rPr lang="en-US" sz="3200">
                  <a:solidFill>
                    <a:srgbClr val="000000"/>
                  </a:solidFill>
                  <a:latin typeface="Prompt"/>
                  <a:ea typeface="Prompt"/>
                  <a:cs typeface="Prompt"/>
                  <a:sym typeface="Prompt"/>
                </a:rPr>
                <a:t>โพสต์ประกาศหางานมีถ้อยคำหยาบคายหรือไวยากรณ์และเครื่องหมายวรรคตอนที่ไม่ถูกต้อง ใช้สัญลักษณ์ ตัวเลข และตัวอักษรอย่างไม่ถูกต้องเหมาะสมโดยมีเจตนาหลีกเลี่ยงกระบวนการตรวจสอบและระบบบังคับใช้ </a:t>
              </a:r>
            </a:p>
            <a:p>
              <a:pPr algn="l">
                <a:lnSpc>
                  <a:spcPts val="4480"/>
                </a:lnSpc>
              </a:pPr>
              <a:r>
                <a:rPr lang="en-US" sz="3200">
                  <a:solidFill>
                    <a:srgbClr val="000000"/>
                  </a:solidFill>
                  <a:latin typeface="Prompt"/>
                  <a:ea typeface="Prompt"/>
                  <a:cs typeface="Prompt"/>
                  <a:sym typeface="Prompt"/>
                </a:rPr>
                <a:t>(Meta, 2567, ข้อ 10: ออนไลน์)</a:t>
              </a:r>
            </a:p>
          </p:txBody>
        </p:sp>
      </p:grpSp>
    </p:spTree>
  </p:cSld>
  <p:clrMapOvr>
    <a:masterClrMapping/>
  </p:clrMapOvr>
</p:sld>
</file>

<file path=ppt/slides/slide111.xml><?xml version="1.0" encoding="utf-8"?>
<p:sld xmlns:p="http://schemas.openxmlformats.org/presentationml/2006/main" xmlns:a="http://schemas.openxmlformats.org/drawingml/2006/main">
  <p:cSld>
    <p:bg>
      <p:bgPr>
        <a:solidFill>
          <a:srgbClr val="EFFC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403242" y="1028700"/>
            <a:ext cx="11670073" cy="1441912"/>
            <a:chOff x="0" y="0"/>
            <a:chExt cx="15560097" cy="1922549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15560097" cy="1922549"/>
              <a:chOff x="0" y="0"/>
              <a:chExt cx="3263161" cy="403184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3263161" cy="403184"/>
              </a:xfrm>
              <a:custGeom>
                <a:avLst/>
                <a:gdLst/>
                <a:ahLst/>
                <a:cxnLst/>
                <a:rect r="r" b="b" t="t" l="l"/>
                <a:pathLst>
                  <a:path h="403184" w="3263161">
                    <a:moveTo>
                      <a:pt x="43784" y="0"/>
                    </a:moveTo>
                    <a:lnTo>
                      <a:pt x="3219377" y="0"/>
                    </a:lnTo>
                    <a:cubicBezTo>
                      <a:pt x="3230989" y="0"/>
                      <a:pt x="3242126" y="4613"/>
                      <a:pt x="3250337" y="12824"/>
                    </a:cubicBezTo>
                    <a:cubicBezTo>
                      <a:pt x="3258548" y="21035"/>
                      <a:pt x="3263161" y="32172"/>
                      <a:pt x="3263161" y="43784"/>
                    </a:cubicBezTo>
                    <a:lnTo>
                      <a:pt x="3263161" y="359400"/>
                    </a:lnTo>
                    <a:cubicBezTo>
                      <a:pt x="3263161" y="383581"/>
                      <a:pt x="3243558" y="403184"/>
                      <a:pt x="3219377" y="403184"/>
                    </a:cubicBezTo>
                    <a:lnTo>
                      <a:pt x="43784" y="403184"/>
                    </a:lnTo>
                    <a:cubicBezTo>
                      <a:pt x="32172" y="403184"/>
                      <a:pt x="21035" y="398571"/>
                      <a:pt x="12824" y="390360"/>
                    </a:cubicBezTo>
                    <a:cubicBezTo>
                      <a:pt x="4613" y="382149"/>
                      <a:pt x="0" y="371012"/>
                      <a:pt x="0" y="359400"/>
                    </a:cubicBezTo>
                    <a:lnTo>
                      <a:pt x="0" y="43784"/>
                    </a:lnTo>
                    <a:cubicBezTo>
                      <a:pt x="0" y="19603"/>
                      <a:pt x="19603" y="0"/>
                      <a:pt x="43784" y="0"/>
                    </a:cubicBezTo>
                    <a:close/>
                  </a:path>
                </a:pathLst>
              </a:custGeom>
              <a:solidFill>
                <a:srgbClr val="8ADDCA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28575"/>
                <a:ext cx="3263161" cy="43175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6" id="6"/>
            <p:cNvSpPr txBox="true"/>
            <p:nvPr/>
          </p:nvSpPr>
          <p:spPr>
            <a:xfrm rot="0">
              <a:off x="1539011" y="199698"/>
              <a:ext cx="12482075" cy="14088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959"/>
                </a:lnSpc>
                <a:spcBef>
                  <a:spcPct val="0"/>
                </a:spcBef>
              </a:pPr>
              <a:r>
                <a:rPr lang="en-US" b="true" sz="6399">
                  <a:solidFill>
                    <a:srgbClr val="000000"/>
                  </a:solidFill>
                  <a:latin typeface="Prompt Bold"/>
                  <a:ea typeface="Prompt Bold"/>
                  <a:cs typeface="Prompt Bold"/>
                  <a:sym typeface="Prompt Bold"/>
                </a:rPr>
                <a:t>กฎการรายงานโพสต์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4537238" y="4353445"/>
            <a:ext cx="11276962" cy="11276962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BC5FF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818276" y="3195954"/>
            <a:ext cx="14651448" cy="2314982"/>
            <a:chOff x="0" y="0"/>
            <a:chExt cx="19535264" cy="3086642"/>
          </a:xfrm>
        </p:grpSpPr>
        <p:grpSp>
          <p:nvGrpSpPr>
            <p:cNvPr name="Group 11" id="11"/>
            <p:cNvGrpSpPr/>
            <p:nvPr/>
          </p:nvGrpSpPr>
          <p:grpSpPr>
            <a:xfrm rot="0">
              <a:off x="0" y="0"/>
              <a:ext cx="19535264" cy="3086642"/>
              <a:chOff x="0" y="0"/>
              <a:chExt cx="4054996" cy="640704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4054996" cy="640704"/>
              </a:xfrm>
              <a:custGeom>
                <a:avLst/>
                <a:gdLst/>
                <a:ahLst/>
                <a:cxnLst/>
                <a:rect r="r" b="b" t="t" l="l"/>
                <a:pathLst>
                  <a:path h="640704" w="4054996">
                    <a:moveTo>
                      <a:pt x="33290" y="0"/>
                    </a:moveTo>
                    <a:lnTo>
                      <a:pt x="4021707" y="0"/>
                    </a:lnTo>
                    <a:cubicBezTo>
                      <a:pt x="4040092" y="0"/>
                      <a:pt x="4054996" y="14904"/>
                      <a:pt x="4054996" y="33290"/>
                    </a:cubicBezTo>
                    <a:lnTo>
                      <a:pt x="4054996" y="607414"/>
                    </a:lnTo>
                    <a:cubicBezTo>
                      <a:pt x="4054996" y="625800"/>
                      <a:pt x="4040092" y="640704"/>
                      <a:pt x="4021707" y="640704"/>
                    </a:cubicBezTo>
                    <a:lnTo>
                      <a:pt x="33290" y="640704"/>
                    </a:lnTo>
                    <a:cubicBezTo>
                      <a:pt x="14904" y="640704"/>
                      <a:pt x="0" y="625800"/>
                      <a:pt x="0" y="607414"/>
                    </a:cubicBezTo>
                    <a:lnTo>
                      <a:pt x="0" y="33290"/>
                    </a:lnTo>
                    <a:cubicBezTo>
                      <a:pt x="0" y="14904"/>
                      <a:pt x="14904" y="0"/>
                      <a:pt x="3329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0" y="-28575"/>
                <a:ext cx="4054996" cy="66927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14" id="14"/>
            <p:cNvSpPr txBox="true"/>
            <p:nvPr/>
          </p:nvSpPr>
          <p:spPr>
            <a:xfrm rot="0">
              <a:off x="1004507" y="385830"/>
              <a:ext cx="17942402" cy="21966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480"/>
                </a:lnSpc>
              </a:pPr>
              <a:r>
                <a:rPr lang="en-US" sz="3200">
                  <a:solidFill>
                    <a:srgbClr val="000000"/>
                  </a:solidFill>
                  <a:latin typeface="Prompt"/>
                  <a:ea typeface="Prompt"/>
                  <a:cs typeface="Prompt"/>
                  <a:sym typeface="Prompt"/>
                </a:rPr>
                <a:t>5. งานที่ชี้นำทางเพศ </a:t>
              </a:r>
            </a:p>
            <a:p>
              <a:pPr algn="l">
                <a:lnSpc>
                  <a:spcPts val="4480"/>
                </a:lnSpc>
              </a:pPr>
              <a:r>
                <a:rPr lang="en-US" sz="3200">
                  <a:solidFill>
                    <a:srgbClr val="000000"/>
                  </a:solidFill>
                  <a:latin typeface="Prompt"/>
                  <a:ea typeface="Prompt"/>
                  <a:cs typeface="Prompt"/>
                  <a:sym typeface="Prompt"/>
                </a:rPr>
                <a:t>        </a:t>
              </a:r>
              <a:r>
                <a:rPr lang="en-US" sz="3200">
                  <a:solidFill>
                    <a:srgbClr val="000000"/>
                  </a:solidFill>
                  <a:latin typeface="Prompt"/>
                  <a:ea typeface="Prompt"/>
                  <a:cs typeface="Prompt"/>
                  <a:sym typeface="Prompt"/>
                </a:rPr>
                <a:t>โพสต์ประกาศหางานมีเนื้อหาในลักษณะชี้นำทางเพศ </a:t>
              </a:r>
            </a:p>
            <a:p>
              <a:pPr algn="l">
                <a:lnSpc>
                  <a:spcPts val="4480"/>
                </a:lnSpc>
              </a:pPr>
              <a:r>
                <a:rPr lang="en-US" sz="3200">
                  <a:solidFill>
                    <a:srgbClr val="000000"/>
                  </a:solidFill>
                  <a:latin typeface="Prompt"/>
                  <a:ea typeface="Prompt"/>
                  <a:cs typeface="Prompt"/>
                  <a:sym typeface="Prompt"/>
                </a:rPr>
                <a:t>(Meta, 2567, ข้อ 11: ออนไลน์)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818276" y="5819802"/>
            <a:ext cx="14651448" cy="4000907"/>
            <a:chOff x="0" y="0"/>
            <a:chExt cx="19535264" cy="5334542"/>
          </a:xfrm>
        </p:grpSpPr>
        <p:grpSp>
          <p:nvGrpSpPr>
            <p:cNvPr name="Group 16" id="16"/>
            <p:cNvGrpSpPr/>
            <p:nvPr/>
          </p:nvGrpSpPr>
          <p:grpSpPr>
            <a:xfrm rot="0">
              <a:off x="0" y="0"/>
              <a:ext cx="19535264" cy="5334542"/>
              <a:chOff x="0" y="0"/>
              <a:chExt cx="4054996" cy="1107308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4054996" cy="1107308"/>
              </a:xfrm>
              <a:custGeom>
                <a:avLst/>
                <a:gdLst/>
                <a:ahLst/>
                <a:cxnLst/>
                <a:rect r="r" b="b" t="t" l="l"/>
                <a:pathLst>
                  <a:path h="1107308" w="4054996">
                    <a:moveTo>
                      <a:pt x="33290" y="0"/>
                    </a:moveTo>
                    <a:lnTo>
                      <a:pt x="4021707" y="0"/>
                    </a:lnTo>
                    <a:cubicBezTo>
                      <a:pt x="4040092" y="0"/>
                      <a:pt x="4054996" y="14904"/>
                      <a:pt x="4054996" y="33290"/>
                    </a:cubicBezTo>
                    <a:lnTo>
                      <a:pt x="4054996" y="1074018"/>
                    </a:lnTo>
                    <a:cubicBezTo>
                      <a:pt x="4054996" y="1092403"/>
                      <a:pt x="4040092" y="1107308"/>
                      <a:pt x="4021707" y="1107308"/>
                    </a:cubicBezTo>
                    <a:lnTo>
                      <a:pt x="33290" y="1107308"/>
                    </a:lnTo>
                    <a:cubicBezTo>
                      <a:pt x="14904" y="1107308"/>
                      <a:pt x="0" y="1092403"/>
                      <a:pt x="0" y="1074018"/>
                    </a:cubicBezTo>
                    <a:lnTo>
                      <a:pt x="0" y="33290"/>
                    </a:lnTo>
                    <a:cubicBezTo>
                      <a:pt x="0" y="14904"/>
                      <a:pt x="14904" y="0"/>
                      <a:pt x="3329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0" y="-28575"/>
                <a:ext cx="4054996" cy="113588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19" id="19"/>
            <p:cNvSpPr txBox="true"/>
            <p:nvPr/>
          </p:nvSpPr>
          <p:spPr>
            <a:xfrm rot="0">
              <a:off x="1004507" y="385830"/>
              <a:ext cx="17942402" cy="44445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480"/>
                </a:lnSpc>
              </a:pPr>
              <a:r>
                <a:rPr lang="en-US" sz="3200">
                  <a:solidFill>
                    <a:srgbClr val="000000"/>
                  </a:solidFill>
                  <a:latin typeface="Prompt"/>
                  <a:ea typeface="Prompt"/>
                  <a:cs typeface="Prompt"/>
                  <a:sym typeface="Prompt"/>
                </a:rPr>
                <a:t>6. URL ที่เป็นอันตราย</a:t>
              </a:r>
            </a:p>
            <a:p>
              <a:pPr algn="l">
                <a:lnSpc>
                  <a:spcPts val="4480"/>
                </a:lnSpc>
              </a:pPr>
              <a:r>
                <a:rPr lang="en-US" sz="3200">
                  <a:solidFill>
                    <a:srgbClr val="000000"/>
                  </a:solidFill>
                  <a:latin typeface="Prompt"/>
                  <a:ea typeface="Prompt"/>
                  <a:cs typeface="Prompt"/>
                  <a:sym typeface="Prompt"/>
                </a:rPr>
                <a:t>        </a:t>
              </a:r>
              <a:r>
                <a:rPr lang="en-US" sz="3200">
                  <a:solidFill>
                    <a:srgbClr val="000000"/>
                  </a:solidFill>
                  <a:latin typeface="Prompt"/>
                  <a:ea typeface="Prompt"/>
                  <a:cs typeface="Prompt"/>
                  <a:sym typeface="Prompt"/>
                </a:rPr>
                <a:t>โพสต์ประกาศหางานมีการโพสต์ลิงก์ที่เป็นอันตราย หรือหลอกลวงบนระบบซึ่งอาจก่อให้เกิดอันตรายได้ ซึ่งรวมถึงการโพสต์ลิงก์ที่อาจสร้างความเสียหายหรือรบกวนเบราว์เซอร์ของผู้ใช้งาน (มัลแวร์) ละเมิดความเป็นส่วนตัวของผู้ใช้งาน (ฟิชชิ่ง) และลิงก์หลอกลวงที่นำผู้ใช้งานไปยังปลายทางที่ไม่คาดคิดหรือทำให้ผู้ใช้งานเข้าใจผิดเกี่ยวกับเนื้อหาของโพสต์ (X, 2568: ออนไลน์)</a:t>
              </a:r>
            </a:p>
          </p:txBody>
        </p:sp>
      </p:grpSp>
    </p:spTree>
  </p:cSld>
  <p:clrMapOvr>
    <a:masterClrMapping/>
  </p:clrMapOvr>
</p:sld>
</file>

<file path=ppt/slides/slide112.xml><?xml version="1.0" encoding="utf-8"?>
<p:sld xmlns:p="http://schemas.openxmlformats.org/presentationml/2006/main" xmlns:a="http://schemas.openxmlformats.org/drawingml/2006/main">
  <p:cSld>
    <p:bg>
      <p:bgPr>
        <a:solidFill>
          <a:srgbClr val="EFFC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403242" y="1028700"/>
            <a:ext cx="11670073" cy="1441912"/>
            <a:chOff x="0" y="0"/>
            <a:chExt cx="15560097" cy="1922549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15560097" cy="1922549"/>
              <a:chOff x="0" y="0"/>
              <a:chExt cx="3263161" cy="403184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3263161" cy="403184"/>
              </a:xfrm>
              <a:custGeom>
                <a:avLst/>
                <a:gdLst/>
                <a:ahLst/>
                <a:cxnLst/>
                <a:rect r="r" b="b" t="t" l="l"/>
                <a:pathLst>
                  <a:path h="403184" w="3263161">
                    <a:moveTo>
                      <a:pt x="43784" y="0"/>
                    </a:moveTo>
                    <a:lnTo>
                      <a:pt x="3219377" y="0"/>
                    </a:lnTo>
                    <a:cubicBezTo>
                      <a:pt x="3230989" y="0"/>
                      <a:pt x="3242126" y="4613"/>
                      <a:pt x="3250337" y="12824"/>
                    </a:cubicBezTo>
                    <a:cubicBezTo>
                      <a:pt x="3258548" y="21035"/>
                      <a:pt x="3263161" y="32172"/>
                      <a:pt x="3263161" y="43784"/>
                    </a:cubicBezTo>
                    <a:lnTo>
                      <a:pt x="3263161" y="359400"/>
                    </a:lnTo>
                    <a:cubicBezTo>
                      <a:pt x="3263161" y="383581"/>
                      <a:pt x="3243558" y="403184"/>
                      <a:pt x="3219377" y="403184"/>
                    </a:cubicBezTo>
                    <a:lnTo>
                      <a:pt x="43784" y="403184"/>
                    </a:lnTo>
                    <a:cubicBezTo>
                      <a:pt x="32172" y="403184"/>
                      <a:pt x="21035" y="398571"/>
                      <a:pt x="12824" y="390360"/>
                    </a:cubicBezTo>
                    <a:cubicBezTo>
                      <a:pt x="4613" y="382149"/>
                      <a:pt x="0" y="371012"/>
                      <a:pt x="0" y="359400"/>
                    </a:cubicBezTo>
                    <a:lnTo>
                      <a:pt x="0" y="43784"/>
                    </a:lnTo>
                    <a:cubicBezTo>
                      <a:pt x="0" y="19603"/>
                      <a:pt x="19603" y="0"/>
                      <a:pt x="43784" y="0"/>
                    </a:cubicBezTo>
                    <a:close/>
                  </a:path>
                </a:pathLst>
              </a:custGeom>
              <a:solidFill>
                <a:srgbClr val="8ADDCA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28575"/>
                <a:ext cx="3263161" cy="43175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6" id="6"/>
            <p:cNvSpPr txBox="true"/>
            <p:nvPr/>
          </p:nvSpPr>
          <p:spPr>
            <a:xfrm rot="0">
              <a:off x="1539011" y="199698"/>
              <a:ext cx="12482075" cy="14088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959"/>
                </a:lnSpc>
                <a:spcBef>
                  <a:spcPct val="0"/>
                </a:spcBef>
              </a:pPr>
              <a:r>
                <a:rPr lang="en-US" b="true" sz="6399">
                  <a:solidFill>
                    <a:srgbClr val="000000"/>
                  </a:solidFill>
                  <a:latin typeface="Prompt Bold"/>
                  <a:ea typeface="Prompt Bold"/>
                  <a:cs typeface="Prompt Bold"/>
                  <a:sym typeface="Prompt Bold"/>
                </a:rPr>
                <a:t>กฎการรายงานโพสต์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4537238" y="4353445"/>
            <a:ext cx="11276962" cy="11276962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BC5FF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818276" y="3197674"/>
            <a:ext cx="14651448" cy="2876957"/>
            <a:chOff x="0" y="0"/>
            <a:chExt cx="19535264" cy="3835942"/>
          </a:xfrm>
        </p:grpSpPr>
        <p:grpSp>
          <p:nvGrpSpPr>
            <p:cNvPr name="Group 11" id="11"/>
            <p:cNvGrpSpPr/>
            <p:nvPr/>
          </p:nvGrpSpPr>
          <p:grpSpPr>
            <a:xfrm rot="0">
              <a:off x="0" y="0"/>
              <a:ext cx="19535264" cy="3835942"/>
              <a:chOff x="0" y="0"/>
              <a:chExt cx="4054996" cy="796239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4054996" cy="796239"/>
              </a:xfrm>
              <a:custGeom>
                <a:avLst/>
                <a:gdLst/>
                <a:ahLst/>
                <a:cxnLst/>
                <a:rect r="r" b="b" t="t" l="l"/>
                <a:pathLst>
                  <a:path h="796239" w="4054996">
                    <a:moveTo>
                      <a:pt x="33290" y="0"/>
                    </a:moveTo>
                    <a:lnTo>
                      <a:pt x="4021707" y="0"/>
                    </a:lnTo>
                    <a:cubicBezTo>
                      <a:pt x="4040092" y="0"/>
                      <a:pt x="4054996" y="14904"/>
                      <a:pt x="4054996" y="33290"/>
                    </a:cubicBezTo>
                    <a:lnTo>
                      <a:pt x="4054996" y="762949"/>
                    </a:lnTo>
                    <a:cubicBezTo>
                      <a:pt x="4054996" y="781334"/>
                      <a:pt x="4040092" y="796239"/>
                      <a:pt x="4021707" y="796239"/>
                    </a:cubicBezTo>
                    <a:lnTo>
                      <a:pt x="33290" y="796239"/>
                    </a:lnTo>
                    <a:cubicBezTo>
                      <a:pt x="14904" y="796239"/>
                      <a:pt x="0" y="781334"/>
                      <a:pt x="0" y="762949"/>
                    </a:cubicBezTo>
                    <a:lnTo>
                      <a:pt x="0" y="33290"/>
                    </a:lnTo>
                    <a:cubicBezTo>
                      <a:pt x="0" y="14904"/>
                      <a:pt x="14904" y="0"/>
                      <a:pt x="3329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0" y="-28575"/>
                <a:ext cx="4054996" cy="82481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14" id="14"/>
            <p:cNvSpPr txBox="true"/>
            <p:nvPr/>
          </p:nvSpPr>
          <p:spPr>
            <a:xfrm rot="0">
              <a:off x="1004507" y="385830"/>
              <a:ext cx="17942402" cy="29459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480"/>
                </a:lnSpc>
              </a:pPr>
              <a:r>
                <a:rPr lang="en-US" sz="3200">
                  <a:solidFill>
                    <a:srgbClr val="000000"/>
                  </a:solidFill>
                  <a:latin typeface="Prompt"/>
                  <a:ea typeface="Prompt"/>
                  <a:cs typeface="Prompt"/>
                  <a:sym typeface="Prompt"/>
                </a:rPr>
                <a:t>7. สแปมเนื้อหา</a:t>
              </a:r>
            </a:p>
            <a:p>
              <a:pPr algn="l">
                <a:lnSpc>
                  <a:spcPts val="4480"/>
                </a:lnSpc>
              </a:pPr>
              <a:r>
                <a:rPr lang="en-US" sz="3200">
                  <a:solidFill>
                    <a:srgbClr val="000000"/>
                  </a:solidFill>
                  <a:latin typeface="Prompt"/>
                  <a:ea typeface="Prompt"/>
                  <a:cs typeface="Prompt"/>
                  <a:sym typeface="Prompt"/>
                </a:rPr>
                <a:t>        </a:t>
              </a:r>
              <a:r>
                <a:rPr lang="en-US" sz="3200">
                  <a:solidFill>
                    <a:srgbClr val="000000"/>
                  </a:solidFill>
                  <a:latin typeface="Prompt"/>
                  <a:ea typeface="Prompt"/>
                  <a:cs typeface="Prompt"/>
                  <a:sym typeface="Prompt"/>
                </a:rPr>
                <a:t>โพสต์ประกาศหางานของอาจารย์มีการแบ่งปันหรือโพสต์เนื้อหาเป็นจำนวนมาก ซ้ำซ้อน ไม่เกี่ยวข้องหรือไม่ได้รับการร้องขอที่ส่งผลกระทบต่อประสบการณ์ของผู้ใช้งาน (X, 2568: ออนไลน์)</a:t>
              </a:r>
            </a:p>
          </p:txBody>
        </p:sp>
      </p:grpSp>
    </p:spTree>
  </p:cSld>
  <p:clrMapOvr>
    <a:masterClrMapping/>
  </p:clrMapOvr>
</p:sld>
</file>

<file path=ppt/slides/slide1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FC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75922" y="460181"/>
            <a:ext cx="8991118" cy="1441912"/>
            <a:chOff x="0" y="0"/>
            <a:chExt cx="11988158" cy="1922549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11988158" cy="1922549"/>
              <a:chOff x="0" y="0"/>
              <a:chExt cx="2514078" cy="403184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2514078" cy="403184"/>
              </a:xfrm>
              <a:custGeom>
                <a:avLst/>
                <a:gdLst/>
                <a:ahLst/>
                <a:cxnLst/>
                <a:rect r="r" b="b" t="t" l="l"/>
                <a:pathLst>
                  <a:path h="403184" w="2514078">
                    <a:moveTo>
                      <a:pt x="56830" y="0"/>
                    </a:moveTo>
                    <a:lnTo>
                      <a:pt x="2457247" y="0"/>
                    </a:lnTo>
                    <a:cubicBezTo>
                      <a:pt x="2488634" y="0"/>
                      <a:pt x="2514078" y="25444"/>
                      <a:pt x="2514078" y="56830"/>
                    </a:cubicBezTo>
                    <a:lnTo>
                      <a:pt x="2514078" y="346354"/>
                    </a:lnTo>
                    <a:cubicBezTo>
                      <a:pt x="2514078" y="377741"/>
                      <a:pt x="2488634" y="403184"/>
                      <a:pt x="2457247" y="403184"/>
                    </a:cubicBezTo>
                    <a:lnTo>
                      <a:pt x="56830" y="403184"/>
                    </a:lnTo>
                    <a:cubicBezTo>
                      <a:pt x="41758" y="403184"/>
                      <a:pt x="27303" y="397197"/>
                      <a:pt x="16645" y="386539"/>
                    </a:cubicBezTo>
                    <a:cubicBezTo>
                      <a:pt x="5987" y="375881"/>
                      <a:pt x="0" y="361426"/>
                      <a:pt x="0" y="346354"/>
                    </a:cubicBezTo>
                    <a:lnTo>
                      <a:pt x="0" y="56830"/>
                    </a:lnTo>
                    <a:cubicBezTo>
                      <a:pt x="0" y="25444"/>
                      <a:pt x="25444" y="0"/>
                      <a:pt x="56830" y="0"/>
                    </a:cubicBezTo>
                    <a:close/>
                  </a:path>
                </a:pathLst>
              </a:custGeom>
              <a:solidFill>
                <a:srgbClr val="8ADDCA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28575"/>
                <a:ext cx="2514078" cy="43175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6" id="6"/>
            <p:cNvSpPr txBox="true"/>
            <p:nvPr/>
          </p:nvSpPr>
          <p:spPr>
            <a:xfrm rot="0">
              <a:off x="1185720" y="199698"/>
              <a:ext cx="9616719" cy="14088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959"/>
                </a:lnSpc>
                <a:spcBef>
                  <a:spcPct val="0"/>
                </a:spcBef>
              </a:pPr>
              <a:r>
                <a:rPr lang="en-US" b="true" sz="6399">
                  <a:solidFill>
                    <a:srgbClr val="000000"/>
                  </a:solidFill>
                  <a:latin typeface="Prompt Bold"/>
                  <a:ea typeface="Prompt Bold"/>
                  <a:cs typeface="Prompt Bold"/>
                  <a:sym typeface="Prompt Bold"/>
                </a:rPr>
                <a:t>หน้าจอจำลอง (นิสิต)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4661520" y="460181"/>
            <a:ext cx="5195559" cy="1178476"/>
            <a:chOff x="0" y="0"/>
            <a:chExt cx="6927412" cy="1571302"/>
          </a:xfrm>
        </p:grpSpPr>
        <p:grpSp>
          <p:nvGrpSpPr>
            <p:cNvPr name="Group 8" id="8"/>
            <p:cNvGrpSpPr/>
            <p:nvPr/>
          </p:nvGrpSpPr>
          <p:grpSpPr>
            <a:xfrm rot="0">
              <a:off x="0" y="0"/>
              <a:ext cx="6451737" cy="1571302"/>
              <a:chOff x="0" y="0"/>
              <a:chExt cx="1718689" cy="418582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1718689" cy="418582"/>
              </a:xfrm>
              <a:custGeom>
                <a:avLst/>
                <a:gdLst/>
                <a:ahLst/>
                <a:cxnLst/>
                <a:rect r="r" b="b" t="t" l="l"/>
                <a:pathLst>
                  <a:path h="418582" w="1718689">
                    <a:moveTo>
                      <a:pt x="148797" y="0"/>
                    </a:moveTo>
                    <a:lnTo>
                      <a:pt x="1569892" y="0"/>
                    </a:lnTo>
                    <a:cubicBezTo>
                      <a:pt x="1609355" y="0"/>
                      <a:pt x="1647202" y="15677"/>
                      <a:pt x="1675107" y="43582"/>
                    </a:cubicBezTo>
                    <a:cubicBezTo>
                      <a:pt x="1703012" y="71486"/>
                      <a:pt x="1718689" y="109333"/>
                      <a:pt x="1718689" y="148797"/>
                    </a:cubicBezTo>
                    <a:lnTo>
                      <a:pt x="1718689" y="269785"/>
                    </a:lnTo>
                    <a:cubicBezTo>
                      <a:pt x="1718689" y="351963"/>
                      <a:pt x="1652070" y="418582"/>
                      <a:pt x="1569892" y="418582"/>
                    </a:cubicBezTo>
                    <a:lnTo>
                      <a:pt x="148797" y="418582"/>
                    </a:lnTo>
                    <a:cubicBezTo>
                      <a:pt x="66619" y="418582"/>
                      <a:pt x="0" y="351963"/>
                      <a:pt x="0" y="269785"/>
                    </a:cubicBezTo>
                    <a:lnTo>
                      <a:pt x="0" y="148797"/>
                    </a:lnTo>
                    <a:cubicBezTo>
                      <a:pt x="0" y="66619"/>
                      <a:pt x="66619" y="0"/>
                      <a:pt x="148797" y="0"/>
                    </a:cubicBezTo>
                    <a:close/>
                  </a:path>
                </a:pathLst>
              </a:custGeom>
              <a:solidFill>
                <a:srgbClr val="FCFCFC"/>
              </a:solidFill>
              <a:ln w="38100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0" y="-28575"/>
                <a:ext cx="1718689" cy="44715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11" id="11"/>
            <p:cNvSpPr txBox="true"/>
            <p:nvPr/>
          </p:nvSpPr>
          <p:spPr>
            <a:xfrm rot="0">
              <a:off x="1216711" y="378356"/>
              <a:ext cx="5710701" cy="7956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040"/>
                </a:lnSpc>
              </a:pPr>
              <a:r>
                <a:rPr lang="en-US" sz="3600" u="sng">
                  <a:solidFill>
                    <a:srgbClr val="000000"/>
                  </a:solidFill>
                  <a:latin typeface="Prompt"/>
                  <a:ea typeface="Prompt"/>
                  <a:cs typeface="Prompt"/>
                  <a:sym typeface="Prompt"/>
                  <a:hlinkClick r:id="rId2" tooltip="https://www.figma.com/proto/fwc5uZq6OaprrmziUuYzUL/%E0%B8%A3%E0%B8%B0%E0%B8%9A%E0%B8%9A%E0%B8%88%E0%B8%B1%E0%B8%94%E0%B8%AB%E0%B8%B2%E0%B8%87%E0%B8%B2%E0%B8%99?node-id=243-229&amp;starting-point-node-id=243%3A229&amp;show-proto-sidebar=1"/>
                </a:rPr>
                <a:t>figma_link</a:t>
              </a: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1970496" y="2365900"/>
            <a:ext cx="3896343" cy="6387448"/>
          </a:xfrm>
          <a:custGeom>
            <a:avLst/>
            <a:gdLst/>
            <a:ahLst/>
            <a:cxnLst/>
            <a:rect r="r" b="b" t="t" l="l"/>
            <a:pathLst>
              <a:path h="6387448" w="3896343">
                <a:moveTo>
                  <a:pt x="0" y="0"/>
                </a:moveTo>
                <a:lnTo>
                  <a:pt x="3896343" y="0"/>
                </a:lnTo>
                <a:lnTo>
                  <a:pt x="3896343" y="6387448"/>
                </a:lnTo>
                <a:lnTo>
                  <a:pt x="0" y="63874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2425897" y="2396390"/>
            <a:ext cx="3877744" cy="6356958"/>
          </a:xfrm>
          <a:custGeom>
            <a:avLst/>
            <a:gdLst/>
            <a:ahLst/>
            <a:cxnLst/>
            <a:rect r="r" b="b" t="t" l="l"/>
            <a:pathLst>
              <a:path h="6356958" w="3877744">
                <a:moveTo>
                  <a:pt x="0" y="0"/>
                </a:moveTo>
                <a:lnTo>
                  <a:pt x="3877745" y="0"/>
                </a:lnTo>
                <a:lnTo>
                  <a:pt x="3877745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7205128" y="2396390"/>
            <a:ext cx="3877744" cy="6356958"/>
          </a:xfrm>
          <a:custGeom>
            <a:avLst/>
            <a:gdLst/>
            <a:ahLst/>
            <a:cxnLst/>
            <a:rect r="r" b="b" t="t" l="l"/>
            <a:pathLst>
              <a:path h="6356958" w="3877744">
                <a:moveTo>
                  <a:pt x="0" y="0"/>
                </a:moveTo>
                <a:lnTo>
                  <a:pt x="3877744" y="0"/>
                </a:lnTo>
                <a:lnTo>
                  <a:pt x="3877744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3382622" y="9041130"/>
            <a:ext cx="1072092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Prompt"/>
                <a:ea typeface="Prompt"/>
                <a:cs typeface="Prompt"/>
                <a:sym typeface="Prompt"/>
              </a:rPr>
              <a:t>หน้าหลัก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286882" y="9002903"/>
            <a:ext cx="1714235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Prompt"/>
                <a:ea typeface="Prompt"/>
                <a:cs typeface="Prompt"/>
                <a:sym typeface="Prompt"/>
              </a:rPr>
              <a:t>หน้าค้นหางาน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1958516" y="9041130"/>
            <a:ext cx="4812506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Prompt"/>
                <a:ea typeface="Prompt"/>
                <a:cs typeface="Prompt"/>
                <a:sym typeface="Prompt"/>
              </a:rPr>
              <a:t>รายละเอียดงานเมื่อกดดูประกาศหางาน</a:t>
            </a:r>
          </a:p>
        </p:txBody>
      </p:sp>
    </p:spTree>
  </p:cSld>
  <p:clrMapOvr>
    <a:masterClrMapping/>
  </p:clrMapOvr>
</p:sld>
</file>

<file path=ppt/slides/slide1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FC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75922" y="460181"/>
            <a:ext cx="8991118" cy="1441912"/>
            <a:chOff x="0" y="0"/>
            <a:chExt cx="11988158" cy="1922549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11988158" cy="1922549"/>
              <a:chOff x="0" y="0"/>
              <a:chExt cx="2514078" cy="403184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2514078" cy="403184"/>
              </a:xfrm>
              <a:custGeom>
                <a:avLst/>
                <a:gdLst/>
                <a:ahLst/>
                <a:cxnLst/>
                <a:rect r="r" b="b" t="t" l="l"/>
                <a:pathLst>
                  <a:path h="403184" w="2514078">
                    <a:moveTo>
                      <a:pt x="56830" y="0"/>
                    </a:moveTo>
                    <a:lnTo>
                      <a:pt x="2457247" y="0"/>
                    </a:lnTo>
                    <a:cubicBezTo>
                      <a:pt x="2488634" y="0"/>
                      <a:pt x="2514078" y="25444"/>
                      <a:pt x="2514078" y="56830"/>
                    </a:cubicBezTo>
                    <a:lnTo>
                      <a:pt x="2514078" y="346354"/>
                    </a:lnTo>
                    <a:cubicBezTo>
                      <a:pt x="2514078" y="377741"/>
                      <a:pt x="2488634" y="403184"/>
                      <a:pt x="2457247" y="403184"/>
                    </a:cubicBezTo>
                    <a:lnTo>
                      <a:pt x="56830" y="403184"/>
                    </a:lnTo>
                    <a:cubicBezTo>
                      <a:pt x="41758" y="403184"/>
                      <a:pt x="27303" y="397197"/>
                      <a:pt x="16645" y="386539"/>
                    </a:cubicBezTo>
                    <a:cubicBezTo>
                      <a:pt x="5987" y="375881"/>
                      <a:pt x="0" y="361426"/>
                      <a:pt x="0" y="346354"/>
                    </a:cubicBezTo>
                    <a:lnTo>
                      <a:pt x="0" y="56830"/>
                    </a:lnTo>
                    <a:cubicBezTo>
                      <a:pt x="0" y="25444"/>
                      <a:pt x="25444" y="0"/>
                      <a:pt x="56830" y="0"/>
                    </a:cubicBezTo>
                    <a:close/>
                  </a:path>
                </a:pathLst>
              </a:custGeom>
              <a:solidFill>
                <a:srgbClr val="8ADDCA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28575"/>
                <a:ext cx="2514078" cy="43175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6" id="6"/>
            <p:cNvSpPr txBox="true"/>
            <p:nvPr/>
          </p:nvSpPr>
          <p:spPr>
            <a:xfrm rot="0">
              <a:off x="1185720" y="199698"/>
              <a:ext cx="9616719" cy="14088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959"/>
                </a:lnSpc>
                <a:spcBef>
                  <a:spcPct val="0"/>
                </a:spcBef>
              </a:pPr>
              <a:r>
                <a:rPr lang="en-US" b="true" sz="6399">
                  <a:solidFill>
                    <a:srgbClr val="000000"/>
                  </a:solidFill>
                  <a:latin typeface="Prompt Bold"/>
                  <a:ea typeface="Prompt Bold"/>
                  <a:cs typeface="Prompt Bold"/>
                  <a:sym typeface="Prompt Bold"/>
                </a:rPr>
                <a:t>หน้าจอจำลอง (นิสิต)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4661520" y="460181"/>
            <a:ext cx="5195559" cy="1178476"/>
            <a:chOff x="0" y="0"/>
            <a:chExt cx="6927412" cy="1571302"/>
          </a:xfrm>
        </p:grpSpPr>
        <p:grpSp>
          <p:nvGrpSpPr>
            <p:cNvPr name="Group 8" id="8"/>
            <p:cNvGrpSpPr/>
            <p:nvPr/>
          </p:nvGrpSpPr>
          <p:grpSpPr>
            <a:xfrm rot="0">
              <a:off x="0" y="0"/>
              <a:ext cx="6451737" cy="1571302"/>
              <a:chOff x="0" y="0"/>
              <a:chExt cx="1718689" cy="418582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1718689" cy="418582"/>
              </a:xfrm>
              <a:custGeom>
                <a:avLst/>
                <a:gdLst/>
                <a:ahLst/>
                <a:cxnLst/>
                <a:rect r="r" b="b" t="t" l="l"/>
                <a:pathLst>
                  <a:path h="418582" w="1718689">
                    <a:moveTo>
                      <a:pt x="148797" y="0"/>
                    </a:moveTo>
                    <a:lnTo>
                      <a:pt x="1569892" y="0"/>
                    </a:lnTo>
                    <a:cubicBezTo>
                      <a:pt x="1609355" y="0"/>
                      <a:pt x="1647202" y="15677"/>
                      <a:pt x="1675107" y="43582"/>
                    </a:cubicBezTo>
                    <a:cubicBezTo>
                      <a:pt x="1703012" y="71486"/>
                      <a:pt x="1718689" y="109333"/>
                      <a:pt x="1718689" y="148797"/>
                    </a:cubicBezTo>
                    <a:lnTo>
                      <a:pt x="1718689" y="269785"/>
                    </a:lnTo>
                    <a:cubicBezTo>
                      <a:pt x="1718689" y="351963"/>
                      <a:pt x="1652070" y="418582"/>
                      <a:pt x="1569892" y="418582"/>
                    </a:cubicBezTo>
                    <a:lnTo>
                      <a:pt x="148797" y="418582"/>
                    </a:lnTo>
                    <a:cubicBezTo>
                      <a:pt x="66619" y="418582"/>
                      <a:pt x="0" y="351963"/>
                      <a:pt x="0" y="269785"/>
                    </a:cubicBezTo>
                    <a:lnTo>
                      <a:pt x="0" y="148797"/>
                    </a:lnTo>
                    <a:cubicBezTo>
                      <a:pt x="0" y="66619"/>
                      <a:pt x="66619" y="0"/>
                      <a:pt x="148797" y="0"/>
                    </a:cubicBezTo>
                    <a:close/>
                  </a:path>
                </a:pathLst>
              </a:custGeom>
              <a:solidFill>
                <a:srgbClr val="FCFCFC"/>
              </a:solidFill>
              <a:ln w="38100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0" y="-28575"/>
                <a:ext cx="1718689" cy="44715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11" id="11"/>
            <p:cNvSpPr txBox="true"/>
            <p:nvPr/>
          </p:nvSpPr>
          <p:spPr>
            <a:xfrm rot="0">
              <a:off x="1216711" y="378356"/>
              <a:ext cx="5710701" cy="7956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040"/>
                </a:lnSpc>
              </a:pPr>
              <a:r>
                <a:rPr lang="en-US" sz="3600" u="sng">
                  <a:solidFill>
                    <a:srgbClr val="000000"/>
                  </a:solidFill>
                  <a:latin typeface="Prompt"/>
                  <a:ea typeface="Prompt"/>
                  <a:cs typeface="Prompt"/>
                  <a:sym typeface="Prompt"/>
                  <a:hlinkClick r:id="rId2" tooltip="https://www.figma.com/proto/fwc5uZq6OaprrmziUuYzUL/%E0%B8%A3%E0%B8%B0%E0%B8%9A%E0%B8%9A%E0%B8%88%E0%B8%B1%E0%B8%94%E0%B8%AB%E0%B8%B2%E0%B8%87%E0%B8%B2%E0%B8%99?node-id=243-229&amp;starting-point-node-id=243%3A229&amp;show-proto-sidebar=1"/>
                </a:rPr>
                <a:t>figma_link</a:t>
              </a: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7181289" y="2381145"/>
            <a:ext cx="3925422" cy="6356958"/>
          </a:xfrm>
          <a:custGeom>
            <a:avLst/>
            <a:gdLst/>
            <a:ahLst/>
            <a:cxnLst/>
            <a:rect r="r" b="b" t="t" l="l"/>
            <a:pathLst>
              <a:path h="6356958" w="3925422">
                <a:moveTo>
                  <a:pt x="0" y="0"/>
                </a:moveTo>
                <a:lnTo>
                  <a:pt x="3925422" y="0"/>
                </a:lnTo>
                <a:lnTo>
                  <a:pt x="3925422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985519" y="2381145"/>
            <a:ext cx="3877744" cy="6356958"/>
          </a:xfrm>
          <a:custGeom>
            <a:avLst/>
            <a:gdLst/>
            <a:ahLst/>
            <a:cxnLst/>
            <a:rect r="r" b="b" t="t" l="l"/>
            <a:pathLst>
              <a:path h="6356958" w="3877744">
                <a:moveTo>
                  <a:pt x="0" y="0"/>
                </a:moveTo>
                <a:lnTo>
                  <a:pt x="3877744" y="0"/>
                </a:lnTo>
                <a:lnTo>
                  <a:pt x="3877744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2431457" y="2381145"/>
            <a:ext cx="3919328" cy="6356958"/>
          </a:xfrm>
          <a:custGeom>
            <a:avLst/>
            <a:gdLst/>
            <a:ahLst/>
            <a:cxnLst/>
            <a:rect r="r" b="b" t="t" l="l"/>
            <a:pathLst>
              <a:path h="6356958" w="3919328">
                <a:moveTo>
                  <a:pt x="0" y="0"/>
                </a:moveTo>
                <a:lnTo>
                  <a:pt x="3919327" y="0"/>
                </a:lnTo>
                <a:lnTo>
                  <a:pt x="3919327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985519" y="8831580"/>
            <a:ext cx="3857551" cy="815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Prompt"/>
                <a:ea typeface="Prompt"/>
                <a:cs typeface="Prompt"/>
                <a:sym typeface="Prompt"/>
              </a:rPr>
              <a:t>เมื่อกดปุ่ม Join us มีใบสมัครให้กรอกข้อมูลนิสิต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113448" y="8831580"/>
            <a:ext cx="2061104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Prompt"/>
                <a:ea typeface="Prompt"/>
                <a:cs typeface="Prompt"/>
                <a:sym typeface="Prompt"/>
              </a:rPr>
              <a:t>หน้าโปรไฟล์นิสิต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3142248" y="8831580"/>
            <a:ext cx="2483247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Prompt"/>
                <a:ea typeface="Prompt"/>
                <a:cs typeface="Prompt"/>
                <a:sym typeface="Prompt"/>
              </a:rPr>
              <a:t>หน้ารีวิวจากอาจารย์</a:t>
            </a:r>
          </a:p>
        </p:txBody>
      </p:sp>
    </p:spTree>
  </p:cSld>
  <p:clrMapOvr>
    <a:masterClrMapping/>
  </p:clrMapOvr>
</p:sld>
</file>

<file path=ppt/slides/slide1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FC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18789" y="460181"/>
            <a:ext cx="10609671" cy="1441912"/>
            <a:chOff x="0" y="0"/>
            <a:chExt cx="14146227" cy="1922549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14146227" cy="1922549"/>
              <a:chOff x="0" y="0"/>
              <a:chExt cx="2966654" cy="403184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2966654" cy="403184"/>
              </a:xfrm>
              <a:custGeom>
                <a:avLst/>
                <a:gdLst/>
                <a:ahLst/>
                <a:cxnLst/>
                <a:rect r="r" b="b" t="t" l="l"/>
                <a:pathLst>
                  <a:path h="403184" w="2966654">
                    <a:moveTo>
                      <a:pt x="48160" y="0"/>
                    </a:moveTo>
                    <a:lnTo>
                      <a:pt x="2918493" y="0"/>
                    </a:lnTo>
                    <a:cubicBezTo>
                      <a:pt x="2931266" y="0"/>
                      <a:pt x="2943516" y="5074"/>
                      <a:pt x="2952548" y="14106"/>
                    </a:cubicBezTo>
                    <a:cubicBezTo>
                      <a:pt x="2961580" y="23138"/>
                      <a:pt x="2966654" y="35388"/>
                      <a:pt x="2966654" y="48160"/>
                    </a:cubicBezTo>
                    <a:lnTo>
                      <a:pt x="2966654" y="355024"/>
                    </a:lnTo>
                    <a:cubicBezTo>
                      <a:pt x="2966654" y="381622"/>
                      <a:pt x="2945092" y="403184"/>
                      <a:pt x="2918493" y="403184"/>
                    </a:cubicBezTo>
                    <a:lnTo>
                      <a:pt x="48160" y="403184"/>
                    </a:lnTo>
                    <a:cubicBezTo>
                      <a:pt x="35388" y="403184"/>
                      <a:pt x="23138" y="398110"/>
                      <a:pt x="14106" y="389078"/>
                    </a:cubicBezTo>
                    <a:cubicBezTo>
                      <a:pt x="5074" y="380047"/>
                      <a:pt x="0" y="367797"/>
                      <a:pt x="0" y="355024"/>
                    </a:cubicBezTo>
                    <a:lnTo>
                      <a:pt x="0" y="48160"/>
                    </a:lnTo>
                    <a:cubicBezTo>
                      <a:pt x="0" y="35388"/>
                      <a:pt x="5074" y="23138"/>
                      <a:pt x="14106" y="14106"/>
                    </a:cubicBezTo>
                    <a:cubicBezTo>
                      <a:pt x="23138" y="5074"/>
                      <a:pt x="35388" y="0"/>
                      <a:pt x="48160" y="0"/>
                    </a:cubicBezTo>
                    <a:close/>
                  </a:path>
                </a:pathLst>
              </a:custGeom>
              <a:solidFill>
                <a:srgbClr val="8ADDCA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28575"/>
                <a:ext cx="2966654" cy="43175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6" id="6"/>
            <p:cNvSpPr txBox="true"/>
            <p:nvPr/>
          </p:nvSpPr>
          <p:spPr>
            <a:xfrm rot="0">
              <a:off x="1399169" y="199698"/>
              <a:ext cx="11347890" cy="14088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959"/>
                </a:lnSpc>
                <a:spcBef>
                  <a:spcPct val="0"/>
                </a:spcBef>
              </a:pPr>
              <a:r>
                <a:rPr lang="en-US" b="true" sz="6399">
                  <a:solidFill>
                    <a:srgbClr val="000000"/>
                  </a:solidFill>
                  <a:latin typeface="Prompt Bold"/>
                  <a:ea typeface="Prompt Bold"/>
                  <a:cs typeface="Prompt Bold"/>
                  <a:sym typeface="Prompt Bold"/>
                </a:rPr>
                <a:t>หน้าจอจำลอง (อาจารย์)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4808329" y="857423"/>
            <a:ext cx="5195559" cy="1178476"/>
            <a:chOff x="0" y="0"/>
            <a:chExt cx="6927412" cy="1571302"/>
          </a:xfrm>
        </p:grpSpPr>
        <p:grpSp>
          <p:nvGrpSpPr>
            <p:cNvPr name="Group 8" id="8"/>
            <p:cNvGrpSpPr/>
            <p:nvPr/>
          </p:nvGrpSpPr>
          <p:grpSpPr>
            <a:xfrm rot="0">
              <a:off x="0" y="0"/>
              <a:ext cx="6451737" cy="1571302"/>
              <a:chOff x="0" y="0"/>
              <a:chExt cx="1718689" cy="418582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1718689" cy="418582"/>
              </a:xfrm>
              <a:custGeom>
                <a:avLst/>
                <a:gdLst/>
                <a:ahLst/>
                <a:cxnLst/>
                <a:rect r="r" b="b" t="t" l="l"/>
                <a:pathLst>
                  <a:path h="418582" w="1718689">
                    <a:moveTo>
                      <a:pt x="148797" y="0"/>
                    </a:moveTo>
                    <a:lnTo>
                      <a:pt x="1569892" y="0"/>
                    </a:lnTo>
                    <a:cubicBezTo>
                      <a:pt x="1609355" y="0"/>
                      <a:pt x="1647202" y="15677"/>
                      <a:pt x="1675107" y="43582"/>
                    </a:cubicBezTo>
                    <a:cubicBezTo>
                      <a:pt x="1703012" y="71486"/>
                      <a:pt x="1718689" y="109333"/>
                      <a:pt x="1718689" y="148797"/>
                    </a:cubicBezTo>
                    <a:lnTo>
                      <a:pt x="1718689" y="269785"/>
                    </a:lnTo>
                    <a:cubicBezTo>
                      <a:pt x="1718689" y="351963"/>
                      <a:pt x="1652070" y="418582"/>
                      <a:pt x="1569892" y="418582"/>
                    </a:cubicBezTo>
                    <a:lnTo>
                      <a:pt x="148797" y="418582"/>
                    </a:lnTo>
                    <a:cubicBezTo>
                      <a:pt x="66619" y="418582"/>
                      <a:pt x="0" y="351963"/>
                      <a:pt x="0" y="269785"/>
                    </a:cubicBezTo>
                    <a:lnTo>
                      <a:pt x="0" y="148797"/>
                    </a:lnTo>
                    <a:cubicBezTo>
                      <a:pt x="0" y="66619"/>
                      <a:pt x="66619" y="0"/>
                      <a:pt x="148797" y="0"/>
                    </a:cubicBezTo>
                    <a:close/>
                  </a:path>
                </a:pathLst>
              </a:custGeom>
              <a:solidFill>
                <a:srgbClr val="FCFCFC"/>
              </a:solidFill>
              <a:ln w="38100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0" y="-28575"/>
                <a:ext cx="1718689" cy="44715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11" id="11"/>
            <p:cNvSpPr txBox="true"/>
            <p:nvPr/>
          </p:nvSpPr>
          <p:spPr>
            <a:xfrm rot="0">
              <a:off x="1216711" y="378356"/>
              <a:ext cx="5710701" cy="7956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040"/>
                </a:lnSpc>
              </a:pPr>
              <a:r>
                <a:rPr lang="en-US" sz="3600" u="sng">
                  <a:solidFill>
                    <a:srgbClr val="000000"/>
                  </a:solidFill>
                  <a:latin typeface="Prompt"/>
                  <a:ea typeface="Prompt"/>
                  <a:cs typeface="Prompt"/>
                  <a:sym typeface="Prompt"/>
                  <a:hlinkClick r:id="rId2" tooltip="https://www.figma.com/proto/fwc5uZq6OaprrmziUuYzUL/%E0%B8%A3%E0%B8%B0%E0%B8%9A%E0%B8%9A%E0%B8%88%E0%B8%B1%E0%B8%94%E0%B8%AB%E0%B8%B2%E0%B8%87%E0%B8%B2%E0%B8%99?node-id=243-229&amp;starting-point-node-id=243%3A229&amp;show-proto-sidebar=1"/>
                </a:rPr>
                <a:t>figma_link</a:t>
              </a: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661889" y="2381214"/>
            <a:ext cx="3896343" cy="6387448"/>
          </a:xfrm>
          <a:custGeom>
            <a:avLst/>
            <a:gdLst/>
            <a:ahLst/>
            <a:cxnLst/>
            <a:rect r="r" b="b" t="t" l="l"/>
            <a:pathLst>
              <a:path h="6387448" w="3896343">
                <a:moveTo>
                  <a:pt x="0" y="0"/>
                </a:moveTo>
                <a:lnTo>
                  <a:pt x="3896344" y="0"/>
                </a:lnTo>
                <a:lnTo>
                  <a:pt x="3896344" y="6387447"/>
                </a:lnTo>
                <a:lnTo>
                  <a:pt x="0" y="63874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5002173" y="2411703"/>
            <a:ext cx="3877744" cy="6356958"/>
          </a:xfrm>
          <a:custGeom>
            <a:avLst/>
            <a:gdLst/>
            <a:ahLst/>
            <a:cxnLst/>
            <a:rect r="r" b="b" t="t" l="l"/>
            <a:pathLst>
              <a:path h="6356958" w="3877744">
                <a:moveTo>
                  <a:pt x="0" y="0"/>
                </a:moveTo>
                <a:lnTo>
                  <a:pt x="3877744" y="0"/>
                </a:lnTo>
                <a:lnTo>
                  <a:pt x="3877744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9327592" y="2411703"/>
            <a:ext cx="3925422" cy="6356958"/>
          </a:xfrm>
          <a:custGeom>
            <a:avLst/>
            <a:gdLst/>
            <a:ahLst/>
            <a:cxnLst/>
            <a:rect r="r" b="b" t="t" l="l"/>
            <a:pathLst>
              <a:path h="6356958" w="3925422">
                <a:moveTo>
                  <a:pt x="0" y="0"/>
                </a:moveTo>
                <a:lnTo>
                  <a:pt x="3925422" y="0"/>
                </a:lnTo>
                <a:lnTo>
                  <a:pt x="3925422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3700689" y="2381214"/>
            <a:ext cx="3925422" cy="6356958"/>
          </a:xfrm>
          <a:custGeom>
            <a:avLst/>
            <a:gdLst/>
            <a:ahLst/>
            <a:cxnLst/>
            <a:rect r="r" b="b" t="t" l="l"/>
            <a:pathLst>
              <a:path h="6356958" w="3925422">
                <a:moveTo>
                  <a:pt x="0" y="0"/>
                </a:moveTo>
                <a:lnTo>
                  <a:pt x="3925422" y="0"/>
                </a:lnTo>
                <a:lnTo>
                  <a:pt x="3925422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2074015" y="8862060"/>
            <a:ext cx="1072092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Prompt"/>
                <a:ea typeface="Prompt"/>
                <a:cs typeface="Prompt"/>
                <a:sym typeface="Prompt"/>
              </a:rPr>
              <a:t>หน้าหลัก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083944" y="8862060"/>
            <a:ext cx="1714202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Prompt"/>
                <a:ea typeface="Prompt"/>
                <a:cs typeface="Prompt"/>
                <a:sym typeface="Prompt"/>
              </a:rPr>
              <a:t>หน้าค้นหางาน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068796" y="8862060"/>
            <a:ext cx="2443014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Prompt"/>
                <a:ea typeface="Prompt"/>
                <a:cs typeface="Prompt"/>
                <a:sym typeface="Prompt"/>
              </a:rPr>
              <a:t>หน้าโปรไฟล์อาจารย์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4450351" y="8862060"/>
            <a:ext cx="2426097" cy="815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Prompt"/>
                <a:ea typeface="Prompt"/>
                <a:cs typeface="Prompt"/>
                <a:sym typeface="Prompt"/>
              </a:rPr>
              <a:t>เพิ่มประกาศหางาน </a:t>
            </a:r>
          </a:p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Prompt"/>
                <a:ea typeface="Prompt"/>
                <a:cs typeface="Prompt"/>
                <a:sym typeface="Prompt"/>
              </a:rPr>
              <a:t>เมื่อกด Add Job</a:t>
            </a:r>
          </a:p>
        </p:txBody>
      </p:sp>
    </p:spTree>
  </p:cSld>
  <p:clrMapOvr>
    <a:masterClrMapping/>
  </p:clrMapOvr>
</p:sld>
</file>

<file path=ppt/slides/slide1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FC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18789" y="460181"/>
            <a:ext cx="10609671" cy="1441912"/>
            <a:chOff x="0" y="0"/>
            <a:chExt cx="14146227" cy="1922549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14146227" cy="1922549"/>
              <a:chOff x="0" y="0"/>
              <a:chExt cx="2966654" cy="403184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2966654" cy="403184"/>
              </a:xfrm>
              <a:custGeom>
                <a:avLst/>
                <a:gdLst/>
                <a:ahLst/>
                <a:cxnLst/>
                <a:rect r="r" b="b" t="t" l="l"/>
                <a:pathLst>
                  <a:path h="403184" w="2966654">
                    <a:moveTo>
                      <a:pt x="48160" y="0"/>
                    </a:moveTo>
                    <a:lnTo>
                      <a:pt x="2918493" y="0"/>
                    </a:lnTo>
                    <a:cubicBezTo>
                      <a:pt x="2931266" y="0"/>
                      <a:pt x="2943516" y="5074"/>
                      <a:pt x="2952548" y="14106"/>
                    </a:cubicBezTo>
                    <a:cubicBezTo>
                      <a:pt x="2961580" y="23138"/>
                      <a:pt x="2966654" y="35388"/>
                      <a:pt x="2966654" y="48160"/>
                    </a:cubicBezTo>
                    <a:lnTo>
                      <a:pt x="2966654" y="355024"/>
                    </a:lnTo>
                    <a:cubicBezTo>
                      <a:pt x="2966654" y="381622"/>
                      <a:pt x="2945092" y="403184"/>
                      <a:pt x="2918493" y="403184"/>
                    </a:cubicBezTo>
                    <a:lnTo>
                      <a:pt x="48160" y="403184"/>
                    </a:lnTo>
                    <a:cubicBezTo>
                      <a:pt x="35388" y="403184"/>
                      <a:pt x="23138" y="398110"/>
                      <a:pt x="14106" y="389078"/>
                    </a:cubicBezTo>
                    <a:cubicBezTo>
                      <a:pt x="5074" y="380047"/>
                      <a:pt x="0" y="367797"/>
                      <a:pt x="0" y="355024"/>
                    </a:cubicBezTo>
                    <a:lnTo>
                      <a:pt x="0" y="48160"/>
                    </a:lnTo>
                    <a:cubicBezTo>
                      <a:pt x="0" y="35388"/>
                      <a:pt x="5074" y="23138"/>
                      <a:pt x="14106" y="14106"/>
                    </a:cubicBezTo>
                    <a:cubicBezTo>
                      <a:pt x="23138" y="5074"/>
                      <a:pt x="35388" y="0"/>
                      <a:pt x="48160" y="0"/>
                    </a:cubicBezTo>
                    <a:close/>
                  </a:path>
                </a:pathLst>
              </a:custGeom>
              <a:solidFill>
                <a:srgbClr val="8ADDCA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28575"/>
                <a:ext cx="2966654" cy="43175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6" id="6"/>
            <p:cNvSpPr txBox="true"/>
            <p:nvPr/>
          </p:nvSpPr>
          <p:spPr>
            <a:xfrm rot="0">
              <a:off x="1399169" y="199698"/>
              <a:ext cx="11347890" cy="14088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959"/>
                </a:lnSpc>
                <a:spcBef>
                  <a:spcPct val="0"/>
                </a:spcBef>
              </a:pPr>
              <a:r>
                <a:rPr lang="en-US" b="true" sz="6399">
                  <a:solidFill>
                    <a:srgbClr val="000000"/>
                  </a:solidFill>
                  <a:latin typeface="Prompt Bold"/>
                  <a:ea typeface="Prompt Bold"/>
                  <a:cs typeface="Prompt Bold"/>
                  <a:sym typeface="Prompt Bold"/>
                </a:rPr>
                <a:t>หน้าจอจำลอง (อาจารย์)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4808329" y="857423"/>
            <a:ext cx="5195559" cy="1178476"/>
            <a:chOff x="0" y="0"/>
            <a:chExt cx="6927412" cy="1571302"/>
          </a:xfrm>
        </p:grpSpPr>
        <p:grpSp>
          <p:nvGrpSpPr>
            <p:cNvPr name="Group 8" id="8"/>
            <p:cNvGrpSpPr/>
            <p:nvPr/>
          </p:nvGrpSpPr>
          <p:grpSpPr>
            <a:xfrm rot="0">
              <a:off x="0" y="0"/>
              <a:ext cx="6451737" cy="1571302"/>
              <a:chOff x="0" y="0"/>
              <a:chExt cx="1718689" cy="418582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1718689" cy="418582"/>
              </a:xfrm>
              <a:custGeom>
                <a:avLst/>
                <a:gdLst/>
                <a:ahLst/>
                <a:cxnLst/>
                <a:rect r="r" b="b" t="t" l="l"/>
                <a:pathLst>
                  <a:path h="418582" w="1718689">
                    <a:moveTo>
                      <a:pt x="148797" y="0"/>
                    </a:moveTo>
                    <a:lnTo>
                      <a:pt x="1569892" y="0"/>
                    </a:lnTo>
                    <a:cubicBezTo>
                      <a:pt x="1609355" y="0"/>
                      <a:pt x="1647202" y="15677"/>
                      <a:pt x="1675107" y="43582"/>
                    </a:cubicBezTo>
                    <a:cubicBezTo>
                      <a:pt x="1703012" y="71486"/>
                      <a:pt x="1718689" y="109333"/>
                      <a:pt x="1718689" y="148797"/>
                    </a:cubicBezTo>
                    <a:lnTo>
                      <a:pt x="1718689" y="269785"/>
                    </a:lnTo>
                    <a:cubicBezTo>
                      <a:pt x="1718689" y="351963"/>
                      <a:pt x="1652070" y="418582"/>
                      <a:pt x="1569892" y="418582"/>
                    </a:cubicBezTo>
                    <a:lnTo>
                      <a:pt x="148797" y="418582"/>
                    </a:lnTo>
                    <a:cubicBezTo>
                      <a:pt x="66619" y="418582"/>
                      <a:pt x="0" y="351963"/>
                      <a:pt x="0" y="269785"/>
                    </a:cubicBezTo>
                    <a:lnTo>
                      <a:pt x="0" y="148797"/>
                    </a:lnTo>
                    <a:cubicBezTo>
                      <a:pt x="0" y="66619"/>
                      <a:pt x="66619" y="0"/>
                      <a:pt x="148797" y="0"/>
                    </a:cubicBezTo>
                    <a:close/>
                  </a:path>
                </a:pathLst>
              </a:custGeom>
              <a:solidFill>
                <a:srgbClr val="FCFCFC"/>
              </a:solidFill>
              <a:ln w="38100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0" y="-28575"/>
                <a:ext cx="1718689" cy="44715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11" id="11"/>
            <p:cNvSpPr txBox="true"/>
            <p:nvPr/>
          </p:nvSpPr>
          <p:spPr>
            <a:xfrm rot="0">
              <a:off x="1216711" y="378356"/>
              <a:ext cx="5710701" cy="7956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040"/>
                </a:lnSpc>
              </a:pPr>
              <a:r>
                <a:rPr lang="en-US" sz="3600" u="sng">
                  <a:solidFill>
                    <a:srgbClr val="000000"/>
                  </a:solidFill>
                  <a:latin typeface="Prompt"/>
                  <a:ea typeface="Prompt"/>
                  <a:cs typeface="Prompt"/>
                  <a:sym typeface="Prompt"/>
                  <a:hlinkClick r:id="rId2" tooltip="https://www.figma.com/proto/fwc5uZq6OaprrmziUuYzUL/%E0%B8%A3%E0%B8%B0%E0%B8%9A%E0%B8%9A%E0%B8%88%E0%B8%B1%E0%B8%94%E0%B8%AB%E0%B8%B2%E0%B8%87%E0%B8%B2%E0%B8%99?node-id=243-229&amp;starting-point-node-id=243%3A229&amp;show-proto-sidebar=1"/>
                </a:rPr>
                <a:t>figma_link</a:t>
              </a: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820299" y="2441426"/>
            <a:ext cx="3925422" cy="6356958"/>
          </a:xfrm>
          <a:custGeom>
            <a:avLst/>
            <a:gdLst/>
            <a:ahLst/>
            <a:cxnLst/>
            <a:rect r="r" b="b" t="t" l="l"/>
            <a:pathLst>
              <a:path h="6356958" w="3925422">
                <a:moveTo>
                  <a:pt x="0" y="0"/>
                </a:moveTo>
                <a:lnTo>
                  <a:pt x="3925422" y="0"/>
                </a:lnTo>
                <a:lnTo>
                  <a:pt x="3925422" y="6356959"/>
                </a:lnTo>
                <a:lnTo>
                  <a:pt x="0" y="635695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5193396" y="2441426"/>
            <a:ext cx="3925422" cy="6356958"/>
          </a:xfrm>
          <a:custGeom>
            <a:avLst/>
            <a:gdLst/>
            <a:ahLst/>
            <a:cxnLst/>
            <a:rect r="r" b="b" t="t" l="l"/>
            <a:pathLst>
              <a:path h="6356958" w="3925422">
                <a:moveTo>
                  <a:pt x="0" y="0"/>
                </a:moveTo>
                <a:lnTo>
                  <a:pt x="3925421" y="0"/>
                </a:lnTo>
                <a:lnTo>
                  <a:pt x="3925421" y="6356959"/>
                </a:lnTo>
                <a:lnTo>
                  <a:pt x="0" y="635695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9566492" y="2441426"/>
            <a:ext cx="3925422" cy="6356958"/>
          </a:xfrm>
          <a:custGeom>
            <a:avLst/>
            <a:gdLst/>
            <a:ahLst/>
            <a:cxnLst/>
            <a:rect r="r" b="b" t="t" l="l"/>
            <a:pathLst>
              <a:path h="6356958" w="3925422">
                <a:moveTo>
                  <a:pt x="0" y="0"/>
                </a:moveTo>
                <a:lnTo>
                  <a:pt x="3925422" y="0"/>
                </a:lnTo>
                <a:lnTo>
                  <a:pt x="3925422" y="6356959"/>
                </a:lnTo>
                <a:lnTo>
                  <a:pt x="0" y="635695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3939589" y="2441426"/>
            <a:ext cx="3528112" cy="6356958"/>
          </a:xfrm>
          <a:custGeom>
            <a:avLst/>
            <a:gdLst/>
            <a:ahLst/>
            <a:cxnLst/>
            <a:rect r="r" b="b" t="t" l="l"/>
            <a:pathLst>
              <a:path h="6356958" w="3528112">
                <a:moveTo>
                  <a:pt x="0" y="0"/>
                </a:moveTo>
                <a:lnTo>
                  <a:pt x="3528112" y="0"/>
                </a:lnTo>
                <a:lnTo>
                  <a:pt x="3528112" y="6356959"/>
                </a:lnTo>
                <a:lnTo>
                  <a:pt x="0" y="635695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6288881" y="9220200"/>
            <a:ext cx="5710238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Prompt"/>
                <a:ea typeface="Prompt"/>
                <a:cs typeface="Prompt"/>
                <a:sym typeface="Prompt"/>
              </a:rPr>
              <a:t>หน้าจอแสดงรายชื่อนิสิตที่กด Apply ทั้งหมด</a:t>
            </a:r>
          </a:p>
        </p:txBody>
      </p:sp>
    </p:spTree>
  </p:cSld>
  <p:clrMapOvr>
    <a:masterClrMapping/>
  </p:clrMapOvr>
</p:sld>
</file>

<file path=ppt/slides/slide1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FC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18789" y="460181"/>
            <a:ext cx="11825217" cy="1441912"/>
            <a:chOff x="0" y="0"/>
            <a:chExt cx="15766956" cy="1922549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15766956" cy="1922549"/>
              <a:chOff x="0" y="0"/>
              <a:chExt cx="3306542" cy="403184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3306542" cy="403184"/>
              </a:xfrm>
              <a:custGeom>
                <a:avLst/>
                <a:gdLst/>
                <a:ahLst/>
                <a:cxnLst/>
                <a:rect r="r" b="b" t="t" l="l"/>
                <a:pathLst>
                  <a:path h="403184" w="3306542">
                    <a:moveTo>
                      <a:pt x="43210" y="0"/>
                    </a:moveTo>
                    <a:lnTo>
                      <a:pt x="3263333" y="0"/>
                    </a:lnTo>
                    <a:cubicBezTo>
                      <a:pt x="3274792" y="0"/>
                      <a:pt x="3285783" y="4552"/>
                      <a:pt x="3293887" y="12656"/>
                    </a:cubicBezTo>
                    <a:cubicBezTo>
                      <a:pt x="3301990" y="20759"/>
                      <a:pt x="3306542" y="31750"/>
                      <a:pt x="3306542" y="43210"/>
                    </a:cubicBezTo>
                    <a:lnTo>
                      <a:pt x="3306542" y="359974"/>
                    </a:lnTo>
                    <a:cubicBezTo>
                      <a:pt x="3306542" y="383839"/>
                      <a:pt x="3287197" y="403184"/>
                      <a:pt x="3263333" y="403184"/>
                    </a:cubicBezTo>
                    <a:lnTo>
                      <a:pt x="43210" y="403184"/>
                    </a:lnTo>
                    <a:cubicBezTo>
                      <a:pt x="19346" y="403184"/>
                      <a:pt x="0" y="383839"/>
                      <a:pt x="0" y="359974"/>
                    </a:cubicBezTo>
                    <a:lnTo>
                      <a:pt x="0" y="43210"/>
                    </a:lnTo>
                    <a:cubicBezTo>
                      <a:pt x="0" y="19346"/>
                      <a:pt x="19346" y="0"/>
                      <a:pt x="43210" y="0"/>
                    </a:cubicBezTo>
                    <a:close/>
                  </a:path>
                </a:pathLst>
              </a:custGeom>
              <a:solidFill>
                <a:srgbClr val="8ADDCA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28575"/>
                <a:ext cx="3306542" cy="43175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6" id="6"/>
            <p:cNvSpPr txBox="true"/>
            <p:nvPr/>
          </p:nvSpPr>
          <p:spPr>
            <a:xfrm rot="0">
              <a:off x="1559471" y="199698"/>
              <a:ext cx="12648013" cy="14088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959"/>
                </a:lnSpc>
                <a:spcBef>
                  <a:spcPct val="0"/>
                </a:spcBef>
              </a:pPr>
              <a:r>
                <a:rPr lang="en-US" b="true" sz="6399">
                  <a:solidFill>
                    <a:srgbClr val="000000"/>
                  </a:solidFill>
                  <a:latin typeface="Prompt Bold"/>
                  <a:ea typeface="Prompt Bold"/>
                  <a:cs typeface="Prompt Bold"/>
                  <a:sym typeface="Prompt Bold"/>
                </a:rPr>
                <a:t>หน้าจอจำลอง (ผู้ดูแลระบบ)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4808329" y="857423"/>
            <a:ext cx="5195559" cy="1178476"/>
            <a:chOff x="0" y="0"/>
            <a:chExt cx="6927412" cy="1571302"/>
          </a:xfrm>
        </p:grpSpPr>
        <p:grpSp>
          <p:nvGrpSpPr>
            <p:cNvPr name="Group 8" id="8"/>
            <p:cNvGrpSpPr/>
            <p:nvPr/>
          </p:nvGrpSpPr>
          <p:grpSpPr>
            <a:xfrm rot="0">
              <a:off x="0" y="0"/>
              <a:ext cx="6451737" cy="1571302"/>
              <a:chOff x="0" y="0"/>
              <a:chExt cx="1718689" cy="418582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1718689" cy="418582"/>
              </a:xfrm>
              <a:custGeom>
                <a:avLst/>
                <a:gdLst/>
                <a:ahLst/>
                <a:cxnLst/>
                <a:rect r="r" b="b" t="t" l="l"/>
                <a:pathLst>
                  <a:path h="418582" w="1718689">
                    <a:moveTo>
                      <a:pt x="148797" y="0"/>
                    </a:moveTo>
                    <a:lnTo>
                      <a:pt x="1569892" y="0"/>
                    </a:lnTo>
                    <a:cubicBezTo>
                      <a:pt x="1609355" y="0"/>
                      <a:pt x="1647202" y="15677"/>
                      <a:pt x="1675107" y="43582"/>
                    </a:cubicBezTo>
                    <a:cubicBezTo>
                      <a:pt x="1703012" y="71486"/>
                      <a:pt x="1718689" y="109333"/>
                      <a:pt x="1718689" y="148797"/>
                    </a:cubicBezTo>
                    <a:lnTo>
                      <a:pt x="1718689" y="269785"/>
                    </a:lnTo>
                    <a:cubicBezTo>
                      <a:pt x="1718689" y="351963"/>
                      <a:pt x="1652070" y="418582"/>
                      <a:pt x="1569892" y="418582"/>
                    </a:cubicBezTo>
                    <a:lnTo>
                      <a:pt x="148797" y="418582"/>
                    </a:lnTo>
                    <a:cubicBezTo>
                      <a:pt x="66619" y="418582"/>
                      <a:pt x="0" y="351963"/>
                      <a:pt x="0" y="269785"/>
                    </a:cubicBezTo>
                    <a:lnTo>
                      <a:pt x="0" y="148797"/>
                    </a:lnTo>
                    <a:cubicBezTo>
                      <a:pt x="0" y="66619"/>
                      <a:pt x="66619" y="0"/>
                      <a:pt x="148797" y="0"/>
                    </a:cubicBezTo>
                    <a:close/>
                  </a:path>
                </a:pathLst>
              </a:custGeom>
              <a:solidFill>
                <a:srgbClr val="FCFCFC"/>
              </a:solidFill>
              <a:ln w="38100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0" y="-28575"/>
                <a:ext cx="1718689" cy="44715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11" id="11"/>
            <p:cNvSpPr txBox="true"/>
            <p:nvPr/>
          </p:nvSpPr>
          <p:spPr>
            <a:xfrm rot="0">
              <a:off x="1216711" y="378306"/>
              <a:ext cx="5710701" cy="79575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040"/>
                </a:lnSpc>
              </a:pPr>
              <a:r>
                <a:rPr lang="en-US" sz="3600" u="sng">
                  <a:solidFill>
                    <a:srgbClr val="000000"/>
                  </a:solidFill>
                  <a:latin typeface="Prompt"/>
                  <a:ea typeface="Prompt"/>
                  <a:cs typeface="Prompt"/>
                  <a:sym typeface="Prompt"/>
                  <a:hlinkClick r:id="rId2" tooltip="https://www.figma.com/proto/fwc5uZq6OaprrmziUuYzUL/%E0%B8%A3%E0%B8%B0%E0%B8%9A%E0%B8%9A%E0%B8%88%E0%B8%B1%E0%B8%94%E0%B8%AB%E0%B8%B2%E0%B8%87%E0%B8%B2%E0%B8%99?node-id=243-229&amp;starting-point-node-id=243%3A229&amp;show-proto-sidebar=1"/>
                </a:rPr>
                <a:t>figma_link</a:t>
              </a: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800340" y="2505500"/>
            <a:ext cx="8164022" cy="5276000"/>
          </a:xfrm>
          <a:custGeom>
            <a:avLst/>
            <a:gdLst/>
            <a:ahLst/>
            <a:cxnLst/>
            <a:rect r="r" b="b" t="t" l="l"/>
            <a:pathLst>
              <a:path h="5276000" w="8164022">
                <a:moveTo>
                  <a:pt x="0" y="0"/>
                </a:moveTo>
                <a:lnTo>
                  <a:pt x="8164023" y="0"/>
                </a:lnTo>
                <a:lnTo>
                  <a:pt x="8164023" y="5276000"/>
                </a:lnTo>
                <a:lnTo>
                  <a:pt x="0" y="527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9323637" y="2505500"/>
            <a:ext cx="8164022" cy="5276000"/>
          </a:xfrm>
          <a:custGeom>
            <a:avLst/>
            <a:gdLst/>
            <a:ahLst/>
            <a:cxnLst/>
            <a:rect r="r" b="b" t="t" l="l"/>
            <a:pathLst>
              <a:path h="5276000" w="8164022">
                <a:moveTo>
                  <a:pt x="0" y="0"/>
                </a:moveTo>
                <a:lnTo>
                  <a:pt x="8164023" y="0"/>
                </a:lnTo>
                <a:lnTo>
                  <a:pt x="8164023" y="5276000"/>
                </a:lnTo>
                <a:lnTo>
                  <a:pt x="0" y="5276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3228772" y="8109589"/>
            <a:ext cx="3307159" cy="815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Prompt"/>
                <a:ea typeface="Prompt"/>
                <a:cs typeface="Prompt"/>
                <a:sym typeface="Prompt"/>
              </a:rPr>
              <a:t>กำหนดบทบาทให้ระบบ</a:t>
            </a:r>
          </a:p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Prompt"/>
                <a:ea typeface="Prompt"/>
                <a:cs typeface="Prompt"/>
                <a:sym typeface="Prompt"/>
              </a:rPr>
              <a:t>เพื่อง่ายต่อการจัดการสิทธิ์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843754" y="8109589"/>
            <a:ext cx="5123788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Prompt"/>
                <a:ea typeface="Prompt"/>
                <a:cs typeface="Prompt"/>
                <a:sym typeface="Prompt"/>
              </a:rPr>
              <a:t>จัดการสิทธิ์การเข้าถึงต่าง ๆ ของอาจารย์</a:t>
            </a:r>
          </a:p>
        </p:txBody>
      </p:sp>
    </p:spTree>
  </p:cSld>
  <p:clrMapOvr>
    <a:masterClrMapping/>
  </p:clrMapOvr>
</p:sld>
</file>

<file path=ppt/slides/slide1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FC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18789" y="460181"/>
            <a:ext cx="11825217" cy="1441912"/>
            <a:chOff x="0" y="0"/>
            <a:chExt cx="15766956" cy="1922549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15766956" cy="1922549"/>
              <a:chOff x="0" y="0"/>
              <a:chExt cx="3306542" cy="403184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3306542" cy="403184"/>
              </a:xfrm>
              <a:custGeom>
                <a:avLst/>
                <a:gdLst/>
                <a:ahLst/>
                <a:cxnLst/>
                <a:rect r="r" b="b" t="t" l="l"/>
                <a:pathLst>
                  <a:path h="403184" w="3306542">
                    <a:moveTo>
                      <a:pt x="43210" y="0"/>
                    </a:moveTo>
                    <a:lnTo>
                      <a:pt x="3263333" y="0"/>
                    </a:lnTo>
                    <a:cubicBezTo>
                      <a:pt x="3274792" y="0"/>
                      <a:pt x="3285783" y="4552"/>
                      <a:pt x="3293887" y="12656"/>
                    </a:cubicBezTo>
                    <a:cubicBezTo>
                      <a:pt x="3301990" y="20759"/>
                      <a:pt x="3306542" y="31750"/>
                      <a:pt x="3306542" y="43210"/>
                    </a:cubicBezTo>
                    <a:lnTo>
                      <a:pt x="3306542" y="359974"/>
                    </a:lnTo>
                    <a:cubicBezTo>
                      <a:pt x="3306542" y="383839"/>
                      <a:pt x="3287197" y="403184"/>
                      <a:pt x="3263333" y="403184"/>
                    </a:cubicBezTo>
                    <a:lnTo>
                      <a:pt x="43210" y="403184"/>
                    </a:lnTo>
                    <a:cubicBezTo>
                      <a:pt x="19346" y="403184"/>
                      <a:pt x="0" y="383839"/>
                      <a:pt x="0" y="359974"/>
                    </a:cubicBezTo>
                    <a:lnTo>
                      <a:pt x="0" y="43210"/>
                    </a:lnTo>
                    <a:cubicBezTo>
                      <a:pt x="0" y="19346"/>
                      <a:pt x="19346" y="0"/>
                      <a:pt x="43210" y="0"/>
                    </a:cubicBezTo>
                    <a:close/>
                  </a:path>
                </a:pathLst>
              </a:custGeom>
              <a:solidFill>
                <a:srgbClr val="8ADDCA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28575"/>
                <a:ext cx="3306542" cy="43175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6" id="6"/>
            <p:cNvSpPr txBox="true"/>
            <p:nvPr/>
          </p:nvSpPr>
          <p:spPr>
            <a:xfrm rot="0">
              <a:off x="1559471" y="199698"/>
              <a:ext cx="12648013" cy="14088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959"/>
                </a:lnSpc>
                <a:spcBef>
                  <a:spcPct val="0"/>
                </a:spcBef>
              </a:pPr>
              <a:r>
                <a:rPr lang="en-US" b="true" sz="6399">
                  <a:solidFill>
                    <a:srgbClr val="000000"/>
                  </a:solidFill>
                  <a:latin typeface="Prompt Bold"/>
                  <a:ea typeface="Prompt Bold"/>
                  <a:cs typeface="Prompt Bold"/>
                  <a:sym typeface="Prompt Bold"/>
                </a:rPr>
                <a:t>หน้าจอจำลอง (ผู้ดูแลระบบ)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4808329" y="857423"/>
            <a:ext cx="5195559" cy="1178476"/>
            <a:chOff x="0" y="0"/>
            <a:chExt cx="6927412" cy="1571302"/>
          </a:xfrm>
        </p:grpSpPr>
        <p:grpSp>
          <p:nvGrpSpPr>
            <p:cNvPr name="Group 8" id="8"/>
            <p:cNvGrpSpPr/>
            <p:nvPr/>
          </p:nvGrpSpPr>
          <p:grpSpPr>
            <a:xfrm rot="0">
              <a:off x="0" y="0"/>
              <a:ext cx="6451737" cy="1571302"/>
              <a:chOff x="0" y="0"/>
              <a:chExt cx="1718689" cy="418582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1718689" cy="418582"/>
              </a:xfrm>
              <a:custGeom>
                <a:avLst/>
                <a:gdLst/>
                <a:ahLst/>
                <a:cxnLst/>
                <a:rect r="r" b="b" t="t" l="l"/>
                <a:pathLst>
                  <a:path h="418582" w="1718689">
                    <a:moveTo>
                      <a:pt x="148797" y="0"/>
                    </a:moveTo>
                    <a:lnTo>
                      <a:pt x="1569892" y="0"/>
                    </a:lnTo>
                    <a:cubicBezTo>
                      <a:pt x="1609355" y="0"/>
                      <a:pt x="1647202" y="15677"/>
                      <a:pt x="1675107" y="43582"/>
                    </a:cubicBezTo>
                    <a:cubicBezTo>
                      <a:pt x="1703012" y="71486"/>
                      <a:pt x="1718689" y="109333"/>
                      <a:pt x="1718689" y="148797"/>
                    </a:cubicBezTo>
                    <a:lnTo>
                      <a:pt x="1718689" y="269785"/>
                    </a:lnTo>
                    <a:cubicBezTo>
                      <a:pt x="1718689" y="351963"/>
                      <a:pt x="1652070" y="418582"/>
                      <a:pt x="1569892" y="418582"/>
                    </a:cubicBezTo>
                    <a:lnTo>
                      <a:pt x="148797" y="418582"/>
                    </a:lnTo>
                    <a:cubicBezTo>
                      <a:pt x="66619" y="418582"/>
                      <a:pt x="0" y="351963"/>
                      <a:pt x="0" y="269785"/>
                    </a:cubicBezTo>
                    <a:lnTo>
                      <a:pt x="0" y="148797"/>
                    </a:lnTo>
                    <a:cubicBezTo>
                      <a:pt x="0" y="66619"/>
                      <a:pt x="66619" y="0"/>
                      <a:pt x="148797" y="0"/>
                    </a:cubicBezTo>
                    <a:close/>
                  </a:path>
                </a:pathLst>
              </a:custGeom>
              <a:solidFill>
                <a:srgbClr val="FCFCFC"/>
              </a:solidFill>
              <a:ln w="38100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0" y="-28575"/>
                <a:ext cx="1718689" cy="44715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11" id="11"/>
            <p:cNvSpPr txBox="true"/>
            <p:nvPr/>
          </p:nvSpPr>
          <p:spPr>
            <a:xfrm rot="0">
              <a:off x="1216711" y="378356"/>
              <a:ext cx="5710701" cy="7956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040"/>
                </a:lnSpc>
              </a:pPr>
              <a:r>
                <a:rPr lang="en-US" sz="3600" u="sng">
                  <a:solidFill>
                    <a:srgbClr val="000000"/>
                  </a:solidFill>
                  <a:latin typeface="Prompt"/>
                  <a:ea typeface="Prompt"/>
                  <a:cs typeface="Prompt"/>
                  <a:sym typeface="Prompt"/>
                  <a:hlinkClick r:id="rId2" tooltip="https://www.figma.com/proto/fwc5uZq6OaprrmziUuYzUL/%E0%B8%A3%E0%B8%B0%E0%B8%9A%E0%B8%9A%E0%B8%88%E0%B8%B1%E0%B8%94%E0%B8%AB%E0%B8%B2%E0%B8%87%E0%B8%B2%E0%B8%99?node-id=243-229&amp;starting-point-node-id=243%3A229&amp;show-proto-sidebar=1"/>
                </a:rPr>
                <a:t>figma_link</a:t>
              </a: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9323637" y="2505500"/>
            <a:ext cx="8164022" cy="5276000"/>
          </a:xfrm>
          <a:custGeom>
            <a:avLst/>
            <a:gdLst/>
            <a:ahLst/>
            <a:cxnLst/>
            <a:rect r="r" b="b" t="t" l="l"/>
            <a:pathLst>
              <a:path h="5276000" w="8164022">
                <a:moveTo>
                  <a:pt x="0" y="0"/>
                </a:moveTo>
                <a:lnTo>
                  <a:pt x="8164023" y="0"/>
                </a:lnTo>
                <a:lnTo>
                  <a:pt x="8164023" y="5276000"/>
                </a:lnTo>
                <a:lnTo>
                  <a:pt x="0" y="527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626324" y="2505500"/>
            <a:ext cx="8250094" cy="5276000"/>
          </a:xfrm>
          <a:custGeom>
            <a:avLst/>
            <a:gdLst/>
            <a:ahLst/>
            <a:cxnLst/>
            <a:rect r="r" b="b" t="t" l="l"/>
            <a:pathLst>
              <a:path h="5276000" w="8250094">
                <a:moveTo>
                  <a:pt x="0" y="0"/>
                </a:moveTo>
                <a:lnTo>
                  <a:pt x="8250094" y="0"/>
                </a:lnTo>
                <a:lnTo>
                  <a:pt x="8250094" y="5276000"/>
                </a:lnTo>
                <a:lnTo>
                  <a:pt x="0" y="5276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527" r="0" b="-527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2511445" y="8023074"/>
            <a:ext cx="4741813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Prompt"/>
                <a:ea typeface="Prompt"/>
                <a:cs typeface="Prompt"/>
                <a:sym typeface="Prompt"/>
              </a:rPr>
              <a:t>จัดการสิทธิ์การเข้าถึงต่าง ๆ ของนิสิต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308164" y="8023074"/>
            <a:ext cx="4194969" cy="815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Prompt"/>
                <a:ea typeface="Prompt"/>
                <a:cs typeface="Prompt"/>
                <a:sym typeface="Prompt"/>
              </a:rPr>
              <a:t>คัดกรองงานที่ละเมิดกฎของระบบ</a:t>
            </a:r>
          </a:p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Prompt"/>
                <a:ea typeface="Prompt"/>
                <a:cs typeface="Prompt"/>
                <a:sym typeface="Prompt"/>
              </a:rPr>
              <a:t>โดยการลบประกาศหางานทิ้ง</a:t>
            </a:r>
          </a:p>
        </p:txBody>
      </p:sp>
    </p:spTree>
  </p:cSld>
  <p:clrMapOvr>
    <a:masterClrMapping/>
  </p:clrMapOvr>
</p:sld>
</file>

<file path=ppt/slides/slide1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FC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18789" y="460181"/>
            <a:ext cx="11825217" cy="1441912"/>
            <a:chOff x="0" y="0"/>
            <a:chExt cx="15766956" cy="1922549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15766956" cy="1922549"/>
              <a:chOff x="0" y="0"/>
              <a:chExt cx="3306542" cy="403184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3306542" cy="403184"/>
              </a:xfrm>
              <a:custGeom>
                <a:avLst/>
                <a:gdLst/>
                <a:ahLst/>
                <a:cxnLst/>
                <a:rect r="r" b="b" t="t" l="l"/>
                <a:pathLst>
                  <a:path h="403184" w="3306542">
                    <a:moveTo>
                      <a:pt x="43210" y="0"/>
                    </a:moveTo>
                    <a:lnTo>
                      <a:pt x="3263333" y="0"/>
                    </a:lnTo>
                    <a:cubicBezTo>
                      <a:pt x="3274792" y="0"/>
                      <a:pt x="3285783" y="4552"/>
                      <a:pt x="3293887" y="12656"/>
                    </a:cubicBezTo>
                    <a:cubicBezTo>
                      <a:pt x="3301990" y="20759"/>
                      <a:pt x="3306542" y="31750"/>
                      <a:pt x="3306542" y="43210"/>
                    </a:cubicBezTo>
                    <a:lnTo>
                      <a:pt x="3306542" y="359974"/>
                    </a:lnTo>
                    <a:cubicBezTo>
                      <a:pt x="3306542" y="383839"/>
                      <a:pt x="3287197" y="403184"/>
                      <a:pt x="3263333" y="403184"/>
                    </a:cubicBezTo>
                    <a:lnTo>
                      <a:pt x="43210" y="403184"/>
                    </a:lnTo>
                    <a:cubicBezTo>
                      <a:pt x="19346" y="403184"/>
                      <a:pt x="0" y="383839"/>
                      <a:pt x="0" y="359974"/>
                    </a:cubicBezTo>
                    <a:lnTo>
                      <a:pt x="0" y="43210"/>
                    </a:lnTo>
                    <a:cubicBezTo>
                      <a:pt x="0" y="19346"/>
                      <a:pt x="19346" y="0"/>
                      <a:pt x="43210" y="0"/>
                    </a:cubicBezTo>
                    <a:close/>
                  </a:path>
                </a:pathLst>
              </a:custGeom>
              <a:solidFill>
                <a:srgbClr val="8ADDCA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28575"/>
                <a:ext cx="3306542" cy="43175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6" id="6"/>
            <p:cNvSpPr txBox="true"/>
            <p:nvPr/>
          </p:nvSpPr>
          <p:spPr>
            <a:xfrm rot="0">
              <a:off x="1559471" y="199698"/>
              <a:ext cx="12648013" cy="14088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959"/>
                </a:lnSpc>
                <a:spcBef>
                  <a:spcPct val="0"/>
                </a:spcBef>
              </a:pPr>
              <a:r>
                <a:rPr lang="en-US" b="true" sz="6399">
                  <a:solidFill>
                    <a:srgbClr val="000000"/>
                  </a:solidFill>
                  <a:latin typeface="Prompt Bold"/>
                  <a:ea typeface="Prompt Bold"/>
                  <a:cs typeface="Prompt Bold"/>
                  <a:sym typeface="Prompt Bold"/>
                </a:rPr>
                <a:t>หน้าจอจำลอง (ผู้ดูแลระบบ)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4808329" y="857423"/>
            <a:ext cx="5195559" cy="1178476"/>
            <a:chOff x="0" y="0"/>
            <a:chExt cx="6927412" cy="1571302"/>
          </a:xfrm>
        </p:grpSpPr>
        <p:grpSp>
          <p:nvGrpSpPr>
            <p:cNvPr name="Group 8" id="8"/>
            <p:cNvGrpSpPr/>
            <p:nvPr/>
          </p:nvGrpSpPr>
          <p:grpSpPr>
            <a:xfrm rot="0">
              <a:off x="0" y="0"/>
              <a:ext cx="6451737" cy="1571302"/>
              <a:chOff x="0" y="0"/>
              <a:chExt cx="1718689" cy="418582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1718689" cy="418582"/>
              </a:xfrm>
              <a:custGeom>
                <a:avLst/>
                <a:gdLst/>
                <a:ahLst/>
                <a:cxnLst/>
                <a:rect r="r" b="b" t="t" l="l"/>
                <a:pathLst>
                  <a:path h="418582" w="1718689">
                    <a:moveTo>
                      <a:pt x="148797" y="0"/>
                    </a:moveTo>
                    <a:lnTo>
                      <a:pt x="1569892" y="0"/>
                    </a:lnTo>
                    <a:cubicBezTo>
                      <a:pt x="1609355" y="0"/>
                      <a:pt x="1647202" y="15677"/>
                      <a:pt x="1675107" y="43582"/>
                    </a:cubicBezTo>
                    <a:cubicBezTo>
                      <a:pt x="1703012" y="71486"/>
                      <a:pt x="1718689" y="109333"/>
                      <a:pt x="1718689" y="148797"/>
                    </a:cubicBezTo>
                    <a:lnTo>
                      <a:pt x="1718689" y="269785"/>
                    </a:lnTo>
                    <a:cubicBezTo>
                      <a:pt x="1718689" y="351963"/>
                      <a:pt x="1652070" y="418582"/>
                      <a:pt x="1569892" y="418582"/>
                    </a:cubicBezTo>
                    <a:lnTo>
                      <a:pt x="148797" y="418582"/>
                    </a:lnTo>
                    <a:cubicBezTo>
                      <a:pt x="66619" y="418582"/>
                      <a:pt x="0" y="351963"/>
                      <a:pt x="0" y="269785"/>
                    </a:cubicBezTo>
                    <a:lnTo>
                      <a:pt x="0" y="148797"/>
                    </a:lnTo>
                    <a:cubicBezTo>
                      <a:pt x="0" y="66619"/>
                      <a:pt x="66619" y="0"/>
                      <a:pt x="148797" y="0"/>
                    </a:cubicBezTo>
                    <a:close/>
                  </a:path>
                </a:pathLst>
              </a:custGeom>
              <a:solidFill>
                <a:srgbClr val="FCFCFC"/>
              </a:solidFill>
              <a:ln w="38100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0" y="-28575"/>
                <a:ext cx="1718689" cy="44715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11" id="11"/>
            <p:cNvSpPr txBox="true"/>
            <p:nvPr/>
          </p:nvSpPr>
          <p:spPr>
            <a:xfrm rot="0">
              <a:off x="1216711" y="378356"/>
              <a:ext cx="5710701" cy="7956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040"/>
                </a:lnSpc>
              </a:pPr>
              <a:r>
                <a:rPr lang="en-US" sz="3600" u="sng">
                  <a:solidFill>
                    <a:srgbClr val="000000"/>
                  </a:solidFill>
                  <a:latin typeface="Prompt"/>
                  <a:ea typeface="Prompt"/>
                  <a:cs typeface="Prompt"/>
                  <a:sym typeface="Prompt"/>
                  <a:hlinkClick r:id="rId2" tooltip="https://www.figma.com/proto/fwc5uZq6OaprrmziUuYzUL/%E0%B8%A3%E0%B8%B0%E0%B8%9A%E0%B8%9A%E0%B8%88%E0%B8%B1%E0%B8%94%E0%B8%AB%E0%B8%B2%E0%B8%87%E0%B8%B2%E0%B8%99?node-id=243-229&amp;starting-point-node-id=243%3A229&amp;show-proto-sidebar=1"/>
                </a:rPr>
                <a:t>figma_link</a:t>
              </a: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9323637" y="2505500"/>
            <a:ext cx="8164022" cy="5276000"/>
          </a:xfrm>
          <a:custGeom>
            <a:avLst/>
            <a:gdLst/>
            <a:ahLst/>
            <a:cxnLst/>
            <a:rect r="r" b="b" t="t" l="l"/>
            <a:pathLst>
              <a:path h="5276000" w="8164022">
                <a:moveTo>
                  <a:pt x="0" y="0"/>
                </a:moveTo>
                <a:lnTo>
                  <a:pt x="8164023" y="0"/>
                </a:lnTo>
                <a:lnTo>
                  <a:pt x="8164023" y="5276000"/>
                </a:lnTo>
                <a:lnTo>
                  <a:pt x="0" y="527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718789" y="2505500"/>
            <a:ext cx="8164022" cy="5276000"/>
          </a:xfrm>
          <a:custGeom>
            <a:avLst/>
            <a:gdLst/>
            <a:ahLst/>
            <a:cxnLst/>
            <a:rect r="r" b="b" t="t" l="l"/>
            <a:pathLst>
              <a:path h="5276000" w="8164022">
                <a:moveTo>
                  <a:pt x="0" y="0"/>
                </a:moveTo>
                <a:lnTo>
                  <a:pt x="8164023" y="0"/>
                </a:lnTo>
                <a:lnTo>
                  <a:pt x="8164023" y="5276000"/>
                </a:lnTo>
                <a:lnTo>
                  <a:pt x="0" y="5276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3071675" y="8033077"/>
            <a:ext cx="3621352" cy="815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Prompt"/>
                <a:ea typeface="Prompt"/>
                <a:cs typeface="Prompt"/>
                <a:sym typeface="Prompt"/>
              </a:rPr>
              <a:t>หน้าแสดงข้อมูลผู้ใช้งานระบบ</a:t>
            </a:r>
          </a:p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Prompt"/>
                <a:ea typeface="Prompt"/>
                <a:cs typeface="Prompt"/>
                <a:sym typeface="Prompt"/>
              </a:rPr>
              <a:t>ทั้งของนิสิตและอาจารย์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540186" y="8033077"/>
            <a:ext cx="5730925" cy="815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Prompt"/>
                <a:ea typeface="Prompt"/>
                <a:cs typeface="Prompt"/>
                <a:sym typeface="Prompt"/>
              </a:rPr>
              <a:t>กด Disable เพื่อระงับการใช้งานผู้ใช้งานระบบ</a:t>
            </a:r>
          </a:p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Prompt"/>
                <a:ea typeface="Prompt"/>
                <a:cs typeface="Prompt"/>
                <a:sym typeface="Prompt"/>
              </a:rPr>
              <a:t>ทั้งนิสิตและอาจารย์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563394" y="579157"/>
            <a:ext cx="5161212" cy="899085"/>
            <a:chOff x="0" y="0"/>
            <a:chExt cx="1443167" cy="251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43167" cy="251400"/>
            </a:xfrm>
            <a:custGeom>
              <a:avLst/>
              <a:gdLst/>
              <a:ahLst/>
              <a:cxnLst/>
              <a:rect r="r" b="b" t="t" l="l"/>
              <a:pathLst>
                <a:path h="251400" w="1443167">
                  <a:moveTo>
                    <a:pt x="99001" y="0"/>
                  </a:moveTo>
                  <a:lnTo>
                    <a:pt x="1344166" y="0"/>
                  </a:lnTo>
                  <a:cubicBezTo>
                    <a:pt x="1370423" y="0"/>
                    <a:pt x="1395604" y="10430"/>
                    <a:pt x="1414170" y="28997"/>
                  </a:cubicBezTo>
                  <a:cubicBezTo>
                    <a:pt x="1432737" y="47563"/>
                    <a:pt x="1443167" y="72745"/>
                    <a:pt x="1443167" y="99001"/>
                  </a:cubicBezTo>
                  <a:lnTo>
                    <a:pt x="1443167" y="152399"/>
                  </a:lnTo>
                  <a:cubicBezTo>
                    <a:pt x="1443167" y="207076"/>
                    <a:pt x="1398843" y="251400"/>
                    <a:pt x="1344166" y="251400"/>
                  </a:cubicBezTo>
                  <a:lnTo>
                    <a:pt x="99001" y="251400"/>
                  </a:lnTo>
                  <a:cubicBezTo>
                    <a:pt x="44324" y="251400"/>
                    <a:pt x="0" y="207076"/>
                    <a:pt x="0" y="152399"/>
                  </a:cubicBezTo>
                  <a:lnTo>
                    <a:pt x="0" y="99001"/>
                  </a:lnTo>
                  <a:cubicBezTo>
                    <a:pt x="0" y="44324"/>
                    <a:pt x="44324" y="0"/>
                    <a:pt x="99001" y="0"/>
                  </a:cubicBezTo>
                  <a:close/>
                </a:path>
              </a:pathLst>
            </a:custGeom>
            <a:solidFill>
              <a:srgbClr val="8ADDCA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1443167" cy="279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aphicFrame>
        <p:nvGraphicFramePr>
          <p:cNvPr name="Table 5" id="5"/>
          <p:cNvGraphicFramePr>
            <a:graphicFrameLocks noGrp="true"/>
          </p:cNvGraphicFramePr>
          <p:nvPr/>
        </p:nvGraphicFramePr>
        <p:xfrm>
          <a:off x="875926" y="1876561"/>
          <a:ext cx="16647964" cy="7473544"/>
        </p:xfrm>
        <a:graphic>
          <a:graphicData uri="http://schemas.openxmlformats.org/drawingml/2006/table">
            <a:tbl>
              <a:tblPr/>
              <a:tblGrid>
                <a:gridCol w="2464684"/>
                <a:gridCol w="2722721"/>
                <a:gridCol w="5564132"/>
                <a:gridCol w="1991382"/>
                <a:gridCol w="3905045"/>
              </a:tblGrid>
              <a:tr h="136905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ภาษาไทย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ภาษาอังกฤษ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คำอธิบาย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คำที่ใช้ในการสื่อสาร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ประกอบด้วย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</a:tr>
              <a:tr h="389653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โปรไฟล์อาจารย์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Teacher</a:t>
                      </a:r>
                      <a:endParaRPr lang="en-US" sz="1100"/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Profile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ข้อมูลส่วนตัวและประกาศหางานของอาจารย์ ซึ่งมีแค่อาจารย์ที่สามารถแก้ไขได้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โปรไฟล์อาจารย์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1. ชื่อ-นามสกุลอาจารย์</a:t>
                      </a:r>
                      <a:endParaRPr lang="en-US" sz="1100"/>
                    </a:p>
                    <a:p>
                      <a:pPr algn="l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2. สาขา</a:t>
                      </a:r>
                    </a:p>
                    <a:p>
                      <a:pPr algn="l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3. Contact</a:t>
                      </a:r>
                    </a:p>
                    <a:p>
                      <a:pPr algn="l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4. Job</a:t>
                      </a:r>
                    </a:p>
                    <a:p>
                      <a:pPr algn="l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5. Review</a:t>
                      </a:r>
                    </a:p>
                    <a:p>
                      <a:pPr algn="l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6.Notifications</a:t>
                      </a:r>
                    </a:p>
                    <a:p>
                      <a:pPr algn="l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7. Add Job</a:t>
                      </a:r>
                    </a:p>
                    <a:p>
                      <a:pPr algn="l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8. Edit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0795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สาขา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major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สาขาในภาควิชาวิทยาการคอมพิวเตอร์และเทคโนโลยีสารสนเทศ คณะวิทยาศาสตร์ มหาวิทยาลัยนเรศวร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สาขา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1. Computer Science</a:t>
                      </a:r>
                      <a:endParaRPr lang="en-US" sz="1100"/>
                    </a:p>
                    <a:p>
                      <a:pPr algn="just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2.Information Technology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6" id="6"/>
          <p:cNvSpPr txBox="true"/>
          <p:nvPr/>
        </p:nvSpPr>
        <p:spPr>
          <a:xfrm rot="0">
            <a:off x="7770931" y="680493"/>
            <a:ext cx="2746137" cy="6297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74"/>
              </a:lnSpc>
              <a:spcBef>
                <a:spcPct val="0"/>
              </a:spcBef>
            </a:pPr>
            <a:r>
              <a:rPr lang="en-US" b="true" sz="3695">
                <a:solidFill>
                  <a:srgbClr val="000000"/>
                </a:solidFill>
                <a:latin typeface="Prompt Bold"/>
                <a:ea typeface="Prompt Bold"/>
                <a:cs typeface="Prompt Bold"/>
                <a:sym typeface="Prompt Bold"/>
              </a:rPr>
              <a:t>อภิธานศัพท์</a:t>
            </a:r>
          </a:p>
        </p:txBody>
      </p:sp>
    </p:spTree>
  </p:cSld>
  <p:clrMapOvr>
    <a:masterClrMapping/>
  </p:clrMapOvr>
</p:sld>
</file>

<file path=ppt/slides/slide1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FC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18789" y="460181"/>
            <a:ext cx="10627287" cy="1441912"/>
            <a:chOff x="0" y="0"/>
            <a:chExt cx="14169716" cy="1922549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14169716" cy="1922549"/>
              <a:chOff x="0" y="0"/>
              <a:chExt cx="2971580" cy="403184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2971580" cy="403184"/>
              </a:xfrm>
              <a:custGeom>
                <a:avLst/>
                <a:gdLst/>
                <a:ahLst/>
                <a:cxnLst/>
                <a:rect r="r" b="b" t="t" l="l"/>
                <a:pathLst>
                  <a:path h="403184" w="2971580">
                    <a:moveTo>
                      <a:pt x="48081" y="0"/>
                    </a:moveTo>
                    <a:lnTo>
                      <a:pt x="2923499" y="0"/>
                    </a:lnTo>
                    <a:cubicBezTo>
                      <a:pt x="2936251" y="0"/>
                      <a:pt x="2948480" y="5066"/>
                      <a:pt x="2957497" y="14082"/>
                    </a:cubicBezTo>
                    <a:cubicBezTo>
                      <a:pt x="2966514" y="23099"/>
                      <a:pt x="2971580" y="35329"/>
                      <a:pt x="2971580" y="48081"/>
                    </a:cubicBezTo>
                    <a:lnTo>
                      <a:pt x="2971580" y="355104"/>
                    </a:lnTo>
                    <a:cubicBezTo>
                      <a:pt x="2971580" y="381658"/>
                      <a:pt x="2950053" y="403184"/>
                      <a:pt x="2923499" y="403184"/>
                    </a:cubicBezTo>
                    <a:lnTo>
                      <a:pt x="48081" y="403184"/>
                    </a:lnTo>
                    <a:cubicBezTo>
                      <a:pt x="35329" y="403184"/>
                      <a:pt x="23099" y="398119"/>
                      <a:pt x="14082" y="389102"/>
                    </a:cubicBezTo>
                    <a:cubicBezTo>
                      <a:pt x="5066" y="380085"/>
                      <a:pt x="0" y="367855"/>
                      <a:pt x="0" y="355104"/>
                    </a:cubicBezTo>
                    <a:lnTo>
                      <a:pt x="0" y="48081"/>
                    </a:lnTo>
                    <a:cubicBezTo>
                      <a:pt x="0" y="21526"/>
                      <a:pt x="21526" y="0"/>
                      <a:pt x="48081" y="0"/>
                    </a:cubicBezTo>
                    <a:close/>
                  </a:path>
                </a:pathLst>
              </a:custGeom>
              <a:solidFill>
                <a:srgbClr val="8ADDCA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28575"/>
                <a:ext cx="2971580" cy="43175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6" id="6"/>
            <p:cNvSpPr txBox="true"/>
            <p:nvPr/>
          </p:nvSpPr>
          <p:spPr>
            <a:xfrm rot="0">
              <a:off x="1401492" y="199698"/>
              <a:ext cx="11366732" cy="14088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959"/>
                </a:lnSpc>
                <a:spcBef>
                  <a:spcPct val="0"/>
                </a:spcBef>
              </a:pPr>
              <a:r>
                <a:rPr lang="en-US" b="true" sz="6399">
                  <a:solidFill>
                    <a:srgbClr val="000000"/>
                  </a:solidFill>
                  <a:latin typeface="Prompt Bold"/>
                  <a:ea typeface="Prompt Bold"/>
                  <a:cs typeface="Prompt Bold"/>
                  <a:sym typeface="Prompt Bold"/>
                </a:rPr>
                <a:t>หน้าจอจำลอง (ผู้บริหาร)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4808329" y="857423"/>
            <a:ext cx="5195559" cy="1178476"/>
            <a:chOff x="0" y="0"/>
            <a:chExt cx="6927412" cy="1571302"/>
          </a:xfrm>
        </p:grpSpPr>
        <p:grpSp>
          <p:nvGrpSpPr>
            <p:cNvPr name="Group 8" id="8"/>
            <p:cNvGrpSpPr/>
            <p:nvPr/>
          </p:nvGrpSpPr>
          <p:grpSpPr>
            <a:xfrm rot="0">
              <a:off x="0" y="0"/>
              <a:ext cx="6451737" cy="1571302"/>
              <a:chOff x="0" y="0"/>
              <a:chExt cx="1718689" cy="418582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1718689" cy="418582"/>
              </a:xfrm>
              <a:custGeom>
                <a:avLst/>
                <a:gdLst/>
                <a:ahLst/>
                <a:cxnLst/>
                <a:rect r="r" b="b" t="t" l="l"/>
                <a:pathLst>
                  <a:path h="418582" w="1718689">
                    <a:moveTo>
                      <a:pt x="148797" y="0"/>
                    </a:moveTo>
                    <a:lnTo>
                      <a:pt x="1569892" y="0"/>
                    </a:lnTo>
                    <a:cubicBezTo>
                      <a:pt x="1609355" y="0"/>
                      <a:pt x="1647202" y="15677"/>
                      <a:pt x="1675107" y="43582"/>
                    </a:cubicBezTo>
                    <a:cubicBezTo>
                      <a:pt x="1703012" y="71486"/>
                      <a:pt x="1718689" y="109333"/>
                      <a:pt x="1718689" y="148797"/>
                    </a:cubicBezTo>
                    <a:lnTo>
                      <a:pt x="1718689" y="269785"/>
                    </a:lnTo>
                    <a:cubicBezTo>
                      <a:pt x="1718689" y="351963"/>
                      <a:pt x="1652070" y="418582"/>
                      <a:pt x="1569892" y="418582"/>
                    </a:cubicBezTo>
                    <a:lnTo>
                      <a:pt x="148797" y="418582"/>
                    </a:lnTo>
                    <a:cubicBezTo>
                      <a:pt x="66619" y="418582"/>
                      <a:pt x="0" y="351963"/>
                      <a:pt x="0" y="269785"/>
                    </a:cubicBezTo>
                    <a:lnTo>
                      <a:pt x="0" y="148797"/>
                    </a:lnTo>
                    <a:cubicBezTo>
                      <a:pt x="0" y="66619"/>
                      <a:pt x="66619" y="0"/>
                      <a:pt x="148797" y="0"/>
                    </a:cubicBezTo>
                    <a:close/>
                  </a:path>
                </a:pathLst>
              </a:custGeom>
              <a:solidFill>
                <a:srgbClr val="FCFCFC"/>
              </a:solidFill>
              <a:ln w="38100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0" y="-28575"/>
                <a:ext cx="1718689" cy="44715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11" id="11"/>
            <p:cNvSpPr txBox="true"/>
            <p:nvPr/>
          </p:nvSpPr>
          <p:spPr>
            <a:xfrm rot="0">
              <a:off x="1216711" y="378356"/>
              <a:ext cx="5710701" cy="7956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040"/>
                </a:lnSpc>
              </a:pPr>
              <a:r>
                <a:rPr lang="en-US" sz="3600" u="sng">
                  <a:solidFill>
                    <a:srgbClr val="000000"/>
                  </a:solidFill>
                  <a:latin typeface="Prompt"/>
                  <a:ea typeface="Prompt"/>
                  <a:cs typeface="Prompt"/>
                  <a:sym typeface="Prompt"/>
                  <a:hlinkClick r:id="rId2" tooltip="https://www.figma.com/proto/fwc5uZq6OaprrmziUuYzUL/%E0%B8%A3%E0%B8%B0%E0%B8%9A%E0%B8%9A%E0%B8%88%E0%B8%B1%E0%B8%94%E0%B8%AB%E0%B8%B2%E0%B8%87%E0%B8%B2%E0%B8%99?node-id=243-229&amp;starting-point-node-id=243%3A229&amp;show-proto-sidebar=1"/>
                </a:rPr>
                <a:t>figma_link</a:t>
              </a: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800340" y="2505500"/>
            <a:ext cx="8164022" cy="5276000"/>
          </a:xfrm>
          <a:custGeom>
            <a:avLst/>
            <a:gdLst/>
            <a:ahLst/>
            <a:cxnLst/>
            <a:rect r="r" b="b" t="t" l="l"/>
            <a:pathLst>
              <a:path h="5276000" w="8164022">
                <a:moveTo>
                  <a:pt x="0" y="0"/>
                </a:moveTo>
                <a:lnTo>
                  <a:pt x="8164023" y="0"/>
                </a:lnTo>
                <a:lnTo>
                  <a:pt x="8164023" y="5276000"/>
                </a:lnTo>
                <a:lnTo>
                  <a:pt x="0" y="527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9323637" y="2505500"/>
            <a:ext cx="8164022" cy="5276000"/>
          </a:xfrm>
          <a:custGeom>
            <a:avLst/>
            <a:gdLst/>
            <a:ahLst/>
            <a:cxnLst/>
            <a:rect r="r" b="b" t="t" l="l"/>
            <a:pathLst>
              <a:path h="5276000" w="8164022">
                <a:moveTo>
                  <a:pt x="0" y="0"/>
                </a:moveTo>
                <a:lnTo>
                  <a:pt x="8164023" y="0"/>
                </a:lnTo>
                <a:lnTo>
                  <a:pt x="8164023" y="5276000"/>
                </a:lnTo>
                <a:lnTo>
                  <a:pt x="0" y="5276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0766628" y="8210125"/>
            <a:ext cx="5278041" cy="815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Prompt"/>
                <a:ea typeface="Prompt"/>
                <a:cs typeface="Prompt"/>
                <a:sym typeface="Prompt"/>
              </a:rPr>
              <a:t>หน้าแสดง Top5 นิสิตที่ได้รับงานมากที่สุด</a:t>
            </a:r>
          </a:p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Prompt"/>
                <a:ea typeface="Prompt"/>
                <a:cs typeface="Prompt"/>
                <a:sym typeface="Prompt"/>
              </a:rPr>
              <a:t>และอาจารย์ที่ประกาศหางานมากที่สุด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00133" y="8210125"/>
            <a:ext cx="7164437" cy="815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Prompt"/>
                <a:ea typeface="Prompt"/>
                <a:cs typeface="Prompt"/>
                <a:sym typeface="Prompt"/>
              </a:rPr>
              <a:t>หน้าแสดงสถิติต่างๆ เช่น Skills ประเภทงาน ยอดผู้เข้าชม</a:t>
            </a:r>
          </a:p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Prompt"/>
                <a:ea typeface="Prompt"/>
                <a:cs typeface="Prompt"/>
                <a:sym typeface="Prompt"/>
              </a:rPr>
              <a:t>จำนวนผู้ใช้งาน และประเภทงานที่ได้รับความนิยม</a:t>
            </a:r>
          </a:p>
        </p:txBody>
      </p:sp>
    </p:spTree>
  </p:cSld>
  <p:clrMapOvr>
    <a:masterClrMapping/>
  </p:clrMapOvr>
</p:sld>
</file>

<file path=ppt/slides/slide1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FC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066868" y="307744"/>
            <a:ext cx="10154264" cy="1074247"/>
            <a:chOff x="0" y="0"/>
            <a:chExt cx="13539019" cy="1432329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13539019" cy="1432329"/>
              <a:chOff x="0" y="0"/>
              <a:chExt cx="2839314" cy="300379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2839314" cy="300379"/>
              </a:xfrm>
              <a:custGeom>
                <a:avLst/>
                <a:gdLst/>
                <a:ahLst/>
                <a:cxnLst/>
                <a:rect r="r" b="b" t="t" l="l"/>
                <a:pathLst>
                  <a:path h="300379" w="2839314">
                    <a:moveTo>
                      <a:pt x="50320" y="0"/>
                    </a:moveTo>
                    <a:lnTo>
                      <a:pt x="2788994" y="0"/>
                    </a:lnTo>
                    <a:cubicBezTo>
                      <a:pt x="2802339" y="0"/>
                      <a:pt x="2815138" y="5302"/>
                      <a:pt x="2824575" y="14739"/>
                    </a:cubicBezTo>
                    <a:cubicBezTo>
                      <a:pt x="2834012" y="24175"/>
                      <a:pt x="2839314" y="36975"/>
                      <a:pt x="2839314" y="50320"/>
                    </a:cubicBezTo>
                    <a:lnTo>
                      <a:pt x="2839314" y="250058"/>
                    </a:lnTo>
                    <a:cubicBezTo>
                      <a:pt x="2839314" y="263404"/>
                      <a:pt x="2834012" y="276203"/>
                      <a:pt x="2824575" y="285640"/>
                    </a:cubicBezTo>
                    <a:cubicBezTo>
                      <a:pt x="2815138" y="295077"/>
                      <a:pt x="2802339" y="300379"/>
                      <a:pt x="2788994" y="300379"/>
                    </a:cubicBezTo>
                    <a:lnTo>
                      <a:pt x="50320" y="300379"/>
                    </a:lnTo>
                    <a:cubicBezTo>
                      <a:pt x="36975" y="300379"/>
                      <a:pt x="24175" y="295077"/>
                      <a:pt x="14739" y="285640"/>
                    </a:cubicBezTo>
                    <a:cubicBezTo>
                      <a:pt x="5302" y="276203"/>
                      <a:pt x="0" y="263404"/>
                      <a:pt x="0" y="250058"/>
                    </a:cubicBezTo>
                    <a:lnTo>
                      <a:pt x="0" y="50320"/>
                    </a:lnTo>
                    <a:cubicBezTo>
                      <a:pt x="0" y="36975"/>
                      <a:pt x="5302" y="24175"/>
                      <a:pt x="14739" y="14739"/>
                    </a:cubicBezTo>
                    <a:cubicBezTo>
                      <a:pt x="24175" y="5302"/>
                      <a:pt x="36975" y="0"/>
                      <a:pt x="50320" y="0"/>
                    </a:cubicBezTo>
                    <a:close/>
                  </a:path>
                </a:pathLst>
              </a:custGeom>
              <a:solidFill>
                <a:srgbClr val="8ADDCA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28575"/>
                <a:ext cx="2839314" cy="32895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6" id="6"/>
            <p:cNvSpPr txBox="true"/>
            <p:nvPr/>
          </p:nvSpPr>
          <p:spPr>
            <a:xfrm rot="0">
              <a:off x="1339111" y="237798"/>
              <a:ext cx="10860796" cy="8805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599"/>
                </a:lnSpc>
                <a:spcBef>
                  <a:spcPct val="0"/>
                </a:spcBef>
              </a:pPr>
              <a:r>
                <a:rPr lang="en-US" b="true" sz="3999">
                  <a:solidFill>
                    <a:srgbClr val="000000"/>
                  </a:solidFill>
                  <a:latin typeface="Prompt Bold"/>
                  <a:ea typeface="Prompt Bold"/>
                  <a:cs typeface="Prompt Bold"/>
                  <a:sym typeface="Prompt Bold"/>
                </a:rPr>
                <a:t>หน้าจอจริง (หน้าหลัก)</a:t>
              </a: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3324794" y="1984293"/>
            <a:ext cx="11638412" cy="7274007"/>
          </a:xfrm>
          <a:custGeom>
            <a:avLst/>
            <a:gdLst/>
            <a:ahLst/>
            <a:cxnLst/>
            <a:rect r="r" b="b" t="t" l="l"/>
            <a:pathLst>
              <a:path h="7274007" w="11638412">
                <a:moveTo>
                  <a:pt x="0" y="0"/>
                </a:moveTo>
                <a:lnTo>
                  <a:pt x="11638412" y="0"/>
                </a:lnTo>
                <a:lnTo>
                  <a:pt x="11638412" y="7274007"/>
                </a:lnTo>
                <a:lnTo>
                  <a:pt x="0" y="72740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FC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066868" y="307744"/>
            <a:ext cx="10154264" cy="1074247"/>
            <a:chOff x="0" y="0"/>
            <a:chExt cx="13539019" cy="1432329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13539019" cy="1432329"/>
              <a:chOff x="0" y="0"/>
              <a:chExt cx="2839314" cy="300379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2839314" cy="300379"/>
              </a:xfrm>
              <a:custGeom>
                <a:avLst/>
                <a:gdLst/>
                <a:ahLst/>
                <a:cxnLst/>
                <a:rect r="r" b="b" t="t" l="l"/>
                <a:pathLst>
                  <a:path h="300379" w="2839314">
                    <a:moveTo>
                      <a:pt x="50320" y="0"/>
                    </a:moveTo>
                    <a:lnTo>
                      <a:pt x="2788994" y="0"/>
                    </a:lnTo>
                    <a:cubicBezTo>
                      <a:pt x="2802339" y="0"/>
                      <a:pt x="2815138" y="5302"/>
                      <a:pt x="2824575" y="14739"/>
                    </a:cubicBezTo>
                    <a:cubicBezTo>
                      <a:pt x="2834012" y="24175"/>
                      <a:pt x="2839314" y="36975"/>
                      <a:pt x="2839314" y="50320"/>
                    </a:cubicBezTo>
                    <a:lnTo>
                      <a:pt x="2839314" y="250058"/>
                    </a:lnTo>
                    <a:cubicBezTo>
                      <a:pt x="2839314" y="263404"/>
                      <a:pt x="2834012" y="276203"/>
                      <a:pt x="2824575" y="285640"/>
                    </a:cubicBezTo>
                    <a:cubicBezTo>
                      <a:pt x="2815138" y="295077"/>
                      <a:pt x="2802339" y="300379"/>
                      <a:pt x="2788994" y="300379"/>
                    </a:cubicBezTo>
                    <a:lnTo>
                      <a:pt x="50320" y="300379"/>
                    </a:lnTo>
                    <a:cubicBezTo>
                      <a:pt x="36975" y="300379"/>
                      <a:pt x="24175" y="295077"/>
                      <a:pt x="14739" y="285640"/>
                    </a:cubicBezTo>
                    <a:cubicBezTo>
                      <a:pt x="5302" y="276203"/>
                      <a:pt x="0" y="263404"/>
                      <a:pt x="0" y="250058"/>
                    </a:cubicBezTo>
                    <a:lnTo>
                      <a:pt x="0" y="50320"/>
                    </a:lnTo>
                    <a:cubicBezTo>
                      <a:pt x="0" y="36975"/>
                      <a:pt x="5302" y="24175"/>
                      <a:pt x="14739" y="14739"/>
                    </a:cubicBezTo>
                    <a:cubicBezTo>
                      <a:pt x="24175" y="5302"/>
                      <a:pt x="36975" y="0"/>
                      <a:pt x="50320" y="0"/>
                    </a:cubicBezTo>
                    <a:close/>
                  </a:path>
                </a:pathLst>
              </a:custGeom>
              <a:solidFill>
                <a:srgbClr val="8ADDCA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28575"/>
                <a:ext cx="2839314" cy="32895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6" id="6"/>
            <p:cNvSpPr txBox="true"/>
            <p:nvPr/>
          </p:nvSpPr>
          <p:spPr>
            <a:xfrm rot="0">
              <a:off x="1339111" y="237798"/>
              <a:ext cx="10860796" cy="8805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599"/>
                </a:lnSpc>
                <a:spcBef>
                  <a:spcPct val="0"/>
                </a:spcBef>
              </a:pPr>
              <a:r>
                <a:rPr lang="en-US" b="true" sz="3999">
                  <a:solidFill>
                    <a:srgbClr val="000000"/>
                  </a:solidFill>
                  <a:latin typeface="Prompt Bold"/>
                  <a:ea typeface="Prompt Bold"/>
                  <a:cs typeface="Prompt Bold"/>
                  <a:sym typeface="Prompt Bold"/>
                </a:rPr>
                <a:t>หน้าจอจริง (รายละเอียดงาน)</a:t>
              </a: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3057627" y="1865843"/>
            <a:ext cx="12172746" cy="7607966"/>
          </a:xfrm>
          <a:custGeom>
            <a:avLst/>
            <a:gdLst/>
            <a:ahLst/>
            <a:cxnLst/>
            <a:rect r="r" b="b" t="t" l="l"/>
            <a:pathLst>
              <a:path h="7607966" w="12172746">
                <a:moveTo>
                  <a:pt x="0" y="0"/>
                </a:moveTo>
                <a:lnTo>
                  <a:pt x="12172746" y="0"/>
                </a:lnTo>
                <a:lnTo>
                  <a:pt x="12172746" y="7607966"/>
                </a:lnTo>
                <a:lnTo>
                  <a:pt x="0" y="76079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FC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692763" y="307744"/>
            <a:ext cx="11528369" cy="1074247"/>
            <a:chOff x="0" y="0"/>
            <a:chExt cx="15371159" cy="1432329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15371159" cy="1432329"/>
              <a:chOff x="0" y="0"/>
              <a:chExt cx="3223538" cy="300379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3223538" cy="300379"/>
              </a:xfrm>
              <a:custGeom>
                <a:avLst/>
                <a:gdLst/>
                <a:ahLst/>
                <a:cxnLst/>
                <a:rect r="r" b="b" t="t" l="l"/>
                <a:pathLst>
                  <a:path h="300379" w="3223538">
                    <a:moveTo>
                      <a:pt x="44323" y="0"/>
                    </a:moveTo>
                    <a:lnTo>
                      <a:pt x="3179216" y="0"/>
                    </a:lnTo>
                    <a:cubicBezTo>
                      <a:pt x="3190971" y="0"/>
                      <a:pt x="3202244" y="4670"/>
                      <a:pt x="3210557" y="12982"/>
                    </a:cubicBezTo>
                    <a:cubicBezTo>
                      <a:pt x="3218869" y="21294"/>
                      <a:pt x="3223538" y="32567"/>
                      <a:pt x="3223538" y="44323"/>
                    </a:cubicBezTo>
                    <a:lnTo>
                      <a:pt x="3223538" y="256056"/>
                    </a:lnTo>
                    <a:cubicBezTo>
                      <a:pt x="3223538" y="267811"/>
                      <a:pt x="3218869" y="279085"/>
                      <a:pt x="3210557" y="287397"/>
                    </a:cubicBezTo>
                    <a:cubicBezTo>
                      <a:pt x="3202244" y="295709"/>
                      <a:pt x="3190971" y="300379"/>
                      <a:pt x="3179216" y="300379"/>
                    </a:cubicBezTo>
                    <a:lnTo>
                      <a:pt x="44323" y="300379"/>
                    </a:lnTo>
                    <a:cubicBezTo>
                      <a:pt x="32567" y="300379"/>
                      <a:pt x="21294" y="295709"/>
                      <a:pt x="12982" y="287397"/>
                    </a:cubicBezTo>
                    <a:cubicBezTo>
                      <a:pt x="4670" y="279085"/>
                      <a:pt x="0" y="267811"/>
                      <a:pt x="0" y="256056"/>
                    </a:cubicBezTo>
                    <a:lnTo>
                      <a:pt x="0" y="44323"/>
                    </a:lnTo>
                    <a:cubicBezTo>
                      <a:pt x="0" y="32567"/>
                      <a:pt x="4670" y="21294"/>
                      <a:pt x="12982" y="12982"/>
                    </a:cubicBezTo>
                    <a:cubicBezTo>
                      <a:pt x="21294" y="4670"/>
                      <a:pt x="32567" y="0"/>
                      <a:pt x="44323" y="0"/>
                    </a:cubicBezTo>
                    <a:close/>
                  </a:path>
                </a:pathLst>
              </a:custGeom>
              <a:solidFill>
                <a:srgbClr val="8ADDCA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28575"/>
                <a:ext cx="3223538" cy="32895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6" id="6"/>
            <p:cNvSpPr txBox="true"/>
            <p:nvPr/>
          </p:nvSpPr>
          <p:spPr>
            <a:xfrm rot="0">
              <a:off x="1520324" y="237798"/>
              <a:ext cx="12330511" cy="8805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599"/>
                </a:lnSpc>
                <a:spcBef>
                  <a:spcPct val="0"/>
                </a:spcBef>
              </a:pPr>
              <a:r>
                <a:rPr lang="en-US" b="true" sz="3999">
                  <a:solidFill>
                    <a:srgbClr val="000000"/>
                  </a:solidFill>
                  <a:latin typeface="Prompt Bold"/>
                  <a:ea typeface="Prompt Bold"/>
                  <a:cs typeface="Prompt Bold"/>
                  <a:sym typeface="Prompt Bold"/>
                </a:rPr>
                <a:t>หน้าจอจริง (หน้ารายงานโพสต์ที่ละเมิดกฎ)</a:t>
              </a: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2865163" y="1650045"/>
            <a:ext cx="12183744" cy="7608255"/>
          </a:xfrm>
          <a:custGeom>
            <a:avLst/>
            <a:gdLst/>
            <a:ahLst/>
            <a:cxnLst/>
            <a:rect r="r" b="b" t="t" l="l"/>
            <a:pathLst>
              <a:path h="7608255" w="12183744">
                <a:moveTo>
                  <a:pt x="0" y="0"/>
                </a:moveTo>
                <a:lnTo>
                  <a:pt x="12183744" y="0"/>
                </a:lnTo>
                <a:lnTo>
                  <a:pt x="12183744" y="7608255"/>
                </a:lnTo>
                <a:lnTo>
                  <a:pt x="0" y="76082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FC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066868" y="307744"/>
            <a:ext cx="10154264" cy="1074247"/>
            <a:chOff x="0" y="0"/>
            <a:chExt cx="13539019" cy="1432329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13539019" cy="1432329"/>
              <a:chOff x="0" y="0"/>
              <a:chExt cx="2839314" cy="300379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2839314" cy="300379"/>
              </a:xfrm>
              <a:custGeom>
                <a:avLst/>
                <a:gdLst/>
                <a:ahLst/>
                <a:cxnLst/>
                <a:rect r="r" b="b" t="t" l="l"/>
                <a:pathLst>
                  <a:path h="300379" w="2839314">
                    <a:moveTo>
                      <a:pt x="50320" y="0"/>
                    </a:moveTo>
                    <a:lnTo>
                      <a:pt x="2788994" y="0"/>
                    </a:lnTo>
                    <a:cubicBezTo>
                      <a:pt x="2802339" y="0"/>
                      <a:pt x="2815138" y="5302"/>
                      <a:pt x="2824575" y="14739"/>
                    </a:cubicBezTo>
                    <a:cubicBezTo>
                      <a:pt x="2834012" y="24175"/>
                      <a:pt x="2839314" y="36975"/>
                      <a:pt x="2839314" y="50320"/>
                    </a:cubicBezTo>
                    <a:lnTo>
                      <a:pt x="2839314" y="250058"/>
                    </a:lnTo>
                    <a:cubicBezTo>
                      <a:pt x="2839314" y="263404"/>
                      <a:pt x="2834012" y="276203"/>
                      <a:pt x="2824575" y="285640"/>
                    </a:cubicBezTo>
                    <a:cubicBezTo>
                      <a:pt x="2815138" y="295077"/>
                      <a:pt x="2802339" y="300379"/>
                      <a:pt x="2788994" y="300379"/>
                    </a:cubicBezTo>
                    <a:lnTo>
                      <a:pt x="50320" y="300379"/>
                    </a:lnTo>
                    <a:cubicBezTo>
                      <a:pt x="36975" y="300379"/>
                      <a:pt x="24175" y="295077"/>
                      <a:pt x="14739" y="285640"/>
                    </a:cubicBezTo>
                    <a:cubicBezTo>
                      <a:pt x="5302" y="276203"/>
                      <a:pt x="0" y="263404"/>
                      <a:pt x="0" y="250058"/>
                    </a:cubicBezTo>
                    <a:lnTo>
                      <a:pt x="0" y="50320"/>
                    </a:lnTo>
                    <a:cubicBezTo>
                      <a:pt x="0" y="36975"/>
                      <a:pt x="5302" y="24175"/>
                      <a:pt x="14739" y="14739"/>
                    </a:cubicBezTo>
                    <a:cubicBezTo>
                      <a:pt x="24175" y="5302"/>
                      <a:pt x="36975" y="0"/>
                      <a:pt x="50320" y="0"/>
                    </a:cubicBezTo>
                    <a:close/>
                  </a:path>
                </a:pathLst>
              </a:custGeom>
              <a:solidFill>
                <a:srgbClr val="8ADDCA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28575"/>
                <a:ext cx="2839314" cy="32895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6" id="6"/>
            <p:cNvSpPr txBox="true"/>
            <p:nvPr/>
          </p:nvSpPr>
          <p:spPr>
            <a:xfrm rot="0">
              <a:off x="1339111" y="237798"/>
              <a:ext cx="10860796" cy="8805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599"/>
                </a:lnSpc>
                <a:spcBef>
                  <a:spcPct val="0"/>
                </a:spcBef>
              </a:pPr>
              <a:r>
                <a:rPr lang="en-US" b="true" sz="3999">
                  <a:solidFill>
                    <a:srgbClr val="000000"/>
                  </a:solidFill>
                  <a:latin typeface="Prompt Bold"/>
                  <a:ea typeface="Prompt Bold"/>
                  <a:cs typeface="Prompt Bold"/>
                  <a:sym typeface="Prompt Bold"/>
                </a:rPr>
                <a:t>หน้าจอจริง (หน้าสมัครงาน)</a:t>
              </a: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579827" y="2648646"/>
            <a:ext cx="7983533" cy="4989708"/>
          </a:xfrm>
          <a:custGeom>
            <a:avLst/>
            <a:gdLst/>
            <a:ahLst/>
            <a:cxnLst/>
            <a:rect r="r" b="b" t="t" l="l"/>
            <a:pathLst>
              <a:path h="4989708" w="7983533">
                <a:moveTo>
                  <a:pt x="0" y="0"/>
                </a:moveTo>
                <a:lnTo>
                  <a:pt x="7983533" y="0"/>
                </a:lnTo>
                <a:lnTo>
                  <a:pt x="7983533" y="4989708"/>
                </a:lnTo>
                <a:lnTo>
                  <a:pt x="0" y="49897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275767" y="2648646"/>
            <a:ext cx="7983533" cy="4989708"/>
          </a:xfrm>
          <a:custGeom>
            <a:avLst/>
            <a:gdLst/>
            <a:ahLst/>
            <a:cxnLst/>
            <a:rect r="r" b="b" t="t" l="l"/>
            <a:pathLst>
              <a:path h="4989708" w="7983533">
                <a:moveTo>
                  <a:pt x="0" y="0"/>
                </a:moveTo>
                <a:lnTo>
                  <a:pt x="7983533" y="0"/>
                </a:lnTo>
                <a:lnTo>
                  <a:pt x="7983533" y="4989708"/>
                </a:lnTo>
                <a:lnTo>
                  <a:pt x="0" y="498970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FC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066868" y="307744"/>
            <a:ext cx="10154264" cy="1074247"/>
            <a:chOff x="0" y="0"/>
            <a:chExt cx="13539019" cy="1432329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13539019" cy="1432329"/>
              <a:chOff x="0" y="0"/>
              <a:chExt cx="2839314" cy="300379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2839314" cy="300379"/>
              </a:xfrm>
              <a:custGeom>
                <a:avLst/>
                <a:gdLst/>
                <a:ahLst/>
                <a:cxnLst/>
                <a:rect r="r" b="b" t="t" l="l"/>
                <a:pathLst>
                  <a:path h="300379" w="2839314">
                    <a:moveTo>
                      <a:pt x="50320" y="0"/>
                    </a:moveTo>
                    <a:lnTo>
                      <a:pt x="2788994" y="0"/>
                    </a:lnTo>
                    <a:cubicBezTo>
                      <a:pt x="2802339" y="0"/>
                      <a:pt x="2815138" y="5302"/>
                      <a:pt x="2824575" y="14739"/>
                    </a:cubicBezTo>
                    <a:cubicBezTo>
                      <a:pt x="2834012" y="24175"/>
                      <a:pt x="2839314" y="36975"/>
                      <a:pt x="2839314" y="50320"/>
                    </a:cubicBezTo>
                    <a:lnTo>
                      <a:pt x="2839314" y="250058"/>
                    </a:lnTo>
                    <a:cubicBezTo>
                      <a:pt x="2839314" y="263404"/>
                      <a:pt x="2834012" y="276203"/>
                      <a:pt x="2824575" y="285640"/>
                    </a:cubicBezTo>
                    <a:cubicBezTo>
                      <a:pt x="2815138" y="295077"/>
                      <a:pt x="2802339" y="300379"/>
                      <a:pt x="2788994" y="300379"/>
                    </a:cubicBezTo>
                    <a:lnTo>
                      <a:pt x="50320" y="300379"/>
                    </a:lnTo>
                    <a:cubicBezTo>
                      <a:pt x="36975" y="300379"/>
                      <a:pt x="24175" y="295077"/>
                      <a:pt x="14739" y="285640"/>
                    </a:cubicBezTo>
                    <a:cubicBezTo>
                      <a:pt x="5302" y="276203"/>
                      <a:pt x="0" y="263404"/>
                      <a:pt x="0" y="250058"/>
                    </a:cubicBezTo>
                    <a:lnTo>
                      <a:pt x="0" y="50320"/>
                    </a:lnTo>
                    <a:cubicBezTo>
                      <a:pt x="0" y="36975"/>
                      <a:pt x="5302" y="24175"/>
                      <a:pt x="14739" y="14739"/>
                    </a:cubicBezTo>
                    <a:cubicBezTo>
                      <a:pt x="24175" y="5302"/>
                      <a:pt x="36975" y="0"/>
                      <a:pt x="50320" y="0"/>
                    </a:cubicBezTo>
                    <a:close/>
                  </a:path>
                </a:pathLst>
              </a:custGeom>
              <a:solidFill>
                <a:srgbClr val="8ADDCA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28575"/>
                <a:ext cx="2839314" cy="32895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6" id="6"/>
            <p:cNvSpPr txBox="true"/>
            <p:nvPr/>
          </p:nvSpPr>
          <p:spPr>
            <a:xfrm rot="0">
              <a:off x="1339111" y="237798"/>
              <a:ext cx="10860796" cy="8805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599"/>
                </a:lnSpc>
                <a:spcBef>
                  <a:spcPct val="0"/>
                </a:spcBef>
              </a:pPr>
              <a:r>
                <a:rPr lang="en-US" b="true" sz="3999">
                  <a:solidFill>
                    <a:srgbClr val="000000"/>
                  </a:solidFill>
                  <a:latin typeface="Prompt Bold"/>
                  <a:ea typeface="Prompt Bold"/>
                  <a:cs typeface="Prompt Bold"/>
                  <a:sym typeface="Prompt Bold"/>
                </a:rPr>
                <a:t>หน้าจอจริง (หน้าโปรไฟล์นิสิต)</a:t>
              </a: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3091544" y="2027007"/>
            <a:ext cx="12104912" cy="7565570"/>
          </a:xfrm>
          <a:custGeom>
            <a:avLst/>
            <a:gdLst/>
            <a:ahLst/>
            <a:cxnLst/>
            <a:rect r="r" b="b" t="t" l="l"/>
            <a:pathLst>
              <a:path h="7565570" w="12104912">
                <a:moveTo>
                  <a:pt x="0" y="0"/>
                </a:moveTo>
                <a:lnTo>
                  <a:pt x="12104912" y="0"/>
                </a:lnTo>
                <a:lnTo>
                  <a:pt x="12104912" y="7565570"/>
                </a:lnTo>
                <a:lnTo>
                  <a:pt x="0" y="75655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FC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066868" y="307744"/>
            <a:ext cx="10154264" cy="1074247"/>
            <a:chOff x="0" y="0"/>
            <a:chExt cx="13539019" cy="1432329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13539019" cy="1432329"/>
              <a:chOff x="0" y="0"/>
              <a:chExt cx="2839314" cy="300379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2839314" cy="300379"/>
              </a:xfrm>
              <a:custGeom>
                <a:avLst/>
                <a:gdLst/>
                <a:ahLst/>
                <a:cxnLst/>
                <a:rect r="r" b="b" t="t" l="l"/>
                <a:pathLst>
                  <a:path h="300379" w="2839314">
                    <a:moveTo>
                      <a:pt x="50320" y="0"/>
                    </a:moveTo>
                    <a:lnTo>
                      <a:pt x="2788994" y="0"/>
                    </a:lnTo>
                    <a:cubicBezTo>
                      <a:pt x="2802339" y="0"/>
                      <a:pt x="2815138" y="5302"/>
                      <a:pt x="2824575" y="14739"/>
                    </a:cubicBezTo>
                    <a:cubicBezTo>
                      <a:pt x="2834012" y="24175"/>
                      <a:pt x="2839314" y="36975"/>
                      <a:pt x="2839314" y="50320"/>
                    </a:cubicBezTo>
                    <a:lnTo>
                      <a:pt x="2839314" y="250058"/>
                    </a:lnTo>
                    <a:cubicBezTo>
                      <a:pt x="2839314" y="263404"/>
                      <a:pt x="2834012" y="276203"/>
                      <a:pt x="2824575" y="285640"/>
                    </a:cubicBezTo>
                    <a:cubicBezTo>
                      <a:pt x="2815138" y="295077"/>
                      <a:pt x="2802339" y="300379"/>
                      <a:pt x="2788994" y="300379"/>
                    </a:cubicBezTo>
                    <a:lnTo>
                      <a:pt x="50320" y="300379"/>
                    </a:lnTo>
                    <a:cubicBezTo>
                      <a:pt x="36975" y="300379"/>
                      <a:pt x="24175" y="295077"/>
                      <a:pt x="14739" y="285640"/>
                    </a:cubicBezTo>
                    <a:cubicBezTo>
                      <a:pt x="5302" y="276203"/>
                      <a:pt x="0" y="263404"/>
                      <a:pt x="0" y="250058"/>
                    </a:cubicBezTo>
                    <a:lnTo>
                      <a:pt x="0" y="50320"/>
                    </a:lnTo>
                    <a:cubicBezTo>
                      <a:pt x="0" y="36975"/>
                      <a:pt x="5302" y="24175"/>
                      <a:pt x="14739" y="14739"/>
                    </a:cubicBezTo>
                    <a:cubicBezTo>
                      <a:pt x="24175" y="5302"/>
                      <a:pt x="36975" y="0"/>
                      <a:pt x="50320" y="0"/>
                    </a:cubicBezTo>
                    <a:close/>
                  </a:path>
                </a:pathLst>
              </a:custGeom>
              <a:solidFill>
                <a:srgbClr val="8ADDCA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28575"/>
                <a:ext cx="2839314" cy="32895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6" id="6"/>
            <p:cNvSpPr txBox="true"/>
            <p:nvPr/>
          </p:nvSpPr>
          <p:spPr>
            <a:xfrm rot="0">
              <a:off x="1339111" y="237798"/>
              <a:ext cx="10860796" cy="8805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599"/>
                </a:lnSpc>
                <a:spcBef>
                  <a:spcPct val="0"/>
                </a:spcBef>
              </a:pPr>
              <a:r>
                <a:rPr lang="en-US" b="true" sz="3999">
                  <a:solidFill>
                    <a:srgbClr val="000000"/>
                  </a:solidFill>
                  <a:latin typeface="Prompt Bold"/>
                  <a:ea typeface="Prompt Bold"/>
                  <a:cs typeface="Prompt Bold"/>
                  <a:sym typeface="Prompt Bold"/>
                </a:rPr>
                <a:t>หน้าจอจริง (หน้ารีวิวนิสิต)</a:t>
              </a: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3088501" y="1867970"/>
            <a:ext cx="12110997" cy="7569373"/>
          </a:xfrm>
          <a:custGeom>
            <a:avLst/>
            <a:gdLst/>
            <a:ahLst/>
            <a:cxnLst/>
            <a:rect r="r" b="b" t="t" l="l"/>
            <a:pathLst>
              <a:path h="7569373" w="12110997">
                <a:moveTo>
                  <a:pt x="0" y="0"/>
                </a:moveTo>
                <a:lnTo>
                  <a:pt x="12110998" y="0"/>
                </a:lnTo>
                <a:lnTo>
                  <a:pt x="12110998" y="7569374"/>
                </a:lnTo>
                <a:lnTo>
                  <a:pt x="0" y="75693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FC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066868" y="307744"/>
            <a:ext cx="10154264" cy="1074247"/>
            <a:chOff x="0" y="0"/>
            <a:chExt cx="13539019" cy="1432329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13539019" cy="1432329"/>
              <a:chOff x="0" y="0"/>
              <a:chExt cx="2839314" cy="300379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2839314" cy="300379"/>
              </a:xfrm>
              <a:custGeom>
                <a:avLst/>
                <a:gdLst/>
                <a:ahLst/>
                <a:cxnLst/>
                <a:rect r="r" b="b" t="t" l="l"/>
                <a:pathLst>
                  <a:path h="300379" w="2839314">
                    <a:moveTo>
                      <a:pt x="50320" y="0"/>
                    </a:moveTo>
                    <a:lnTo>
                      <a:pt x="2788994" y="0"/>
                    </a:lnTo>
                    <a:cubicBezTo>
                      <a:pt x="2802339" y="0"/>
                      <a:pt x="2815138" y="5302"/>
                      <a:pt x="2824575" y="14739"/>
                    </a:cubicBezTo>
                    <a:cubicBezTo>
                      <a:pt x="2834012" y="24175"/>
                      <a:pt x="2839314" y="36975"/>
                      <a:pt x="2839314" y="50320"/>
                    </a:cubicBezTo>
                    <a:lnTo>
                      <a:pt x="2839314" y="250058"/>
                    </a:lnTo>
                    <a:cubicBezTo>
                      <a:pt x="2839314" y="263404"/>
                      <a:pt x="2834012" y="276203"/>
                      <a:pt x="2824575" y="285640"/>
                    </a:cubicBezTo>
                    <a:cubicBezTo>
                      <a:pt x="2815138" y="295077"/>
                      <a:pt x="2802339" y="300379"/>
                      <a:pt x="2788994" y="300379"/>
                    </a:cubicBezTo>
                    <a:lnTo>
                      <a:pt x="50320" y="300379"/>
                    </a:lnTo>
                    <a:cubicBezTo>
                      <a:pt x="36975" y="300379"/>
                      <a:pt x="24175" y="295077"/>
                      <a:pt x="14739" y="285640"/>
                    </a:cubicBezTo>
                    <a:cubicBezTo>
                      <a:pt x="5302" y="276203"/>
                      <a:pt x="0" y="263404"/>
                      <a:pt x="0" y="250058"/>
                    </a:cubicBezTo>
                    <a:lnTo>
                      <a:pt x="0" y="50320"/>
                    </a:lnTo>
                    <a:cubicBezTo>
                      <a:pt x="0" y="36975"/>
                      <a:pt x="5302" y="24175"/>
                      <a:pt x="14739" y="14739"/>
                    </a:cubicBezTo>
                    <a:cubicBezTo>
                      <a:pt x="24175" y="5302"/>
                      <a:pt x="36975" y="0"/>
                      <a:pt x="50320" y="0"/>
                    </a:cubicBezTo>
                    <a:close/>
                  </a:path>
                </a:pathLst>
              </a:custGeom>
              <a:solidFill>
                <a:srgbClr val="8ADDCA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28575"/>
                <a:ext cx="2839314" cy="32895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6" id="6"/>
            <p:cNvSpPr txBox="true"/>
            <p:nvPr/>
          </p:nvSpPr>
          <p:spPr>
            <a:xfrm rot="0">
              <a:off x="1339111" y="237798"/>
              <a:ext cx="10860796" cy="8805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599"/>
                </a:lnSpc>
                <a:spcBef>
                  <a:spcPct val="0"/>
                </a:spcBef>
              </a:pPr>
              <a:r>
                <a:rPr lang="en-US" b="true" sz="3999">
                  <a:solidFill>
                    <a:srgbClr val="000000"/>
                  </a:solidFill>
                  <a:latin typeface="Prompt Bold"/>
                  <a:ea typeface="Prompt Bold"/>
                  <a:cs typeface="Prompt Bold"/>
                  <a:sym typeface="Prompt Bold"/>
                </a:rPr>
                <a:t>หน้าจอจริง (หน้าโปรไฟล์อาจารย์)</a:t>
              </a: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458940" y="2545827"/>
            <a:ext cx="8312554" cy="5195346"/>
          </a:xfrm>
          <a:custGeom>
            <a:avLst/>
            <a:gdLst/>
            <a:ahLst/>
            <a:cxnLst/>
            <a:rect r="r" b="b" t="t" l="l"/>
            <a:pathLst>
              <a:path h="5195346" w="8312554">
                <a:moveTo>
                  <a:pt x="0" y="0"/>
                </a:moveTo>
                <a:lnTo>
                  <a:pt x="8312554" y="0"/>
                </a:lnTo>
                <a:lnTo>
                  <a:pt x="8312554" y="5195346"/>
                </a:lnTo>
                <a:lnTo>
                  <a:pt x="0" y="51953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440015" y="2545827"/>
            <a:ext cx="8312554" cy="5195346"/>
          </a:xfrm>
          <a:custGeom>
            <a:avLst/>
            <a:gdLst/>
            <a:ahLst/>
            <a:cxnLst/>
            <a:rect r="r" b="b" t="t" l="l"/>
            <a:pathLst>
              <a:path h="5195346" w="8312554">
                <a:moveTo>
                  <a:pt x="0" y="0"/>
                </a:moveTo>
                <a:lnTo>
                  <a:pt x="8312554" y="0"/>
                </a:lnTo>
                <a:lnTo>
                  <a:pt x="8312554" y="5195346"/>
                </a:lnTo>
                <a:lnTo>
                  <a:pt x="0" y="519534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FC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066868" y="307744"/>
            <a:ext cx="10154264" cy="1074247"/>
            <a:chOff x="0" y="0"/>
            <a:chExt cx="13539019" cy="1432329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13539019" cy="1432329"/>
              <a:chOff x="0" y="0"/>
              <a:chExt cx="2839314" cy="300379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2839314" cy="300379"/>
              </a:xfrm>
              <a:custGeom>
                <a:avLst/>
                <a:gdLst/>
                <a:ahLst/>
                <a:cxnLst/>
                <a:rect r="r" b="b" t="t" l="l"/>
                <a:pathLst>
                  <a:path h="300379" w="2839314">
                    <a:moveTo>
                      <a:pt x="50320" y="0"/>
                    </a:moveTo>
                    <a:lnTo>
                      <a:pt x="2788994" y="0"/>
                    </a:lnTo>
                    <a:cubicBezTo>
                      <a:pt x="2802339" y="0"/>
                      <a:pt x="2815138" y="5302"/>
                      <a:pt x="2824575" y="14739"/>
                    </a:cubicBezTo>
                    <a:cubicBezTo>
                      <a:pt x="2834012" y="24175"/>
                      <a:pt x="2839314" y="36975"/>
                      <a:pt x="2839314" y="50320"/>
                    </a:cubicBezTo>
                    <a:lnTo>
                      <a:pt x="2839314" y="250058"/>
                    </a:lnTo>
                    <a:cubicBezTo>
                      <a:pt x="2839314" y="263404"/>
                      <a:pt x="2834012" y="276203"/>
                      <a:pt x="2824575" y="285640"/>
                    </a:cubicBezTo>
                    <a:cubicBezTo>
                      <a:pt x="2815138" y="295077"/>
                      <a:pt x="2802339" y="300379"/>
                      <a:pt x="2788994" y="300379"/>
                    </a:cubicBezTo>
                    <a:lnTo>
                      <a:pt x="50320" y="300379"/>
                    </a:lnTo>
                    <a:cubicBezTo>
                      <a:pt x="36975" y="300379"/>
                      <a:pt x="24175" y="295077"/>
                      <a:pt x="14739" y="285640"/>
                    </a:cubicBezTo>
                    <a:cubicBezTo>
                      <a:pt x="5302" y="276203"/>
                      <a:pt x="0" y="263404"/>
                      <a:pt x="0" y="250058"/>
                    </a:cubicBezTo>
                    <a:lnTo>
                      <a:pt x="0" y="50320"/>
                    </a:lnTo>
                    <a:cubicBezTo>
                      <a:pt x="0" y="36975"/>
                      <a:pt x="5302" y="24175"/>
                      <a:pt x="14739" y="14739"/>
                    </a:cubicBezTo>
                    <a:cubicBezTo>
                      <a:pt x="24175" y="5302"/>
                      <a:pt x="36975" y="0"/>
                      <a:pt x="50320" y="0"/>
                    </a:cubicBezTo>
                    <a:close/>
                  </a:path>
                </a:pathLst>
              </a:custGeom>
              <a:solidFill>
                <a:srgbClr val="8ADDCA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28575"/>
                <a:ext cx="2839314" cy="32895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6" id="6"/>
            <p:cNvSpPr txBox="true"/>
            <p:nvPr/>
          </p:nvSpPr>
          <p:spPr>
            <a:xfrm rot="0">
              <a:off x="1339111" y="237798"/>
              <a:ext cx="10860796" cy="8805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599"/>
                </a:lnSpc>
                <a:spcBef>
                  <a:spcPct val="0"/>
                </a:spcBef>
              </a:pPr>
              <a:r>
                <a:rPr lang="en-US" b="true" sz="3999">
                  <a:solidFill>
                    <a:srgbClr val="000000"/>
                  </a:solidFill>
                  <a:latin typeface="Prompt Bold"/>
                  <a:ea typeface="Prompt Bold"/>
                  <a:cs typeface="Prompt Bold"/>
                  <a:sym typeface="Prompt Bold"/>
                </a:rPr>
                <a:t>หน้าจอจริง (หน้าเพิ่มงาน)</a:t>
              </a: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347938" y="2495117"/>
            <a:ext cx="8474826" cy="5296766"/>
          </a:xfrm>
          <a:custGeom>
            <a:avLst/>
            <a:gdLst/>
            <a:ahLst/>
            <a:cxnLst/>
            <a:rect r="r" b="b" t="t" l="l"/>
            <a:pathLst>
              <a:path h="5296766" w="8474826">
                <a:moveTo>
                  <a:pt x="0" y="0"/>
                </a:moveTo>
                <a:lnTo>
                  <a:pt x="8474826" y="0"/>
                </a:lnTo>
                <a:lnTo>
                  <a:pt x="8474826" y="5296766"/>
                </a:lnTo>
                <a:lnTo>
                  <a:pt x="0" y="52967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445065" y="2495117"/>
            <a:ext cx="8474826" cy="5296766"/>
          </a:xfrm>
          <a:custGeom>
            <a:avLst/>
            <a:gdLst/>
            <a:ahLst/>
            <a:cxnLst/>
            <a:rect r="r" b="b" t="t" l="l"/>
            <a:pathLst>
              <a:path h="5296766" w="8474826">
                <a:moveTo>
                  <a:pt x="0" y="0"/>
                </a:moveTo>
                <a:lnTo>
                  <a:pt x="8474827" y="0"/>
                </a:lnTo>
                <a:lnTo>
                  <a:pt x="8474827" y="5296766"/>
                </a:lnTo>
                <a:lnTo>
                  <a:pt x="0" y="52967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FC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066868" y="307744"/>
            <a:ext cx="10154264" cy="1074247"/>
            <a:chOff x="0" y="0"/>
            <a:chExt cx="13539019" cy="1432329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13539019" cy="1432329"/>
              <a:chOff x="0" y="0"/>
              <a:chExt cx="2839314" cy="300379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2839314" cy="300379"/>
              </a:xfrm>
              <a:custGeom>
                <a:avLst/>
                <a:gdLst/>
                <a:ahLst/>
                <a:cxnLst/>
                <a:rect r="r" b="b" t="t" l="l"/>
                <a:pathLst>
                  <a:path h="300379" w="2839314">
                    <a:moveTo>
                      <a:pt x="50320" y="0"/>
                    </a:moveTo>
                    <a:lnTo>
                      <a:pt x="2788994" y="0"/>
                    </a:lnTo>
                    <a:cubicBezTo>
                      <a:pt x="2802339" y="0"/>
                      <a:pt x="2815138" y="5302"/>
                      <a:pt x="2824575" y="14739"/>
                    </a:cubicBezTo>
                    <a:cubicBezTo>
                      <a:pt x="2834012" y="24175"/>
                      <a:pt x="2839314" y="36975"/>
                      <a:pt x="2839314" y="50320"/>
                    </a:cubicBezTo>
                    <a:lnTo>
                      <a:pt x="2839314" y="250058"/>
                    </a:lnTo>
                    <a:cubicBezTo>
                      <a:pt x="2839314" y="263404"/>
                      <a:pt x="2834012" y="276203"/>
                      <a:pt x="2824575" y="285640"/>
                    </a:cubicBezTo>
                    <a:cubicBezTo>
                      <a:pt x="2815138" y="295077"/>
                      <a:pt x="2802339" y="300379"/>
                      <a:pt x="2788994" y="300379"/>
                    </a:cubicBezTo>
                    <a:lnTo>
                      <a:pt x="50320" y="300379"/>
                    </a:lnTo>
                    <a:cubicBezTo>
                      <a:pt x="36975" y="300379"/>
                      <a:pt x="24175" y="295077"/>
                      <a:pt x="14739" y="285640"/>
                    </a:cubicBezTo>
                    <a:cubicBezTo>
                      <a:pt x="5302" y="276203"/>
                      <a:pt x="0" y="263404"/>
                      <a:pt x="0" y="250058"/>
                    </a:cubicBezTo>
                    <a:lnTo>
                      <a:pt x="0" y="50320"/>
                    </a:lnTo>
                    <a:cubicBezTo>
                      <a:pt x="0" y="36975"/>
                      <a:pt x="5302" y="24175"/>
                      <a:pt x="14739" y="14739"/>
                    </a:cubicBezTo>
                    <a:cubicBezTo>
                      <a:pt x="24175" y="5302"/>
                      <a:pt x="36975" y="0"/>
                      <a:pt x="50320" y="0"/>
                    </a:cubicBezTo>
                    <a:close/>
                  </a:path>
                </a:pathLst>
              </a:custGeom>
              <a:solidFill>
                <a:srgbClr val="8ADDCA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28575"/>
                <a:ext cx="2839314" cy="32895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6" id="6"/>
            <p:cNvSpPr txBox="true"/>
            <p:nvPr/>
          </p:nvSpPr>
          <p:spPr>
            <a:xfrm rot="0">
              <a:off x="1339111" y="237798"/>
              <a:ext cx="10860796" cy="8805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599"/>
                </a:lnSpc>
                <a:spcBef>
                  <a:spcPct val="0"/>
                </a:spcBef>
              </a:pPr>
              <a:r>
                <a:rPr lang="en-US" b="true" sz="3999">
                  <a:solidFill>
                    <a:srgbClr val="000000"/>
                  </a:solidFill>
                  <a:latin typeface="Prompt Bold"/>
                  <a:ea typeface="Prompt Bold"/>
                  <a:cs typeface="Prompt Bold"/>
                  <a:sym typeface="Prompt Bold"/>
                </a:rPr>
                <a:t>หน้าจอจริง (หน้าดูนิสิตที่สมัครงาน)</a:t>
              </a: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2918934" y="1912323"/>
            <a:ext cx="12450131" cy="7781332"/>
          </a:xfrm>
          <a:custGeom>
            <a:avLst/>
            <a:gdLst/>
            <a:ahLst/>
            <a:cxnLst/>
            <a:rect r="r" b="b" t="t" l="l"/>
            <a:pathLst>
              <a:path h="7781332" w="12450131">
                <a:moveTo>
                  <a:pt x="0" y="0"/>
                </a:moveTo>
                <a:lnTo>
                  <a:pt x="12450132" y="0"/>
                </a:lnTo>
                <a:lnTo>
                  <a:pt x="12450132" y="7781332"/>
                </a:lnTo>
                <a:lnTo>
                  <a:pt x="0" y="778133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563394" y="579157"/>
            <a:ext cx="5161212" cy="899085"/>
            <a:chOff x="0" y="0"/>
            <a:chExt cx="1443167" cy="251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43167" cy="251400"/>
            </a:xfrm>
            <a:custGeom>
              <a:avLst/>
              <a:gdLst/>
              <a:ahLst/>
              <a:cxnLst/>
              <a:rect r="r" b="b" t="t" l="l"/>
              <a:pathLst>
                <a:path h="251400" w="1443167">
                  <a:moveTo>
                    <a:pt x="99001" y="0"/>
                  </a:moveTo>
                  <a:lnTo>
                    <a:pt x="1344166" y="0"/>
                  </a:lnTo>
                  <a:cubicBezTo>
                    <a:pt x="1370423" y="0"/>
                    <a:pt x="1395604" y="10430"/>
                    <a:pt x="1414170" y="28997"/>
                  </a:cubicBezTo>
                  <a:cubicBezTo>
                    <a:pt x="1432737" y="47563"/>
                    <a:pt x="1443167" y="72745"/>
                    <a:pt x="1443167" y="99001"/>
                  </a:cubicBezTo>
                  <a:lnTo>
                    <a:pt x="1443167" y="152399"/>
                  </a:lnTo>
                  <a:cubicBezTo>
                    <a:pt x="1443167" y="207076"/>
                    <a:pt x="1398843" y="251400"/>
                    <a:pt x="1344166" y="251400"/>
                  </a:cubicBezTo>
                  <a:lnTo>
                    <a:pt x="99001" y="251400"/>
                  </a:lnTo>
                  <a:cubicBezTo>
                    <a:pt x="44324" y="251400"/>
                    <a:pt x="0" y="207076"/>
                    <a:pt x="0" y="152399"/>
                  </a:cubicBezTo>
                  <a:lnTo>
                    <a:pt x="0" y="99001"/>
                  </a:lnTo>
                  <a:cubicBezTo>
                    <a:pt x="0" y="44324"/>
                    <a:pt x="44324" y="0"/>
                    <a:pt x="99001" y="0"/>
                  </a:cubicBezTo>
                  <a:close/>
                </a:path>
              </a:pathLst>
            </a:custGeom>
            <a:solidFill>
              <a:srgbClr val="8ADDCA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1443167" cy="279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aphicFrame>
        <p:nvGraphicFramePr>
          <p:cNvPr name="Table 5" id="5"/>
          <p:cNvGraphicFramePr>
            <a:graphicFrameLocks noGrp="true"/>
          </p:cNvGraphicFramePr>
          <p:nvPr/>
        </p:nvGraphicFramePr>
        <p:xfrm>
          <a:off x="875926" y="1876561"/>
          <a:ext cx="16647964" cy="7896225"/>
        </p:xfrm>
        <a:graphic>
          <a:graphicData uri="http://schemas.openxmlformats.org/drawingml/2006/table">
            <a:tbl>
              <a:tblPr/>
              <a:tblGrid>
                <a:gridCol w="2464684"/>
                <a:gridCol w="2722721"/>
                <a:gridCol w="5564132"/>
                <a:gridCol w="1991382"/>
                <a:gridCol w="3905045"/>
              </a:tblGrid>
              <a:tr h="136867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ภาษาไทย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ภาษาอังกฤษ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คำอธิบาย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คำที่ใช้ในการสื่อสาร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ประกอบด้วย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</a:tr>
              <a:tr h="221094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เพศ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gender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เพศของนิสิตและอาจารย์ภาควิชาวิทยาการคอมพิวเตอร์และเทคโนโลยีสารสนเทศ คณะวิทยาศาสตร์ มหาวิทยาลัยนเรศวร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เพศ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1. Male</a:t>
                      </a:r>
                      <a:endParaRPr lang="en-US" sz="1100"/>
                    </a:p>
                    <a:p>
                      <a:pPr algn="l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2. Female</a:t>
                      </a:r>
                    </a:p>
                    <a:p>
                      <a:pPr algn="l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3. Other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1660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ทักษะหลัก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Skill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ความสามารถเฉพาะด้านของนิสิต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Skill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1. Programming</a:t>
                      </a:r>
                      <a:endParaRPr lang="en-US" sz="1100"/>
                    </a:p>
                    <a:p>
                      <a:pPr algn="just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2. Web Development</a:t>
                      </a:r>
                    </a:p>
                    <a:p>
                      <a:pPr algn="just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3. Mobile Development</a:t>
                      </a:r>
                    </a:p>
                    <a:p>
                      <a:pPr algn="just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4. UX/UI Design</a:t>
                      </a:r>
                    </a:p>
                    <a:p>
                      <a:pPr algn="just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5. Data Engineering</a:t>
                      </a:r>
                    </a:p>
                    <a:p>
                      <a:pPr algn="just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6. Data Science</a:t>
                      </a:r>
                    </a:p>
                    <a:p>
                      <a:pPr algn="just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7. Cloud Computing</a:t>
                      </a:r>
                    </a:p>
                    <a:p>
                      <a:pPr algn="just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8. IoT Development</a:t>
                      </a:r>
                    </a:p>
                    <a:p>
                      <a:pPr algn="just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9. Cybersecurity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6" id="6"/>
          <p:cNvSpPr txBox="true"/>
          <p:nvPr/>
        </p:nvSpPr>
        <p:spPr>
          <a:xfrm rot="0">
            <a:off x="7770931" y="680493"/>
            <a:ext cx="2746137" cy="6297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74"/>
              </a:lnSpc>
              <a:spcBef>
                <a:spcPct val="0"/>
              </a:spcBef>
            </a:pPr>
            <a:r>
              <a:rPr lang="en-US" b="true" sz="3695">
                <a:solidFill>
                  <a:srgbClr val="000000"/>
                </a:solidFill>
                <a:latin typeface="Prompt Bold"/>
                <a:ea typeface="Prompt Bold"/>
                <a:cs typeface="Prompt Bold"/>
                <a:sym typeface="Prompt Bold"/>
              </a:rPr>
              <a:t>อภิธานศัพท์</a:t>
            </a:r>
          </a:p>
        </p:txBody>
      </p:sp>
    </p:spTree>
  </p:cSld>
  <p:clrMapOvr>
    <a:masterClrMapping/>
  </p:clrMapOvr>
</p:sld>
</file>

<file path=ppt/slides/slide1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FC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531544" y="307744"/>
            <a:ext cx="13224912" cy="1074247"/>
            <a:chOff x="0" y="0"/>
            <a:chExt cx="17633216" cy="1432329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17633216" cy="1432329"/>
              <a:chOff x="0" y="0"/>
              <a:chExt cx="3697922" cy="300379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3697922" cy="300379"/>
              </a:xfrm>
              <a:custGeom>
                <a:avLst/>
                <a:gdLst/>
                <a:ahLst/>
                <a:cxnLst/>
                <a:rect r="r" b="b" t="t" l="l"/>
                <a:pathLst>
                  <a:path h="300379" w="3697922">
                    <a:moveTo>
                      <a:pt x="38637" y="0"/>
                    </a:moveTo>
                    <a:lnTo>
                      <a:pt x="3659285" y="0"/>
                    </a:lnTo>
                    <a:cubicBezTo>
                      <a:pt x="3669532" y="0"/>
                      <a:pt x="3679360" y="4071"/>
                      <a:pt x="3686606" y="11316"/>
                    </a:cubicBezTo>
                    <a:cubicBezTo>
                      <a:pt x="3693851" y="18562"/>
                      <a:pt x="3697922" y="28390"/>
                      <a:pt x="3697922" y="38637"/>
                    </a:cubicBezTo>
                    <a:lnTo>
                      <a:pt x="3697922" y="261742"/>
                    </a:lnTo>
                    <a:cubicBezTo>
                      <a:pt x="3697922" y="271989"/>
                      <a:pt x="3693851" y="281816"/>
                      <a:pt x="3686606" y="289062"/>
                    </a:cubicBezTo>
                    <a:cubicBezTo>
                      <a:pt x="3679360" y="296308"/>
                      <a:pt x="3669532" y="300379"/>
                      <a:pt x="3659285" y="300379"/>
                    </a:cubicBezTo>
                    <a:lnTo>
                      <a:pt x="38637" y="300379"/>
                    </a:lnTo>
                    <a:cubicBezTo>
                      <a:pt x="28390" y="300379"/>
                      <a:pt x="18562" y="296308"/>
                      <a:pt x="11316" y="289062"/>
                    </a:cubicBezTo>
                    <a:cubicBezTo>
                      <a:pt x="4071" y="281816"/>
                      <a:pt x="0" y="271989"/>
                      <a:pt x="0" y="261742"/>
                    </a:cubicBezTo>
                    <a:lnTo>
                      <a:pt x="0" y="38637"/>
                    </a:lnTo>
                    <a:cubicBezTo>
                      <a:pt x="0" y="28390"/>
                      <a:pt x="4071" y="18562"/>
                      <a:pt x="11316" y="11316"/>
                    </a:cubicBezTo>
                    <a:cubicBezTo>
                      <a:pt x="18562" y="4071"/>
                      <a:pt x="28390" y="0"/>
                      <a:pt x="38637" y="0"/>
                    </a:cubicBezTo>
                    <a:close/>
                  </a:path>
                </a:pathLst>
              </a:custGeom>
              <a:solidFill>
                <a:srgbClr val="8ADDCA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28575"/>
                <a:ext cx="3697922" cy="32895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6" id="6"/>
            <p:cNvSpPr txBox="true"/>
            <p:nvPr/>
          </p:nvSpPr>
          <p:spPr>
            <a:xfrm rot="0">
              <a:off x="1744058" y="237798"/>
              <a:ext cx="14145099" cy="8805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599"/>
                </a:lnSpc>
                <a:spcBef>
                  <a:spcPct val="0"/>
                </a:spcBef>
              </a:pPr>
              <a:r>
                <a:rPr lang="en-US" b="true" sz="3999">
                  <a:solidFill>
                    <a:srgbClr val="000000"/>
                  </a:solidFill>
                  <a:latin typeface="Prompt Bold"/>
                  <a:ea typeface="Prompt Bold"/>
                  <a:cs typeface="Prompt Bold"/>
                  <a:sym typeface="Prompt Bold"/>
                </a:rPr>
                <a:t>หน้าจอจริง (หน้าดูรายละเอียดนิสิตที่สมัครงาน)</a:t>
              </a: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484154" y="2556451"/>
            <a:ext cx="8278558" cy="5174099"/>
          </a:xfrm>
          <a:custGeom>
            <a:avLst/>
            <a:gdLst/>
            <a:ahLst/>
            <a:cxnLst/>
            <a:rect r="r" b="b" t="t" l="l"/>
            <a:pathLst>
              <a:path h="5174099" w="8278558">
                <a:moveTo>
                  <a:pt x="0" y="0"/>
                </a:moveTo>
                <a:lnTo>
                  <a:pt x="8278558" y="0"/>
                </a:lnTo>
                <a:lnTo>
                  <a:pt x="8278558" y="5174098"/>
                </a:lnTo>
                <a:lnTo>
                  <a:pt x="0" y="51740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385609" y="2556451"/>
            <a:ext cx="8278558" cy="5174099"/>
          </a:xfrm>
          <a:custGeom>
            <a:avLst/>
            <a:gdLst/>
            <a:ahLst/>
            <a:cxnLst/>
            <a:rect r="r" b="b" t="t" l="l"/>
            <a:pathLst>
              <a:path h="5174099" w="8278558">
                <a:moveTo>
                  <a:pt x="0" y="0"/>
                </a:moveTo>
                <a:lnTo>
                  <a:pt x="8278558" y="0"/>
                </a:lnTo>
                <a:lnTo>
                  <a:pt x="8278558" y="5174098"/>
                </a:lnTo>
                <a:lnTo>
                  <a:pt x="0" y="51740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FC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066868" y="307744"/>
            <a:ext cx="10154264" cy="1074247"/>
            <a:chOff x="0" y="0"/>
            <a:chExt cx="13539019" cy="1432329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13539019" cy="1432329"/>
              <a:chOff x="0" y="0"/>
              <a:chExt cx="2839314" cy="300379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2839314" cy="300379"/>
              </a:xfrm>
              <a:custGeom>
                <a:avLst/>
                <a:gdLst/>
                <a:ahLst/>
                <a:cxnLst/>
                <a:rect r="r" b="b" t="t" l="l"/>
                <a:pathLst>
                  <a:path h="300379" w="2839314">
                    <a:moveTo>
                      <a:pt x="50320" y="0"/>
                    </a:moveTo>
                    <a:lnTo>
                      <a:pt x="2788994" y="0"/>
                    </a:lnTo>
                    <a:cubicBezTo>
                      <a:pt x="2802339" y="0"/>
                      <a:pt x="2815138" y="5302"/>
                      <a:pt x="2824575" y="14739"/>
                    </a:cubicBezTo>
                    <a:cubicBezTo>
                      <a:pt x="2834012" y="24175"/>
                      <a:pt x="2839314" y="36975"/>
                      <a:pt x="2839314" y="50320"/>
                    </a:cubicBezTo>
                    <a:lnTo>
                      <a:pt x="2839314" y="250058"/>
                    </a:lnTo>
                    <a:cubicBezTo>
                      <a:pt x="2839314" y="263404"/>
                      <a:pt x="2834012" y="276203"/>
                      <a:pt x="2824575" y="285640"/>
                    </a:cubicBezTo>
                    <a:cubicBezTo>
                      <a:pt x="2815138" y="295077"/>
                      <a:pt x="2802339" y="300379"/>
                      <a:pt x="2788994" y="300379"/>
                    </a:cubicBezTo>
                    <a:lnTo>
                      <a:pt x="50320" y="300379"/>
                    </a:lnTo>
                    <a:cubicBezTo>
                      <a:pt x="36975" y="300379"/>
                      <a:pt x="24175" y="295077"/>
                      <a:pt x="14739" y="285640"/>
                    </a:cubicBezTo>
                    <a:cubicBezTo>
                      <a:pt x="5302" y="276203"/>
                      <a:pt x="0" y="263404"/>
                      <a:pt x="0" y="250058"/>
                    </a:cubicBezTo>
                    <a:lnTo>
                      <a:pt x="0" y="50320"/>
                    </a:lnTo>
                    <a:cubicBezTo>
                      <a:pt x="0" y="36975"/>
                      <a:pt x="5302" y="24175"/>
                      <a:pt x="14739" y="14739"/>
                    </a:cubicBezTo>
                    <a:cubicBezTo>
                      <a:pt x="24175" y="5302"/>
                      <a:pt x="36975" y="0"/>
                      <a:pt x="50320" y="0"/>
                    </a:cubicBezTo>
                    <a:close/>
                  </a:path>
                </a:pathLst>
              </a:custGeom>
              <a:solidFill>
                <a:srgbClr val="8ADDCA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28575"/>
                <a:ext cx="2839314" cy="32895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6" id="6"/>
            <p:cNvSpPr txBox="true"/>
            <p:nvPr/>
          </p:nvSpPr>
          <p:spPr>
            <a:xfrm rot="0">
              <a:off x="1339111" y="237798"/>
              <a:ext cx="10860796" cy="8805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599"/>
                </a:lnSpc>
                <a:spcBef>
                  <a:spcPct val="0"/>
                </a:spcBef>
              </a:pPr>
              <a:r>
                <a:rPr lang="en-US" b="true" sz="3999">
                  <a:solidFill>
                    <a:srgbClr val="000000"/>
                  </a:solidFill>
                  <a:latin typeface="Prompt Bold"/>
                  <a:ea typeface="Prompt Bold"/>
                  <a:cs typeface="Prompt Bold"/>
                  <a:sym typeface="Prompt Bold"/>
                </a:rPr>
                <a:t>หน้าจอจริง (หน้าแก้ไขโพสต์)</a:t>
              </a: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534581" y="2593279"/>
            <a:ext cx="8160707" cy="5100442"/>
          </a:xfrm>
          <a:custGeom>
            <a:avLst/>
            <a:gdLst/>
            <a:ahLst/>
            <a:cxnLst/>
            <a:rect r="r" b="b" t="t" l="l"/>
            <a:pathLst>
              <a:path h="5100442" w="8160707">
                <a:moveTo>
                  <a:pt x="0" y="0"/>
                </a:moveTo>
                <a:lnTo>
                  <a:pt x="8160706" y="0"/>
                </a:lnTo>
                <a:lnTo>
                  <a:pt x="8160706" y="5100442"/>
                </a:lnTo>
                <a:lnTo>
                  <a:pt x="0" y="51004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712250" y="2657021"/>
            <a:ext cx="8058720" cy="5036700"/>
          </a:xfrm>
          <a:custGeom>
            <a:avLst/>
            <a:gdLst/>
            <a:ahLst/>
            <a:cxnLst/>
            <a:rect r="r" b="b" t="t" l="l"/>
            <a:pathLst>
              <a:path h="5036700" w="8058720">
                <a:moveTo>
                  <a:pt x="0" y="0"/>
                </a:moveTo>
                <a:lnTo>
                  <a:pt x="8058720" y="0"/>
                </a:lnTo>
                <a:lnTo>
                  <a:pt x="8058720" y="5036700"/>
                </a:lnTo>
                <a:lnTo>
                  <a:pt x="0" y="50367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FC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16511" y="307744"/>
            <a:ext cx="14768000" cy="1074247"/>
            <a:chOff x="0" y="0"/>
            <a:chExt cx="19690667" cy="1432329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19690667" cy="1432329"/>
              <a:chOff x="0" y="0"/>
              <a:chExt cx="4129397" cy="300379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4129397" cy="300379"/>
              </a:xfrm>
              <a:custGeom>
                <a:avLst/>
                <a:gdLst/>
                <a:ahLst/>
                <a:cxnLst/>
                <a:rect r="r" b="b" t="t" l="l"/>
                <a:pathLst>
                  <a:path h="300379" w="4129397">
                    <a:moveTo>
                      <a:pt x="34600" y="0"/>
                    </a:moveTo>
                    <a:lnTo>
                      <a:pt x="4094798" y="0"/>
                    </a:lnTo>
                    <a:cubicBezTo>
                      <a:pt x="4113906" y="0"/>
                      <a:pt x="4129397" y="15491"/>
                      <a:pt x="4129397" y="34600"/>
                    </a:cubicBezTo>
                    <a:lnTo>
                      <a:pt x="4129397" y="265779"/>
                    </a:lnTo>
                    <a:cubicBezTo>
                      <a:pt x="4129397" y="274955"/>
                      <a:pt x="4125752" y="283756"/>
                      <a:pt x="4119263" y="290245"/>
                    </a:cubicBezTo>
                    <a:cubicBezTo>
                      <a:pt x="4112775" y="296733"/>
                      <a:pt x="4103974" y="300379"/>
                      <a:pt x="4094798" y="300379"/>
                    </a:cubicBezTo>
                    <a:lnTo>
                      <a:pt x="34600" y="300379"/>
                    </a:lnTo>
                    <a:cubicBezTo>
                      <a:pt x="25423" y="300379"/>
                      <a:pt x="16623" y="296733"/>
                      <a:pt x="10134" y="290245"/>
                    </a:cubicBezTo>
                    <a:cubicBezTo>
                      <a:pt x="3645" y="283756"/>
                      <a:pt x="0" y="274955"/>
                      <a:pt x="0" y="265779"/>
                    </a:cubicBezTo>
                    <a:lnTo>
                      <a:pt x="0" y="34600"/>
                    </a:lnTo>
                    <a:cubicBezTo>
                      <a:pt x="0" y="25423"/>
                      <a:pt x="3645" y="16623"/>
                      <a:pt x="10134" y="10134"/>
                    </a:cubicBezTo>
                    <a:cubicBezTo>
                      <a:pt x="16623" y="3645"/>
                      <a:pt x="25423" y="0"/>
                      <a:pt x="34600" y="0"/>
                    </a:cubicBezTo>
                    <a:close/>
                  </a:path>
                </a:pathLst>
              </a:custGeom>
              <a:solidFill>
                <a:srgbClr val="8ADDCA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28575"/>
                <a:ext cx="4129397" cy="32895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6" id="6"/>
            <p:cNvSpPr txBox="true"/>
            <p:nvPr/>
          </p:nvSpPr>
          <p:spPr>
            <a:xfrm rot="0">
              <a:off x="1947556" y="237798"/>
              <a:ext cx="15795555" cy="8805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599"/>
                </a:lnSpc>
                <a:spcBef>
                  <a:spcPct val="0"/>
                </a:spcBef>
              </a:pPr>
              <a:r>
                <a:rPr lang="en-US" b="true" sz="3999">
                  <a:solidFill>
                    <a:srgbClr val="000000"/>
                  </a:solidFill>
                  <a:latin typeface="Prompt Bold"/>
                  <a:ea typeface="Prompt Bold"/>
                  <a:cs typeface="Prompt Bold"/>
                  <a:sym typeface="Prompt Bold"/>
                </a:rPr>
                <a:t>หน้าจอจริง (หน้า Manage User ของผู้ดูแลระบบ)</a:t>
              </a: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2812429" y="1924063"/>
            <a:ext cx="12376163" cy="7735102"/>
          </a:xfrm>
          <a:custGeom>
            <a:avLst/>
            <a:gdLst/>
            <a:ahLst/>
            <a:cxnLst/>
            <a:rect r="r" b="b" t="t" l="l"/>
            <a:pathLst>
              <a:path h="7735102" w="12376163">
                <a:moveTo>
                  <a:pt x="0" y="0"/>
                </a:moveTo>
                <a:lnTo>
                  <a:pt x="12376163" y="0"/>
                </a:lnTo>
                <a:lnTo>
                  <a:pt x="12376163" y="7735102"/>
                </a:lnTo>
                <a:lnTo>
                  <a:pt x="0" y="77351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FC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16511" y="307744"/>
            <a:ext cx="14768000" cy="1074247"/>
            <a:chOff x="0" y="0"/>
            <a:chExt cx="19690667" cy="1432329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19690667" cy="1432329"/>
              <a:chOff x="0" y="0"/>
              <a:chExt cx="4129397" cy="300379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4129397" cy="300379"/>
              </a:xfrm>
              <a:custGeom>
                <a:avLst/>
                <a:gdLst/>
                <a:ahLst/>
                <a:cxnLst/>
                <a:rect r="r" b="b" t="t" l="l"/>
                <a:pathLst>
                  <a:path h="300379" w="4129397">
                    <a:moveTo>
                      <a:pt x="34600" y="0"/>
                    </a:moveTo>
                    <a:lnTo>
                      <a:pt x="4094798" y="0"/>
                    </a:lnTo>
                    <a:cubicBezTo>
                      <a:pt x="4113906" y="0"/>
                      <a:pt x="4129397" y="15491"/>
                      <a:pt x="4129397" y="34600"/>
                    </a:cubicBezTo>
                    <a:lnTo>
                      <a:pt x="4129397" y="265779"/>
                    </a:lnTo>
                    <a:cubicBezTo>
                      <a:pt x="4129397" y="274955"/>
                      <a:pt x="4125752" y="283756"/>
                      <a:pt x="4119263" y="290245"/>
                    </a:cubicBezTo>
                    <a:cubicBezTo>
                      <a:pt x="4112775" y="296733"/>
                      <a:pt x="4103974" y="300379"/>
                      <a:pt x="4094798" y="300379"/>
                    </a:cubicBezTo>
                    <a:lnTo>
                      <a:pt x="34600" y="300379"/>
                    </a:lnTo>
                    <a:cubicBezTo>
                      <a:pt x="25423" y="300379"/>
                      <a:pt x="16623" y="296733"/>
                      <a:pt x="10134" y="290245"/>
                    </a:cubicBezTo>
                    <a:cubicBezTo>
                      <a:pt x="3645" y="283756"/>
                      <a:pt x="0" y="274955"/>
                      <a:pt x="0" y="265779"/>
                    </a:cubicBezTo>
                    <a:lnTo>
                      <a:pt x="0" y="34600"/>
                    </a:lnTo>
                    <a:cubicBezTo>
                      <a:pt x="0" y="25423"/>
                      <a:pt x="3645" y="16623"/>
                      <a:pt x="10134" y="10134"/>
                    </a:cubicBezTo>
                    <a:cubicBezTo>
                      <a:pt x="16623" y="3645"/>
                      <a:pt x="25423" y="0"/>
                      <a:pt x="34600" y="0"/>
                    </a:cubicBezTo>
                    <a:close/>
                  </a:path>
                </a:pathLst>
              </a:custGeom>
              <a:solidFill>
                <a:srgbClr val="8ADDCA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28575"/>
                <a:ext cx="4129397" cy="32895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6" id="6"/>
            <p:cNvSpPr txBox="true"/>
            <p:nvPr/>
          </p:nvSpPr>
          <p:spPr>
            <a:xfrm rot="0">
              <a:off x="1947556" y="237798"/>
              <a:ext cx="15795555" cy="8805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599"/>
                </a:lnSpc>
                <a:spcBef>
                  <a:spcPct val="0"/>
                </a:spcBef>
              </a:pPr>
              <a:r>
                <a:rPr lang="en-US" b="true" sz="3999">
                  <a:solidFill>
                    <a:srgbClr val="000000"/>
                  </a:solidFill>
                  <a:latin typeface="Prompt Bold"/>
                  <a:ea typeface="Prompt Bold"/>
                  <a:cs typeface="Prompt Bold"/>
                  <a:sym typeface="Prompt Bold"/>
                </a:rPr>
                <a:t>หน้าจอจริง (หน้า Manage User ของผู้ดูแลระบบ)</a:t>
              </a: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433727" y="2529414"/>
            <a:ext cx="8365076" cy="5228173"/>
          </a:xfrm>
          <a:custGeom>
            <a:avLst/>
            <a:gdLst/>
            <a:ahLst/>
            <a:cxnLst/>
            <a:rect r="r" b="b" t="t" l="l"/>
            <a:pathLst>
              <a:path h="5228173" w="8365076">
                <a:moveTo>
                  <a:pt x="0" y="0"/>
                </a:moveTo>
                <a:lnTo>
                  <a:pt x="8365076" y="0"/>
                </a:lnTo>
                <a:lnTo>
                  <a:pt x="8365076" y="5228172"/>
                </a:lnTo>
                <a:lnTo>
                  <a:pt x="0" y="52281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454338" y="2529414"/>
            <a:ext cx="8365076" cy="5228173"/>
          </a:xfrm>
          <a:custGeom>
            <a:avLst/>
            <a:gdLst/>
            <a:ahLst/>
            <a:cxnLst/>
            <a:rect r="r" b="b" t="t" l="l"/>
            <a:pathLst>
              <a:path h="5228173" w="8365076">
                <a:moveTo>
                  <a:pt x="0" y="0"/>
                </a:moveTo>
                <a:lnTo>
                  <a:pt x="8365076" y="0"/>
                </a:lnTo>
                <a:lnTo>
                  <a:pt x="8365076" y="5228172"/>
                </a:lnTo>
                <a:lnTo>
                  <a:pt x="0" y="52281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FC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16511" y="307744"/>
            <a:ext cx="14768000" cy="1074247"/>
            <a:chOff x="0" y="0"/>
            <a:chExt cx="19690667" cy="1432329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19690667" cy="1432329"/>
              <a:chOff x="0" y="0"/>
              <a:chExt cx="4129397" cy="300379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4129397" cy="300379"/>
              </a:xfrm>
              <a:custGeom>
                <a:avLst/>
                <a:gdLst/>
                <a:ahLst/>
                <a:cxnLst/>
                <a:rect r="r" b="b" t="t" l="l"/>
                <a:pathLst>
                  <a:path h="300379" w="4129397">
                    <a:moveTo>
                      <a:pt x="34600" y="0"/>
                    </a:moveTo>
                    <a:lnTo>
                      <a:pt x="4094798" y="0"/>
                    </a:lnTo>
                    <a:cubicBezTo>
                      <a:pt x="4113906" y="0"/>
                      <a:pt x="4129397" y="15491"/>
                      <a:pt x="4129397" y="34600"/>
                    </a:cubicBezTo>
                    <a:lnTo>
                      <a:pt x="4129397" y="265779"/>
                    </a:lnTo>
                    <a:cubicBezTo>
                      <a:pt x="4129397" y="274955"/>
                      <a:pt x="4125752" y="283756"/>
                      <a:pt x="4119263" y="290245"/>
                    </a:cubicBezTo>
                    <a:cubicBezTo>
                      <a:pt x="4112775" y="296733"/>
                      <a:pt x="4103974" y="300379"/>
                      <a:pt x="4094798" y="300379"/>
                    </a:cubicBezTo>
                    <a:lnTo>
                      <a:pt x="34600" y="300379"/>
                    </a:lnTo>
                    <a:cubicBezTo>
                      <a:pt x="25423" y="300379"/>
                      <a:pt x="16623" y="296733"/>
                      <a:pt x="10134" y="290245"/>
                    </a:cubicBezTo>
                    <a:cubicBezTo>
                      <a:pt x="3645" y="283756"/>
                      <a:pt x="0" y="274955"/>
                      <a:pt x="0" y="265779"/>
                    </a:cubicBezTo>
                    <a:lnTo>
                      <a:pt x="0" y="34600"/>
                    </a:lnTo>
                    <a:cubicBezTo>
                      <a:pt x="0" y="25423"/>
                      <a:pt x="3645" y="16623"/>
                      <a:pt x="10134" y="10134"/>
                    </a:cubicBezTo>
                    <a:cubicBezTo>
                      <a:pt x="16623" y="3645"/>
                      <a:pt x="25423" y="0"/>
                      <a:pt x="34600" y="0"/>
                    </a:cubicBezTo>
                    <a:close/>
                  </a:path>
                </a:pathLst>
              </a:custGeom>
              <a:solidFill>
                <a:srgbClr val="8ADDCA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28575"/>
                <a:ext cx="4129397" cy="32895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6" id="6"/>
            <p:cNvSpPr txBox="true"/>
            <p:nvPr/>
          </p:nvSpPr>
          <p:spPr>
            <a:xfrm rot="0">
              <a:off x="1947556" y="237798"/>
              <a:ext cx="15795555" cy="8805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599"/>
                </a:lnSpc>
                <a:spcBef>
                  <a:spcPct val="0"/>
                </a:spcBef>
              </a:pPr>
              <a:r>
                <a:rPr lang="en-US" b="true" sz="3999">
                  <a:solidFill>
                    <a:srgbClr val="000000"/>
                  </a:solidFill>
                  <a:latin typeface="Prompt Bold"/>
                  <a:ea typeface="Prompt Bold"/>
                  <a:cs typeface="Prompt Bold"/>
                  <a:sym typeface="Prompt Bold"/>
                </a:rPr>
                <a:t>หน้าจอจริง (หน้า Reports ของผู้ดูแลระบบ)</a:t>
              </a: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3150827" y="1766833"/>
            <a:ext cx="11986347" cy="7491467"/>
          </a:xfrm>
          <a:custGeom>
            <a:avLst/>
            <a:gdLst/>
            <a:ahLst/>
            <a:cxnLst/>
            <a:rect r="r" b="b" t="t" l="l"/>
            <a:pathLst>
              <a:path h="7491467" w="11986347">
                <a:moveTo>
                  <a:pt x="0" y="0"/>
                </a:moveTo>
                <a:lnTo>
                  <a:pt x="11986346" y="0"/>
                </a:lnTo>
                <a:lnTo>
                  <a:pt x="11986346" y="7491467"/>
                </a:lnTo>
                <a:lnTo>
                  <a:pt x="0" y="749146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FC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16511" y="307744"/>
            <a:ext cx="14768000" cy="1074247"/>
            <a:chOff x="0" y="0"/>
            <a:chExt cx="19690667" cy="1432329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19690667" cy="1432329"/>
              <a:chOff x="0" y="0"/>
              <a:chExt cx="4129397" cy="300379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4129397" cy="300379"/>
              </a:xfrm>
              <a:custGeom>
                <a:avLst/>
                <a:gdLst/>
                <a:ahLst/>
                <a:cxnLst/>
                <a:rect r="r" b="b" t="t" l="l"/>
                <a:pathLst>
                  <a:path h="300379" w="4129397">
                    <a:moveTo>
                      <a:pt x="34600" y="0"/>
                    </a:moveTo>
                    <a:lnTo>
                      <a:pt x="4094798" y="0"/>
                    </a:lnTo>
                    <a:cubicBezTo>
                      <a:pt x="4113906" y="0"/>
                      <a:pt x="4129397" y="15491"/>
                      <a:pt x="4129397" y="34600"/>
                    </a:cubicBezTo>
                    <a:lnTo>
                      <a:pt x="4129397" y="265779"/>
                    </a:lnTo>
                    <a:cubicBezTo>
                      <a:pt x="4129397" y="274955"/>
                      <a:pt x="4125752" y="283756"/>
                      <a:pt x="4119263" y="290245"/>
                    </a:cubicBezTo>
                    <a:cubicBezTo>
                      <a:pt x="4112775" y="296733"/>
                      <a:pt x="4103974" y="300379"/>
                      <a:pt x="4094798" y="300379"/>
                    </a:cubicBezTo>
                    <a:lnTo>
                      <a:pt x="34600" y="300379"/>
                    </a:lnTo>
                    <a:cubicBezTo>
                      <a:pt x="25423" y="300379"/>
                      <a:pt x="16623" y="296733"/>
                      <a:pt x="10134" y="290245"/>
                    </a:cubicBezTo>
                    <a:cubicBezTo>
                      <a:pt x="3645" y="283756"/>
                      <a:pt x="0" y="274955"/>
                      <a:pt x="0" y="265779"/>
                    </a:cubicBezTo>
                    <a:lnTo>
                      <a:pt x="0" y="34600"/>
                    </a:lnTo>
                    <a:cubicBezTo>
                      <a:pt x="0" y="25423"/>
                      <a:pt x="3645" y="16623"/>
                      <a:pt x="10134" y="10134"/>
                    </a:cubicBezTo>
                    <a:cubicBezTo>
                      <a:pt x="16623" y="3645"/>
                      <a:pt x="25423" y="0"/>
                      <a:pt x="34600" y="0"/>
                    </a:cubicBezTo>
                    <a:close/>
                  </a:path>
                </a:pathLst>
              </a:custGeom>
              <a:solidFill>
                <a:srgbClr val="8ADDCA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28575"/>
                <a:ext cx="4129397" cy="32895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6" id="6"/>
            <p:cNvSpPr txBox="true"/>
            <p:nvPr/>
          </p:nvSpPr>
          <p:spPr>
            <a:xfrm rot="0">
              <a:off x="1947556" y="237798"/>
              <a:ext cx="15795555" cy="8805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599"/>
                </a:lnSpc>
                <a:spcBef>
                  <a:spcPct val="0"/>
                </a:spcBef>
              </a:pPr>
              <a:r>
                <a:rPr lang="en-US" b="true" sz="3999">
                  <a:solidFill>
                    <a:srgbClr val="000000"/>
                  </a:solidFill>
                  <a:latin typeface="Prompt Bold"/>
                  <a:ea typeface="Prompt Bold"/>
                  <a:cs typeface="Prompt Bold"/>
                  <a:sym typeface="Prompt Bold"/>
                </a:rPr>
                <a:t>หน้าจอจริง (หน้า Role ของผู้ดูแลระบบ)</a:t>
              </a: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3139495" y="1752668"/>
            <a:ext cx="12009011" cy="7505632"/>
          </a:xfrm>
          <a:custGeom>
            <a:avLst/>
            <a:gdLst/>
            <a:ahLst/>
            <a:cxnLst/>
            <a:rect r="r" b="b" t="t" l="l"/>
            <a:pathLst>
              <a:path h="7505632" w="12009011">
                <a:moveTo>
                  <a:pt x="0" y="0"/>
                </a:moveTo>
                <a:lnTo>
                  <a:pt x="12009010" y="0"/>
                </a:lnTo>
                <a:lnTo>
                  <a:pt x="12009010" y="7505632"/>
                </a:lnTo>
                <a:lnTo>
                  <a:pt x="0" y="750563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FC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16511" y="307744"/>
            <a:ext cx="14768000" cy="1074247"/>
            <a:chOff x="0" y="0"/>
            <a:chExt cx="19690667" cy="1432329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19690667" cy="1432329"/>
              <a:chOff x="0" y="0"/>
              <a:chExt cx="4129397" cy="300379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4129397" cy="300379"/>
              </a:xfrm>
              <a:custGeom>
                <a:avLst/>
                <a:gdLst/>
                <a:ahLst/>
                <a:cxnLst/>
                <a:rect r="r" b="b" t="t" l="l"/>
                <a:pathLst>
                  <a:path h="300379" w="4129397">
                    <a:moveTo>
                      <a:pt x="34600" y="0"/>
                    </a:moveTo>
                    <a:lnTo>
                      <a:pt x="4094798" y="0"/>
                    </a:lnTo>
                    <a:cubicBezTo>
                      <a:pt x="4113906" y="0"/>
                      <a:pt x="4129397" y="15491"/>
                      <a:pt x="4129397" y="34600"/>
                    </a:cubicBezTo>
                    <a:lnTo>
                      <a:pt x="4129397" y="265779"/>
                    </a:lnTo>
                    <a:cubicBezTo>
                      <a:pt x="4129397" y="274955"/>
                      <a:pt x="4125752" y="283756"/>
                      <a:pt x="4119263" y="290245"/>
                    </a:cubicBezTo>
                    <a:cubicBezTo>
                      <a:pt x="4112775" y="296733"/>
                      <a:pt x="4103974" y="300379"/>
                      <a:pt x="4094798" y="300379"/>
                    </a:cubicBezTo>
                    <a:lnTo>
                      <a:pt x="34600" y="300379"/>
                    </a:lnTo>
                    <a:cubicBezTo>
                      <a:pt x="25423" y="300379"/>
                      <a:pt x="16623" y="296733"/>
                      <a:pt x="10134" y="290245"/>
                    </a:cubicBezTo>
                    <a:cubicBezTo>
                      <a:pt x="3645" y="283756"/>
                      <a:pt x="0" y="274955"/>
                      <a:pt x="0" y="265779"/>
                    </a:cubicBezTo>
                    <a:lnTo>
                      <a:pt x="0" y="34600"/>
                    </a:lnTo>
                    <a:cubicBezTo>
                      <a:pt x="0" y="25423"/>
                      <a:pt x="3645" y="16623"/>
                      <a:pt x="10134" y="10134"/>
                    </a:cubicBezTo>
                    <a:cubicBezTo>
                      <a:pt x="16623" y="3645"/>
                      <a:pt x="25423" y="0"/>
                      <a:pt x="34600" y="0"/>
                    </a:cubicBezTo>
                    <a:close/>
                  </a:path>
                </a:pathLst>
              </a:custGeom>
              <a:solidFill>
                <a:srgbClr val="8ADDCA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28575"/>
                <a:ext cx="4129397" cy="32895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6" id="6"/>
            <p:cNvSpPr txBox="true"/>
            <p:nvPr/>
          </p:nvSpPr>
          <p:spPr>
            <a:xfrm rot="0">
              <a:off x="1947556" y="237798"/>
              <a:ext cx="15795555" cy="8805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599"/>
                </a:lnSpc>
                <a:spcBef>
                  <a:spcPct val="0"/>
                </a:spcBef>
              </a:pPr>
              <a:r>
                <a:rPr lang="en-US" b="true" sz="3999">
                  <a:solidFill>
                    <a:srgbClr val="000000"/>
                  </a:solidFill>
                  <a:latin typeface="Prompt Bold"/>
                  <a:ea typeface="Prompt Bold"/>
                  <a:cs typeface="Prompt Bold"/>
                  <a:sym typeface="Prompt Bold"/>
                </a:rPr>
                <a:t>หน้าจอจริง (หน้า Permission ของผู้ดูแลระบบ)</a:t>
              </a: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3159892" y="1778165"/>
            <a:ext cx="11968216" cy="7480135"/>
          </a:xfrm>
          <a:custGeom>
            <a:avLst/>
            <a:gdLst/>
            <a:ahLst/>
            <a:cxnLst/>
            <a:rect r="r" b="b" t="t" l="l"/>
            <a:pathLst>
              <a:path h="7480135" w="11968216">
                <a:moveTo>
                  <a:pt x="0" y="0"/>
                </a:moveTo>
                <a:lnTo>
                  <a:pt x="11968216" y="0"/>
                </a:lnTo>
                <a:lnTo>
                  <a:pt x="11968216" y="7480135"/>
                </a:lnTo>
                <a:lnTo>
                  <a:pt x="0" y="748013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FC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16511" y="307744"/>
            <a:ext cx="14768000" cy="1074306"/>
            <a:chOff x="0" y="0"/>
            <a:chExt cx="19690667" cy="1432408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19690667" cy="1432408"/>
              <a:chOff x="0" y="0"/>
              <a:chExt cx="4129397" cy="300395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4129397" cy="300395"/>
              </a:xfrm>
              <a:custGeom>
                <a:avLst/>
                <a:gdLst/>
                <a:ahLst/>
                <a:cxnLst/>
                <a:rect r="r" b="b" t="t" l="l"/>
                <a:pathLst>
                  <a:path h="300395" w="4129397">
                    <a:moveTo>
                      <a:pt x="34600" y="0"/>
                    </a:moveTo>
                    <a:lnTo>
                      <a:pt x="4094798" y="0"/>
                    </a:lnTo>
                    <a:cubicBezTo>
                      <a:pt x="4113906" y="0"/>
                      <a:pt x="4129397" y="15491"/>
                      <a:pt x="4129397" y="34600"/>
                    </a:cubicBezTo>
                    <a:lnTo>
                      <a:pt x="4129397" y="265796"/>
                    </a:lnTo>
                    <a:cubicBezTo>
                      <a:pt x="4129397" y="274972"/>
                      <a:pt x="4125752" y="283773"/>
                      <a:pt x="4119263" y="290261"/>
                    </a:cubicBezTo>
                    <a:cubicBezTo>
                      <a:pt x="4112775" y="296750"/>
                      <a:pt x="4103974" y="300395"/>
                      <a:pt x="4094798" y="300395"/>
                    </a:cubicBezTo>
                    <a:lnTo>
                      <a:pt x="34600" y="300395"/>
                    </a:lnTo>
                    <a:cubicBezTo>
                      <a:pt x="25423" y="300395"/>
                      <a:pt x="16623" y="296750"/>
                      <a:pt x="10134" y="290261"/>
                    </a:cubicBezTo>
                    <a:cubicBezTo>
                      <a:pt x="3645" y="283773"/>
                      <a:pt x="0" y="274972"/>
                      <a:pt x="0" y="265796"/>
                    </a:cubicBezTo>
                    <a:lnTo>
                      <a:pt x="0" y="34600"/>
                    </a:lnTo>
                    <a:cubicBezTo>
                      <a:pt x="0" y="25423"/>
                      <a:pt x="3645" y="16623"/>
                      <a:pt x="10134" y="10134"/>
                    </a:cubicBezTo>
                    <a:cubicBezTo>
                      <a:pt x="16623" y="3645"/>
                      <a:pt x="25423" y="0"/>
                      <a:pt x="34600" y="0"/>
                    </a:cubicBezTo>
                    <a:close/>
                  </a:path>
                </a:pathLst>
              </a:custGeom>
              <a:solidFill>
                <a:srgbClr val="8ADDCA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28575"/>
                <a:ext cx="4129397" cy="32897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6" id="6"/>
            <p:cNvSpPr txBox="true"/>
            <p:nvPr/>
          </p:nvSpPr>
          <p:spPr>
            <a:xfrm rot="0">
              <a:off x="1947556" y="237798"/>
              <a:ext cx="15795555" cy="8806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599"/>
                </a:lnSpc>
                <a:spcBef>
                  <a:spcPct val="0"/>
                </a:spcBef>
              </a:pPr>
              <a:r>
                <a:rPr lang="en-US" b="true" sz="3999">
                  <a:solidFill>
                    <a:srgbClr val="000000"/>
                  </a:solidFill>
                  <a:latin typeface="Prompt Bold"/>
                  <a:ea typeface="Prompt Bold"/>
                  <a:cs typeface="Prompt Bold"/>
                  <a:sym typeface="Prompt Bold"/>
                </a:rPr>
                <a:t>หน้าจอจริง (หน้า Dashboard ของผู้บริหาร)</a:t>
              </a: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559057" y="2560700"/>
            <a:ext cx="8264960" cy="5165600"/>
          </a:xfrm>
          <a:custGeom>
            <a:avLst/>
            <a:gdLst/>
            <a:ahLst/>
            <a:cxnLst/>
            <a:rect r="r" b="b" t="t" l="l"/>
            <a:pathLst>
              <a:path h="5165600" w="8264960">
                <a:moveTo>
                  <a:pt x="0" y="0"/>
                </a:moveTo>
                <a:lnTo>
                  <a:pt x="8264960" y="0"/>
                </a:lnTo>
                <a:lnTo>
                  <a:pt x="8264960" y="5165600"/>
                </a:lnTo>
                <a:lnTo>
                  <a:pt x="0" y="5165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571132" y="2541568"/>
            <a:ext cx="8326183" cy="5203864"/>
          </a:xfrm>
          <a:custGeom>
            <a:avLst/>
            <a:gdLst/>
            <a:ahLst/>
            <a:cxnLst/>
            <a:rect r="r" b="b" t="t" l="l"/>
            <a:pathLst>
              <a:path h="5203864" w="8326183">
                <a:moveTo>
                  <a:pt x="0" y="0"/>
                </a:moveTo>
                <a:lnTo>
                  <a:pt x="8326184" y="0"/>
                </a:lnTo>
                <a:lnTo>
                  <a:pt x="8326184" y="5203864"/>
                </a:lnTo>
                <a:lnTo>
                  <a:pt x="0" y="52038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FC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16511" y="307744"/>
            <a:ext cx="14768000" cy="1074306"/>
            <a:chOff x="0" y="0"/>
            <a:chExt cx="19690667" cy="1432408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19690667" cy="1432408"/>
              <a:chOff x="0" y="0"/>
              <a:chExt cx="4129397" cy="300395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4129397" cy="300395"/>
              </a:xfrm>
              <a:custGeom>
                <a:avLst/>
                <a:gdLst/>
                <a:ahLst/>
                <a:cxnLst/>
                <a:rect r="r" b="b" t="t" l="l"/>
                <a:pathLst>
                  <a:path h="300395" w="4129397">
                    <a:moveTo>
                      <a:pt x="34600" y="0"/>
                    </a:moveTo>
                    <a:lnTo>
                      <a:pt x="4094798" y="0"/>
                    </a:lnTo>
                    <a:cubicBezTo>
                      <a:pt x="4113906" y="0"/>
                      <a:pt x="4129397" y="15491"/>
                      <a:pt x="4129397" y="34600"/>
                    </a:cubicBezTo>
                    <a:lnTo>
                      <a:pt x="4129397" y="265796"/>
                    </a:lnTo>
                    <a:cubicBezTo>
                      <a:pt x="4129397" y="274972"/>
                      <a:pt x="4125752" y="283773"/>
                      <a:pt x="4119263" y="290261"/>
                    </a:cubicBezTo>
                    <a:cubicBezTo>
                      <a:pt x="4112775" y="296750"/>
                      <a:pt x="4103974" y="300395"/>
                      <a:pt x="4094798" y="300395"/>
                    </a:cubicBezTo>
                    <a:lnTo>
                      <a:pt x="34600" y="300395"/>
                    </a:lnTo>
                    <a:cubicBezTo>
                      <a:pt x="25423" y="300395"/>
                      <a:pt x="16623" y="296750"/>
                      <a:pt x="10134" y="290261"/>
                    </a:cubicBezTo>
                    <a:cubicBezTo>
                      <a:pt x="3645" y="283773"/>
                      <a:pt x="0" y="274972"/>
                      <a:pt x="0" y="265796"/>
                    </a:cubicBezTo>
                    <a:lnTo>
                      <a:pt x="0" y="34600"/>
                    </a:lnTo>
                    <a:cubicBezTo>
                      <a:pt x="0" y="25423"/>
                      <a:pt x="3645" y="16623"/>
                      <a:pt x="10134" y="10134"/>
                    </a:cubicBezTo>
                    <a:cubicBezTo>
                      <a:pt x="16623" y="3645"/>
                      <a:pt x="25423" y="0"/>
                      <a:pt x="34600" y="0"/>
                    </a:cubicBezTo>
                    <a:close/>
                  </a:path>
                </a:pathLst>
              </a:custGeom>
              <a:solidFill>
                <a:srgbClr val="8ADDCA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28575"/>
                <a:ext cx="4129397" cy="32897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6" id="6"/>
            <p:cNvSpPr txBox="true"/>
            <p:nvPr/>
          </p:nvSpPr>
          <p:spPr>
            <a:xfrm rot="0">
              <a:off x="1947556" y="237798"/>
              <a:ext cx="15795555" cy="8806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599"/>
                </a:lnSpc>
                <a:spcBef>
                  <a:spcPct val="0"/>
                </a:spcBef>
              </a:pPr>
              <a:r>
                <a:rPr lang="en-US" b="true" sz="3999">
                  <a:solidFill>
                    <a:srgbClr val="000000"/>
                  </a:solidFill>
                  <a:latin typeface="Prompt Bold"/>
                  <a:ea typeface="Prompt Bold"/>
                  <a:cs typeface="Prompt Bold"/>
                  <a:sym typeface="Prompt Bold"/>
                </a:rPr>
                <a:t>หน้าจอจริง (หน้า Top Ranking ของผู้บริหาร)</a:t>
              </a: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658401" y="2630462"/>
            <a:ext cx="8041722" cy="5026076"/>
          </a:xfrm>
          <a:custGeom>
            <a:avLst/>
            <a:gdLst/>
            <a:ahLst/>
            <a:cxnLst/>
            <a:rect r="r" b="b" t="t" l="l"/>
            <a:pathLst>
              <a:path h="5026076" w="8041722">
                <a:moveTo>
                  <a:pt x="0" y="0"/>
                </a:moveTo>
                <a:lnTo>
                  <a:pt x="8041722" y="0"/>
                </a:lnTo>
                <a:lnTo>
                  <a:pt x="8041722" y="5026076"/>
                </a:lnTo>
                <a:lnTo>
                  <a:pt x="0" y="50260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480761" y="2610277"/>
            <a:ext cx="8106314" cy="5066446"/>
          </a:xfrm>
          <a:custGeom>
            <a:avLst/>
            <a:gdLst/>
            <a:ahLst/>
            <a:cxnLst/>
            <a:rect r="r" b="b" t="t" l="l"/>
            <a:pathLst>
              <a:path h="5066446" w="8106314">
                <a:moveTo>
                  <a:pt x="0" y="0"/>
                </a:moveTo>
                <a:lnTo>
                  <a:pt x="8106313" y="0"/>
                </a:lnTo>
                <a:lnTo>
                  <a:pt x="8106313" y="5066446"/>
                </a:lnTo>
                <a:lnTo>
                  <a:pt x="0" y="506644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FC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16511" y="307744"/>
            <a:ext cx="14768000" cy="1074306"/>
            <a:chOff x="0" y="0"/>
            <a:chExt cx="19690667" cy="1432408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19690667" cy="1432408"/>
              <a:chOff x="0" y="0"/>
              <a:chExt cx="4129397" cy="300395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4129397" cy="300395"/>
              </a:xfrm>
              <a:custGeom>
                <a:avLst/>
                <a:gdLst/>
                <a:ahLst/>
                <a:cxnLst/>
                <a:rect r="r" b="b" t="t" l="l"/>
                <a:pathLst>
                  <a:path h="300395" w="4129397">
                    <a:moveTo>
                      <a:pt x="34600" y="0"/>
                    </a:moveTo>
                    <a:lnTo>
                      <a:pt x="4094798" y="0"/>
                    </a:lnTo>
                    <a:cubicBezTo>
                      <a:pt x="4113906" y="0"/>
                      <a:pt x="4129397" y="15491"/>
                      <a:pt x="4129397" y="34600"/>
                    </a:cubicBezTo>
                    <a:lnTo>
                      <a:pt x="4129397" y="265796"/>
                    </a:lnTo>
                    <a:cubicBezTo>
                      <a:pt x="4129397" y="274972"/>
                      <a:pt x="4125752" y="283773"/>
                      <a:pt x="4119263" y="290261"/>
                    </a:cubicBezTo>
                    <a:cubicBezTo>
                      <a:pt x="4112775" y="296750"/>
                      <a:pt x="4103974" y="300395"/>
                      <a:pt x="4094798" y="300395"/>
                    </a:cubicBezTo>
                    <a:lnTo>
                      <a:pt x="34600" y="300395"/>
                    </a:lnTo>
                    <a:cubicBezTo>
                      <a:pt x="25423" y="300395"/>
                      <a:pt x="16623" y="296750"/>
                      <a:pt x="10134" y="290261"/>
                    </a:cubicBezTo>
                    <a:cubicBezTo>
                      <a:pt x="3645" y="283773"/>
                      <a:pt x="0" y="274972"/>
                      <a:pt x="0" y="265796"/>
                    </a:cubicBezTo>
                    <a:lnTo>
                      <a:pt x="0" y="34600"/>
                    </a:lnTo>
                    <a:cubicBezTo>
                      <a:pt x="0" y="25423"/>
                      <a:pt x="3645" y="16623"/>
                      <a:pt x="10134" y="10134"/>
                    </a:cubicBezTo>
                    <a:cubicBezTo>
                      <a:pt x="16623" y="3645"/>
                      <a:pt x="25423" y="0"/>
                      <a:pt x="34600" y="0"/>
                    </a:cubicBezTo>
                    <a:close/>
                  </a:path>
                </a:pathLst>
              </a:custGeom>
              <a:solidFill>
                <a:srgbClr val="8ADDCA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28575"/>
                <a:ext cx="4129397" cy="32897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6" id="6"/>
            <p:cNvSpPr txBox="true"/>
            <p:nvPr/>
          </p:nvSpPr>
          <p:spPr>
            <a:xfrm rot="0">
              <a:off x="1947556" y="237798"/>
              <a:ext cx="15795555" cy="8806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599"/>
                </a:lnSpc>
                <a:spcBef>
                  <a:spcPct val="0"/>
                </a:spcBef>
              </a:pPr>
              <a:r>
                <a:rPr lang="en-US" b="true" sz="3999">
                  <a:solidFill>
                    <a:srgbClr val="000000"/>
                  </a:solidFill>
                  <a:latin typeface="Prompt Bold"/>
                  <a:ea typeface="Prompt Bold"/>
                  <a:cs typeface="Prompt Bold"/>
                  <a:sym typeface="Prompt Bold"/>
                </a:rPr>
                <a:t>หน้าจอจริง (หน้า Job Market ของผู้บริหาร)</a:t>
              </a: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458940" y="2539728"/>
            <a:ext cx="8529240" cy="5330775"/>
          </a:xfrm>
          <a:custGeom>
            <a:avLst/>
            <a:gdLst/>
            <a:ahLst/>
            <a:cxnLst/>
            <a:rect r="r" b="b" t="t" l="l"/>
            <a:pathLst>
              <a:path h="5330775" w="8529240">
                <a:moveTo>
                  <a:pt x="0" y="0"/>
                </a:moveTo>
                <a:lnTo>
                  <a:pt x="8529240" y="0"/>
                </a:lnTo>
                <a:lnTo>
                  <a:pt x="8529240" y="5330774"/>
                </a:lnTo>
                <a:lnTo>
                  <a:pt x="0" y="53307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405773" y="2539728"/>
            <a:ext cx="8529240" cy="5330775"/>
          </a:xfrm>
          <a:custGeom>
            <a:avLst/>
            <a:gdLst/>
            <a:ahLst/>
            <a:cxnLst/>
            <a:rect r="r" b="b" t="t" l="l"/>
            <a:pathLst>
              <a:path h="5330775" w="8529240">
                <a:moveTo>
                  <a:pt x="0" y="0"/>
                </a:moveTo>
                <a:lnTo>
                  <a:pt x="8529239" y="0"/>
                </a:lnTo>
                <a:lnTo>
                  <a:pt x="8529239" y="5330774"/>
                </a:lnTo>
                <a:lnTo>
                  <a:pt x="0" y="533077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563394" y="579157"/>
            <a:ext cx="5161212" cy="899085"/>
            <a:chOff x="0" y="0"/>
            <a:chExt cx="1443167" cy="251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43167" cy="251400"/>
            </a:xfrm>
            <a:custGeom>
              <a:avLst/>
              <a:gdLst/>
              <a:ahLst/>
              <a:cxnLst/>
              <a:rect r="r" b="b" t="t" l="l"/>
              <a:pathLst>
                <a:path h="251400" w="1443167">
                  <a:moveTo>
                    <a:pt x="99001" y="0"/>
                  </a:moveTo>
                  <a:lnTo>
                    <a:pt x="1344166" y="0"/>
                  </a:lnTo>
                  <a:cubicBezTo>
                    <a:pt x="1370423" y="0"/>
                    <a:pt x="1395604" y="10430"/>
                    <a:pt x="1414170" y="28997"/>
                  </a:cubicBezTo>
                  <a:cubicBezTo>
                    <a:pt x="1432737" y="47563"/>
                    <a:pt x="1443167" y="72745"/>
                    <a:pt x="1443167" y="99001"/>
                  </a:cubicBezTo>
                  <a:lnTo>
                    <a:pt x="1443167" y="152399"/>
                  </a:lnTo>
                  <a:cubicBezTo>
                    <a:pt x="1443167" y="207076"/>
                    <a:pt x="1398843" y="251400"/>
                    <a:pt x="1344166" y="251400"/>
                  </a:cubicBezTo>
                  <a:lnTo>
                    <a:pt x="99001" y="251400"/>
                  </a:lnTo>
                  <a:cubicBezTo>
                    <a:pt x="44324" y="251400"/>
                    <a:pt x="0" y="207076"/>
                    <a:pt x="0" y="152399"/>
                  </a:cubicBezTo>
                  <a:lnTo>
                    <a:pt x="0" y="99001"/>
                  </a:lnTo>
                  <a:cubicBezTo>
                    <a:pt x="0" y="44324"/>
                    <a:pt x="44324" y="0"/>
                    <a:pt x="99001" y="0"/>
                  </a:cubicBezTo>
                  <a:close/>
                </a:path>
              </a:pathLst>
            </a:custGeom>
            <a:solidFill>
              <a:srgbClr val="8ADDCA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1443167" cy="279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aphicFrame>
        <p:nvGraphicFramePr>
          <p:cNvPr name="Table 5" id="5"/>
          <p:cNvGraphicFramePr>
            <a:graphicFrameLocks noGrp="true"/>
          </p:cNvGraphicFramePr>
          <p:nvPr/>
        </p:nvGraphicFramePr>
        <p:xfrm>
          <a:off x="875926" y="1876561"/>
          <a:ext cx="16647964" cy="7791450"/>
        </p:xfrm>
        <a:graphic>
          <a:graphicData uri="http://schemas.openxmlformats.org/drawingml/2006/table">
            <a:tbl>
              <a:tblPr/>
              <a:tblGrid>
                <a:gridCol w="2464684"/>
                <a:gridCol w="2722721"/>
                <a:gridCol w="5564132"/>
                <a:gridCol w="1991382"/>
                <a:gridCol w="3905045"/>
              </a:tblGrid>
              <a:tr h="136876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ภาษาไทย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ภาษาอังกฤษ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คำอธิบาย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คำที่ใช้ในการสื่อสาร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ประกอบด้วย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</a:tr>
              <a:tr h="642268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ทักษะหมวดหมู่หลัก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Skill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ความสามารถเฉพาะด้านของนิสิต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Skill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10. Gam</a:t>
                      </a: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e Development</a:t>
                      </a:r>
                      <a:endParaRPr lang="en-US" sz="1100"/>
                    </a:p>
                    <a:p>
                      <a:pPr algn="just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11</a:t>
                      </a: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. OOP</a:t>
                      </a:r>
                    </a:p>
                    <a:p>
                      <a:pPr algn="just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12. Database Query</a:t>
                      </a:r>
                    </a:p>
                    <a:p>
                      <a:pPr algn="just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13. Responsive Web </a:t>
                      </a:r>
                    </a:p>
                    <a:p>
                      <a:pPr algn="just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Design</a:t>
                      </a:r>
                    </a:p>
                    <a:p>
                      <a:pPr algn="just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14</a:t>
                      </a: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. Version Control</a:t>
                      </a:r>
                    </a:p>
                    <a:p>
                      <a:pPr algn="just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15</a:t>
                      </a: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. Data Visualization</a:t>
                      </a:r>
                    </a:p>
                    <a:p>
                      <a:pPr algn="just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16</a:t>
                      </a: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. API Integration</a:t>
                      </a:r>
                    </a:p>
                    <a:p>
                      <a:pPr algn="just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17. Containerization</a:t>
                      </a:r>
                    </a:p>
                    <a:p>
                      <a:pPr algn="just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18. Continuous </a:t>
                      </a:r>
                    </a:p>
                    <a:p>
                      <a:pPr algn="just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Integration</a:t>
                      </a:r>
                    </a:p>
                    <a:p>
                      <a:pPr algn="just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19. Testing</a:t>
                      </a:r>
                    </a:p>
                    <a:p>
                      <a:pPr algn="just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20. Framework-</a:t>
                      </a:r>
                    </a:p>
                    <a:p>
                      <a:pPr algn="just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Specific Techniques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6" id="6"/>
          <p:cNvSpPr txBox="true"/>
          <p:nvPr/>
        </p:nvSpPr>
        <p:spPr>
          <a:xfrm rot="0">
            <a:off x="7770931" y="680493"/>
            <a:ext cx="2746137" cy="6297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74"/>
              </a:lnSpc>
              <a:spcBef>
                <a:spcPct val="0"/>
              </a:spcBef>
            </a:pPr>
            <a:r>
              <a:rPr lang="en-US" b="true" sz="3695">
                <a:solidFill>
                  <a:srgbClr val="000000"/>
                </a:solidFill>
                <a:latin typeface="Prompt Bold"/>
                <a:ea typeface="Prompt Bold"/>
                <a:cs typeface="Prompt Bold"/>
                <a:sym typeface="Prompt Bold"/>
              </a:rPr>
              <a:t>อภิธานศัพท์</a:t>
            </a:r>
          </a:p>
        </p:txBody>
      </p:sp>
    </p:spTree>
  </p:cSld>
  <p:clrMapOvr>
    <a:masterClrMapping/>
  </p:clrMapOvr>
</p:sld>
</file>

<file path=ppt/slides/slide14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FC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16511" y="307744"/>
            <a:ext cx="14768000" cy="1074306"/>
            <a:chOff x="0" y="0"/>
            <a:chExt cx="19690667" cy="1432408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19690667" cy="1432408"/>
              <a:chOff x="0" y="0"/>
              <a:chExt cx="4129397" cy="300395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4129397" cy="300395"/>
              </a:xfrm>
              <a:custGeom>
                <a:avLst/>
                <a:gdLst/>
                <a:ahLst/>
                <a:cxnLst/>
                <a:rect r="r" b="b" t="t" l="l"/>
                <a:pathLst>
                  <a:path h="300395" w="4129397">
                    <a:moveTo>
                      <a:pt x="34600" y="0"/>
                    </a:moveTo>
                    <a:lnTo>
                      <a:pt x="4094798" y="0"/>
                    </a:lnTo>
                    <a:cubicBezTo>
                      <a:pt x="4113906" y="0"/>
                      <a:pt x="4129397" y="15491"/>
                      <a:pt x="4129397" y="34600"/>
                    </a:cubicBezTo>
                    <a:lnTo>
                      <a:pt x="4129397" y="265796"/>
                    </a:lnTo>
                    <a:cubicBezTo>
                      <a:pt x="4129397" y="274972"/>
                      <a:pt x="4125752" y="283773"/>
                      <a:pt x="4119263" y="290261"/>
                    </a:cubicBezTo>
                    <a:cubicBezTo>
                      <a:pt x="4112775" y="296750"/>
                      <a:pt x="4103974" y="300395"/>
                      <a:pt x="4094798" y="300395"/>
                    </a:cubicBezTo>
                    <a:lnTo>
                      <a:pt x="34600" y="300395"/>
                    </a:lnTo>
                    <a:cubicBezTo>
                      <a:pt x="25423" y="300395"/>
                      <a:pt x="16623" y="296750"/>
                      <a:pt x="10134" y="290261"/>
                    </a:cubicBezTo>
                    <a:cubicBezTo>
                      <a:pt x="3645" y="283773"/>
                      <a:pt x="0" y="274972"/>
                      <a:pt x="0" y="265796"/>
                    </a:cubicBezTo>
                    <a:lnTo>
                      <a:pt x="0" y="34600"/>
                    </a:lnTo>
                    <a:cubicBezTo>
                      <a:pt x="0" y="25423"/>
                      <a:pt x="3645" y="16623"/>
                      <a:pt x="10134" y="10134"/>
                    </a:cubicBezTo>
                    <a:cubicBezTo>
                      <a:pt x="16623" y="3645"/>
                      <a:pt x="25423" y="0"/>
                      <a:pt x="34600" y="0"/>
                    </a:cubicBezTo>
                    <a:close/>
                  </a:path>
                </a:pathLst>
              </a:custGeom>
              <a:solidFill>
                <a:srgbClr val="8ADDCA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28575"/>
                <a:ext cx="4129397" cy="32897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6" id="6"/>
            <p:cNvSpPr txBox="true"/>
            <p:nvPr/>
          </p:nvSpPr>
          <p:spPr>
            <a:xfrm rot="0">
              <a:off x="1947556" y="237798"/>
              <a:ext cx="15795555" cy="8806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599"/>
                </a:lnSpc>
                <a:spcBef>
                  <a:spcPct val="0"/>
                </a:spcBef>
              </a:pPr>
              <a:r>
                <a:rPr lang="en-US" b="true" sz="3999">
                  <a:solidFill>
                    <a:srgbClr val="000000"/>
                  </a:solidFill>
                  <a:latin typeface="Prompt Bold"/>
                  <a:ea typeface="Prompt Bold"/>
                  <a:cs typeface="Prompt Bold"/>
                  <a:sym typeface="Prompt Bold"/>
                </a:rPr>
                <a:t>หน้าจอจริง (หน้า Skills Analysis ของผู้บริหาร)</a:t>
              </a: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415185" y="2460586"/>
            <a:ext cx="8585326" cy="5365828"/>
          </a:xfrm>
          <a:custGeom>
            <a:avLst/>
            <a:gdLst/>
            <a:ahLst/>
            <a:cxnLst/>
            <a:rect r="r" b="b" t="t" l="l"/>
            <a:pathLst>
              <a:path h="5365828" w="8585326">
                <a:moveTo>
                  <a:pt x="0" y="0"/>
                </a:moveTo>
                <a:lnTo>
                  <a:pt x="8585326" y="0"/>
                </a:lnTo>
                <a:lnTo>
                  <a:pt x="8585326" y="5365828"/>
                </a:lnTo>
                <a:lnTo>
                  <a:pt x="0" y="53658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295280" y="2460586"/>
            <a:ext cx="8585326" cy="5365828"/>
          </a:xfrm>
          <a:custGeom>
            <a:avLst/>
            <a:gdLst/>
            <a:ahLst/>
            <a:cxnLst/>
            <a:rect r="r" b="b" t="t" l="l"/>
            <a:pathLst>
              <a:path h="5365828" w="8585326">
                <a:moveTo>
                  <a:pt x="0" y="0"/>
                </a:moveTo>
                <a:lnTo>
                  <a:pt x="8585326" y="0"/>
                </a:lnTo>
                <a:lnTo>
                  <a:pt x="8585326" y="5365828"/>
                </a:lnTo>
                <a:lnTo>
                  <a:pt x="0" y="53658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4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FC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16511" y="307744"/>
            <a:ext cx="14768000" cy="1074284"/>
            <a:chOff x="0" y="0"/>
            <a:chExt cx="19690667" cy="1432379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19690667" cy="1432379"/>
              <a:chOff x="0" y="0"/>
              <a:chExt cx="4129397" cy="300389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4129397" cy="300389"/>
              </a:xfrm>
              <a:custGeom>
                <a:avLst/>
                <a:gdLst/>
                <a:ahLst/>
                <a:cxnLst/>
                <a:rect r="r" b="b" t="t" l="l"/>
                <a:pathLst>
                  <a:path h="300389" w="4129397">
                    <a:moveTo>
                      <a:pt x="34600" y="0"/>
                    </a:moveTo>
                    <a:lnTo>
                      <a:pt x="4094798" y="0"/>
                    </a:lnTo>
                    <a:cubicBezTo>
                      <a:pt x="4113906" y="0"/>
                      <a:pt x="4129397" y="15491"/>
                      <a:pt x="4129397" y="34600"/>
                    </a:cubicBezTo>
                    <a:lnTo>
                      <a:pt x="4129397" y="265789"/>
                    </a:lnTo>
                    <a:cubicBezTo>
                      <a:pt x="4129397" y="274966"/>
                      <a:pt x="4125752" y="283766"/>
                      <a:pt x="4119263" y="290255"/>
                    </a:cubicBezTo>
                    <a:cubicBezTo>
                      <a:pt x="4112775" y="296744"/>
                      <a:pt x="4103974" y="300389"/>
                      <a:pt x="4094798" y="300389"/>
                    </a:cubicBezTo>
                    <a:lnTo>
                      <a:pt x="34600" y="300389"/>
                    </a:lnTo>
                    <a:cubicBezTo>
                      <a:pt x="25423" y="300389"/>
                      <a:pt x="16623" y="296744"/>
                      <a:pt x="10134" y="290255"/>
                    </a:cubicBezTo>
                    <a:cubicBezTo>
                      <a:pt x="3645" y="283766"/>
                      <a:pt x="0" y="274966"/>
                      <a:pt x="0" y="265789"/>
                    </a:cubicBezTo>
                    <a:lnTo>
                      <a:pt x="0" y="34600"/>
                    </a:lnTo>
                    <a:cubicBezTo>
                      <a:pt x="0" y="25423"/>
                      <a:pt x="3645" y="16623"/>
                      <a:pt x="10134" y="10134"/>
                    </a:cubicBezTo>
                    <a:cubicBezTo>
                      <a:pt x="16623" y="3645"/>
                      <a:pt x="25423" y="0"/>
                      <a:pt x="34600" y="0"/>
                    </a:cubicBezTo>
                    <a:close/>
                  </a:path>
                </a:pathLst>
              </a:custGeom>
              <a:solidFill>
                <a:srgbClr val="8ADDCA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28575"/>
                <a:ext cx="4129397" cy="32896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6" id="6"/>
            <p:cNvSpPr txBox="true"/>
            <p:nvPr/>
          </p:nvSpPr>
          <p:spPr>
            <a:xfrm rot="0">
              <a:off x="1947556" y="237798"/>
              <a:ext cx="15795555" cy="8805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599"/>
                </a:lnSpc>
                <a:spcBef>
                  <a:spcPct val="0"/>
                </a:spcBef>
              </a:pPr>
              <a:r>
                <a:rPr lang="en-US" b="true" sz="3999">
                  <a:solidFill>
                    <a:srgbClr val="000000"/>
                  </a:solidFill>
                  <a:latin typeface="Prompt Bold"/>
                  <a:ea typeface="Prompt Bold"/>
                  <a:cs typeface="Prompt Bold"/>
                  <a:sym typeface="Prompt Bold"/>
                </a:rPr>
                <a:t>หน้าจอจริง (หน้า Student Analytics ของผู้บริหาร)</a:t>
              </a: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445455" y="2470045"/>
            <a:ext cx="8323886" cy="5202428"/>
          </a:xfrm>
          <a:custGeom>
            <a:avLst/>
            <a:gdLst/>
            <a:ahLst/>
            <a:cxnLst/>
            <a:rect r="r" b="b" t="t" l="l"/>
            <a:pathLst>
              <a:path h="5202428" w="8323886">
                <a:moveTo>
                  <a:pt x="0" y="0"/>
                </a:moveTo>
                <a:lnTo>
                  <a:pt x="8323885" y="0"/>
                </a:lnTo>
                <a:lnTo>
                  <a:pt x="8323885" y="5202429"/>
                </a:lnTo>
                <a:lnTo>
                  <a:pt x="0" y="520242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330928" y="2470045"/>
            <a:ext cx="8323886" cy="5202428"/>
          </a:xfrm>
          <a:custGeom>
            <a:avLst/>
            <a:gdLst/>
            <a:ahLst/>
            <a:cxnLst/>
            <a:rect r="r" b="b" t="t" l="l"/>
            <a:pathLst>
              <a:path h="5202428" w="8323886">
                <a:moveTo>
                  <a:pt x="0" y="0"/>
                </a:moveTo>
                <a:lnTo>
                  <a:pt x="8323886" y="0"/>
                </a:lnTo>
                <a:lnTo>
                  <a:pt x="8323886" y="5202429"/>
                </a:lnTo>
                <a:lnTo>
                  <a:pt x="0" y="520242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4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FC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16511" y="307744"/>
            <a:ext cx="14768000" cy="1074284"/>
            <a:chOff x="0" y="0"/>
            <a:chExt cx="19690667" cy="1432379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19690667" cy="1432379"/>
              <a:chOff x="0" y="0"/>
              <a:chExt cx="4129397" cy="300389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4129397" cy="300389"/>
              </a:xfrm>
              <a:custGeom>
                <a:avLst/>
                <a:gdLst/>
                <a:ahLst/>
                <a:cxnLst/>
                <a:rect r="r" b="b" t="t" l="l"/>
                <a:pathLst>
                  <a:path h="300389" w="4129397">
                    <a:moveTo>
                      <a:pt x="34600" y="0"/>
                    </a:moveTo>
                    <a:lnTo>
                      <a:pt x="4094798" y="0"/>
                    </a:lnTo>
                    <a:cubicBezTo>
                      <a:pt x="4113906" y="0"/>
                      <a:pt x="4129397" y="15491"/>
                      <a:pt x="4129397" y="34600"/>
                    </a:cubicBezTo>
                    <a:lnTo>
                      <a:pt x="4129397" y="265789"/>
                    </a:lnTo>
                    <a:cubicBezTo>
                      <a:pt x="4129397" y="274966"/>
                      <a:pt x="4125752" y="283766"/>
                      <a:pt x="4119263" y="290255"/>
                    </a:cubicBezTo>
                    <a:cubicBezTo>
                      <a:pt x="4112775" y="296744"/>
                      <a:pt x="4103974" y="300389"/>
                      <a:pt x="4094798" y="300389"/>
                    </a:cubicBezTo>
                    <a:lnTo>
                      <a:pt x="34600" y="300389"/>
                    </a:lnTo>
                    <a:cubicBezTo>
                      <a:pt x="25423" y="300389"/>
                      <a:pt x="16623" y="296744"/>
                      <a:pt x="10134" y="290255"/>
                    </a:cubicBezTo>
                    <a:cubicBezTo>
                      <a:pt x="3645" y="283766"/>
                      <a:pt x="0" y="274966"/>
                      <a:pt x="0" y="265789"/>
                    </a:cubicBezTo>
                    <a:lnTo>
                      <a:pt x="0" y="34600"/>
                    </a:lnTo>
                    <a:cubicBezTo>
                      <a:pt x="0" y="25423"/>
                      <a:pt x="3645" y="16623"/>
                      <a:pt x="10134" y="10134"/>
                    </a:cubicBezTo>
                    <a:cubicBezTo>
                      <a:pt x="16623" y="3645"/>
                      <a:pt x="25423" y="0"/>
                      <a:pt x="34600" y="0"/>
                    </a:cubicBezTo>
                    <a:close/>
                  </a:path>
                </a:pathLst>
              </a:custGeom>
              <a:solidFill>
                <a:srgbClr val="8ADDCA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28575"/>
                <a:ext cx="4129397" cy="32896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6" id="6"/>
            <p:cNvSpPr txBox="true"/>
            <p:nvPr/>
          </p:nvSpPr>
          <p:spPr>
            <a:xfrm rot="0">
              <a:off x="1947556" y="237798"/>
              <a:ext cx="15795555" cy="8805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599"/>
                </a:lnSpc>
                <a:spcBef>
                  <a:spcPct val="0"/>
                </a:spcBef>
              </a:pPr>
              <a:r>
                <a:rPr lang="en-US" b="true" sz="3999">
                  <a:solidFill>
                    <a:srgbClr val="000000"/>
                  </a:solidFill>
                  <a:latin typeface="Prompt Bold"/>
                  <a:ea typeface="Prompt Bold"/>
                  <a:cs typeface="Prompt Bold"/>
                  <a:sym typeface="Prompt Bold"/>
                </a:rPr>
                <a:t>หน้าจอจริง (หน้า Professor Analytics ของผู้บริหาร)</a:t>
              </a: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613167" y="2522455"/>
            <a:ext cx="8387344" cy="5242090"/>
          </a:xfrm>
          <a:custGeom>
            <a:avLst/>
            <a:gdLst/>
            <a:ahLst/>
            <a:cxnLst/>
            <a:rect r="r" b="b" t="t" l="l"/>
            <a:pathLst>
              <a:path h="5242090" w="8387344">
                <a:moveTo>
                  <a:pt x="0" y="0"/>
                </a:moveTo>
                <a:lnTo>
                  <a:pt x="8387344" y="0"/>
                </a:lnTo>
                <a:lnTo>
                  <a:pt x="8387344" y="5242090"/>
                </a:lnTo>
                <a:lnTo>
                  <a:pt x="0" y="52420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315141" y="2522455"/>
            <a:ext cx="8387344" cy="5242090"/>
          </a:xfrm>
          <a:custGeom>
            <a:avLst/>
            <a:gdLst/>
            <a:ahLst/>
            <a:cxnLst/>
            <a:rect r="r" b="b" t="t" l="l"/>
            <a:pathLst>
              <a:path h="5242090" w="8387344">
                <a:moveTo>
                  <a:pt x="0" y="0"/>
                </a:moveTo>
                <a:lnTo>
                  <a:pt x="8387344" y="0"/>
                </a:lnTo>
                <a:lnTo>
                  <a:pt x="8387344" y="5242090"/>
                </a:lnTo>
                <a:lnTo>
                  <a:pt x="0" y="52420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4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FC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16511" y="307744"/>
            <a:ext cx="14768000" cy="1074284"/>
            <a:chOff x="0" y="0"/>
            <a:chExt cx="19690667" cy="1432379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19690667" cy="1432379"/>
              <a:chOff x="0" y="0"/>
              <a:chExt cx="4129397" cy="300389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4129397" cy="300389"/>
              </a:xfrm>
              <a:custGeom>
                <a:avLst/>
                <a:gdLst/>
                <a:ahLst/>
                <a:cxnLst/>
                <a:rect r="r" b="b" t="t" l="l"/>
                <a:pathLst>
                  <a:path h="300389" w="4129397">
                    <a:moveTo>
                      <a:pt x="34600" y="0"/>
                    </a:moveTo>
                    <a:lnTo>
                      <a:pt x="4094798" y="0"/>
                    </a:lnTo>
                    <a:cubicBezTo>
                      <a:pt x="4113906" y="0"/>
                      <a:pt x="4129397" y="15491"/>
                      <a:pt x="4129397" y="34600"/>
                    </a:cubicBezTo>
                    <a:lnTo>
                      <a:pt x="4129397" y="265789"/>
                    </a:lnTo>
                    <a:cubicBezTo>
                      <a:pt x="4129397" y="274966"/>
                      <a:pt x="4125752" y="283766"/>
                      <a:pt x="4119263" y="290255"/>
                    </a:cubicBezTo>
                    <a:cubicBezTo>
                      <a:pt x="4112775" y="296744"/>
                      <a:pt x="4103974" y="300389"/>
                      <a:pt x="4094798" y="300389"/>
                    </a:cubicBezTo>
                    <a:lnTo>
                      <a:pt x="34600" y="300389"/>
                    </a:lnTo>
                    <a:cubicBezTo>
                      <a:pt x="25423" y="300389"/>
                      <a:pt x="16623" y="296744"/>
                      <a:pt x="10134" y="290255"/>
                    </a:cubicBezTo>
                    <a:cubicBezTo>
                      <a:pt x="3645" y="283766"/>
                      <a:pt x="0" y="274966"/>
                      <a:pt x="0" y="265789"/>
                    </a:cubicBezTo>
                    <a:lnTo>
                      <a:pt x="0" y="34600"/>
                    </a:lnTo>
                    <a:cubicBezTo>
                      <a:pt x="0" y="25423"/>
                      <a:pt x="3645" y="16623"/>
                      <a:pt x="10134" y="10134"/>
                    </a:cubicBezTo>
                    <a:cubicBezTo>
                      <a:pt x="16623" y="3645"/>
                      <a:pt x="25423" y="0"/>
                      <a:pt x="34600" y="0"/>
                    </a:cubicBezTo>
                    <a:close/>
                  </a:path>
                </a:pathLst>
              </a:custGeom>
              <a:solidFill>
                <a:srgbClr val="8ADDCA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28575"/>
                <a:ext cx="4129397" cy="32896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6" id="6"/>
            <p:cNvSpPr txBox="true"/>
            <p:nvPr/>
          </p:nvSpPr>
          <p:spPr>
            <a:xfrm rot="0">
              <a:off x="1947556" y="237798"/>
              <a:ext cx="15795555" cy="8805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599"/>
                </a:lnSpc>
                <a:spcBef>
                  <a:spcPct val="0"/>
                </a:spcBef>
              </a:pPr>
              <a:r>
                <a:rPr lang="en-US" b="true" sz="3999">
                  <a:solidFill>
                    <a:srgbClr val="000000"/>
                  </a:solidFill>
                  <a:latin typeface="Prompt Bold"/>
                  <a:ea typeface="Prompt Bold"/>
                  <a:cs typeface="Prompt Bold"/>
                  <a:sym typeface="Prompt Bold"/>
                </a:rPr>
                <a:t>หน้าจอจริง (หน้า Feedback ของผู้บริหาร)</a:t>
              </a: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600701" y="2504749"/>
            <a:ext cx="8444003" cy="5277502"/>
          </a:xfrm>
          <a:custGeom>
            <a:avLst/>
            <a:gdLst/>
            <a:ahLst/>
            <a:cxnLst/>
            <a:rect r="r" b="b" t="t" l="l"/>
            <a:pathLst>
              <a:path h="5277502" w="8444003">
                <a:moveTo>
                  <a:pt x="0" y="0"/>
                </a:moveTo>
                <a:lnTo>
                  <a:pt x="8444004" y="0"/>
                </a:lnTo>
                <a:lnTo>
                  <a:pt x="8444004" y="5277502"/>
                </a:lnTo>
                <a:lnTo>
                  <a:pt x="0" y="52775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310536" y="2504749"/>
            <a:ext cx="8444003" cy="5277502"/>
          </a:xfrm>
          <a:custGeom>
            <a:avLst/>
            <a:gdLst/>
            <a:ahLst/>
            <a:cxnLst/>
            <a:rect r="r" b="b" t="t" l="l"/>
            <a:pathLst>
              <a:path h="5277502" w="8444003">
                <a:moveTo>
                  <a:pt x="0" y="0"/>
                </a:moveTo>
                <a:lnTo>
                  <a:pt x="8444003" y="0"/>
                </a:lnTo>
                <a:lnTo>
                  <a:pt x="8444003" y="5277502"/>
                </a:lnTo>
                <a:lnTo>
                  <a:pt x="0" y="52775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4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921697" y="427786"/>
            <a:ext cx="14444606" cy="1201828"/>
            <a:chOff x="0" y="0"/>
            <a:chExt cx="19259475" cy="1602437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19259475" cy="1602437"/>
              <a:chOff x="0" y="0"/>
              <a:chExt cx="4845818" cy="403184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4845819" cy="403184"/>
              </a:xfrm>
              <a:custGeom>
                <a:avLst/>
                <a:gdLst/>
                <a:ahLst/>
                <a:cxnLst/>
                <a:rect r="r" b="b" t="t" l="l"/>
                <a:pathLst>
                  <a:path h="403184" w="4845819">
                    <a:moveTo>
                      <a:pt x="29484" y="0"/>
                    </a:moveTo>
                    <a:lnTo>
                      <a:pt x="4816334" y="0"/>
                    </a:lnTo>
                    <a:cubicBezTo>
                      <a:pt x="4824154" y="0"/>
                      <a:pt x="4831654" y="3106"/>
                      <a:pt x="4837183" y="8636"/>
                    </a:cubicBezTo>
                    <a:cubicBezTo>
                      <a:pt x="4842712" y="14165"/>
                      <a:pt x="4845819" y="21665"/>
                      <a:pt x="4845819" y="29484"/>
                    </a:cubicBezTo>
                    <a:lnTo>
                      <a:pt x="4845819" y="373700"/>
                    </a:lnTo>
                    <a:cubicBezTo>
                      <a:pt x="4845819" y="381520"/>
                      <a:pt x="4842712" y="389019"/>
                      <a:pt x="4837183" y="394549"/>
                    </a:cubicBezTo>
                    <a:cubicBezTo>
                      <a:pt x="4831654" y="400078"/>
                      <a:pt x="4824154" y="403184"/>
                      <a:pt x="4816334" y="403184"/>
                    </a:cubicBezTo>
                    <a:lnTo>
                      <a:pt x="29484" y="403184"/>
                    </a:lnTo>
                    <a:cubicBezTo>
                      <a:pt x="21665" y="403184"/>
                      <a:pt x="14165" y="400078"/>
                      <a:pt x="8636" y="394549"/>
                    </a:cubicBezTo>
                    <a:cubicBezTo>
                      <a:pt x="3106" y="389019"/>
                      <a:pt x="0" y="381520"/>
                      <a:pt x="0" y="373700"/>
                    </a:cubicBezTo>
                    <a:lnTo>
                      <a:pt x="0" y="29484"/>
                    </a:lnTo>
                    <a:cubicBezTo>
                      <a:pt x="0" y="21665"/>
                      <a:pt x="3106" y="14165"/>
                      <a:pt x="8636" y="8636"/>
                    </a:cubicBezTo>
                    <a:cubicBezTo>
                      <a:pt x="14165" y="3106"/>
                      <a:pt x="21665" y="0"/>
                      <a:pt x="29484" y="0"/>
                    </a:cubicBezTo>
                    <a:close/>
                  </a:path>
                </a:pathLst>
              </a:custGeom>
              <a:solidFill>
                <a:srgbClr val="8ADDCA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28575"/>
                <a:ext cx="4845818" cy="43175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6" id="6"/>
            <p:cNvSpPr txBox="true"/>
            <p:nvPr/>
          </p:nvSpPr>
          <p:spPr>
            <a:xfrm rot="0">
              <a:off x="1904908" y="166466"/>
              <a:ext cx="15449659" cy="11742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468"/>
                </a:lnSpc>
                <a:spcBef>
                  <a:spcPct val="0"/>
                </a:spcBef>
              </a:pPr>
              <a:r>
                <a:rPr lang="en-US" b="true" sz="5334">
                  <a:solidFill>
                    <a:srgbClr val="000000"/>
                  </a:solidFill>
                  <a:latin typeface="Prompt Bold"/>
                  <a:ea typeface="Prompt Bold"/>
                  <a:cs typeface="Prompt Bold"/>
                  <a:sym typeface="Prompt Bold"/>
                </a:rPr>
                <a:t>Entity Relationship Diagram (ERD) 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332775" y="1629614"/>
            <a:ext cx="17622451" cy="8426503"/>
            <a:chOff x="0" y="0"/>
            <a:chExt cx="23496601" cy="11235338"/>
          </a:xfrm>
        </p:grpSpPr>
        <p:grpSp>
          <p:nvGrpSpPr>
            <p:cNvPr name="Group 8" id="8"/>
            <p:cNvGrpSpPr/>
            <p:nvPr/>
          </p:nvGrpSpPr>
          <p:grpSpPr>
            <a:xfrm rot="0">
              <a:off x="0" y="376841"/>
              <a:ext cx="23496601" cy="10858497"/>
              <a:chOff x="0" y="0"/>
              <a:chExt cx="4641304" cy="2144888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4641304" cy="2144888"/>
              </a:xfrm>
              <a:custGeom>
                <a:avLst/>
                <a:gdLst/>
                <a:ahLst/>
                <a:cxnLst/>
                <a:rect r="r" b="b" t="t" l="l"/>
                <a:pathLst>
                  <a:path h="2144888" w="4641304">
                    <a:moveTo>
                      <a:pt x="29874" y="0"/>
                    </a:moveTo>
                    <a:lnTo>
                      <a:pt x="4611430" y="0"/>
                    </a:lnTo>
                    <a:cubicBezTo>
                      <a:pt x="4627929" y="0"/>
                      <a:pt x="4641304" y="13375"/>
                      <a:pt x="4641304" y="29874"/>
                    </a:cubicBezTo>
                    <a:lnTo>
                      <a:pt x="4641304" y="2115015"/>
                    </a:lnTo>
                    <a:cubicBezTo>
                      <a:pt x="4641304" y="2122937"/>
                      <a:pt x="4638156" y="2130536"/>
                      <a:pt x="4632554" y="2136138"/>
                    </a:cubicBezTo>
                    <a:cubicBezTo>
                      <a:pt x="4626952" y="2141741"/>
                      <a:pt x="4619353" y="2144888"/>
                      <a:pt x="4611430" y="2144888"/>
                    </a:cubicBezTo>
                    <a:lnTo>
                      <a:pt x="29874" y="2144888"/>
                    </a:lnTo>
                    <a:cubicBezTo>
                      <a:pt x="21951" y="2144888"/>
                      <a:pt x="14352" y="2141741"/>
                      <a:pt x="8750" y="2136138"/>
                    </a:cubicBezTo>
                    <a:cubicBezTo>
                      <a:pt x="3147" y="2130536"/>
                      <a:pt x="0" y="2122937"/>
                      <a:pt x="0" y="2115015"/>
                    </a:cubicBezTo>
                    <a:lnTo>
                      <a:pt x="0" y="29874"/>
                    </a:lnTo>
                    <a:cubicBezTo>
                      <a:pt x="0" y="13375"/>
                      <a:pt x="13375" y="0"/>
                      <a:pt x="29874" y="0"/>
                    </a:cubicBezTo>
                    <a:close/>
                  </a:path>
                </a:pathLst>
              </a:custGeom>
              <a:solidFill>
                <a:srgbClr val="ABC5FF"/>
              </a:solidFill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0" y="-28575"/>
                <a:ext cx="4641304" cy="217346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1" id="11"/>
            <p:cNvGrpSpPr/>
            <p:nvPr/>
          </p:nvGrpSpPr>
          <p:grpSpPr>
            <a:xfrm rot="0">
              <a:off x="618982" y="751312"/>
              <a:ext cx="22279280" cy="10199651"/>
              <a:chOff x="0" y="0"/>
              <a:chExt cx="4400845" cy="2014746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4400845" cy="2014746"/>
              </a:xfrm>
              <a:custGeom>
                <a:avLst/>
                <a:gdLst/>
                <a:ahLst/>
                <a:cxnLst/>
                <a:rect r="r" b="b" t="t" l="l"/>
                <a:pathLst>
                  <a:path h="2014746" w="4400845">
                    <a:moveTo>
                      <a:pt x="19460" y="0"/>
                    </a:moveTo>
                    <a:lnTo>
                      <a:pt x="4381386" y="0"/>
                    </a:lnTo>
                    <a:cubicBezTo>
                      <a:pt x="4392133" y="0"/>
                      <a:pt x="4400845" y="8712"/>
                      <a:pt x="4400845" y="19460"/>
                    </a:cubicBezTo>
                    <a:lnTo>
                      <a:pt x="4400845" y="1995286"/>
                    </a:lnTo>
                    <a:cubicBezTo>
                      <a:pt x="4400845" y="2000447"/>
                      <a:pt x="4398795" y="2005397"/>
                      <a:pt x="4395146" y="2009046"/>
                    </a:cubicBezTo>
                    <a:cubicBezTo>
                      <a:pt x="4391496" y="2012696"/>
                      <a:pt x="4386547" y="2014746"/>
                      <a:pt x="4381386" y="2014746"/>
                    </a:cubicBezTo>
                    <a:lnTo>
                      <a:pt x="19460" y="2014746"/>
                    </a:lnTo>
                    <a:cubicBezTo>
                      <a:pt x="8712" y="2014746"/>
                      <a:pt x="0" y="2006033"/>
                      <a:pt x="0" y="1995286"/>
                    </a:cubicBezTo>
                    <a:lnTo>
                      <a:pt x="0" y="19460"/>
                    </a:lnTo>
                    <a:cubicBezTo>
                      <a:pt x="0" y="14299"/>
                      <a:pt x="2050" y="9349"/>
                      <a:pt x="5700" y="5700"/>
                    </a:cubicBezTo>
                    <a:cubicBezTo>
                      <a:pt x="9349" y="2050"/>
                      <a:pt x="14299" y="0"/>
                      <a:pt x="19460" y="0"/>
                    </a:cubicBezTo>
                    <a:close/>
                  </a:path>
                </a:pathLst>
              </a:custGeom>
              <a:solidFill>
                <a:srgbClr val="7E92C0"/>
              </a:solidFill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0" y="-28575"/>
                <a:ext cx="4400845" cy="204332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4" id="14"/>
            <p:cNvGrpSpPr/>
            <p:nvPr/>
          </p:nvGrpSpPr>
          <p:grpSpPr>
            <a:xfrm rot="0">
              <a:off x="1396771" y="1086113"/>
              <a:ext cx="20845418" cy="9576697"/>
              <a:chOff x="0" y="0"/>
              <a:chExt cx="4117613" cy="1891693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4117613" cy="1891693"/>
              </a:xfrm>
              <a:custGeom>
                <a:avLst/>
                <a:gdLst/>
                <a:ahLst/>
                <a:cxnLst/>
                <a:rect r="r" b="b" t="t" l="l"/>
                <a:pathLst>
                  <a:path h="1891693" w="4117613">
                    <a:moveTo>
                      <a:pt x="20798" y="0"/>
                    </a:moveTo>
                    <a:lnTo>
                      <a:pt x="4096815" y="0"/>
                    </a:lnTo>
                    <a:cubicBezTo>
                      <a:pt x="4102331" y="0"/>
                      <a:pt x="4107621" y="2191"/>
                      <a:pt x="4111522" y="6092"/>
                    </a:cubicBezTo>
                    <a:cubicBezTo>
                      <a:pt x="4115422" y="9992"/>
                      <a:pt x="4117613" y="15282"/>
                      <a:pt x="4117613" y="20798"/>
                    </a:cubicBezTo>
                    <a:lnTo>
                      <a:pt x="4117613" y="1870895"/>
                    </a:lnTo>
                    <a:cubicBezTo>
                      <a:pt x="4117613" y="1882382"/>
                      <a:pt x="4108302" y="1891693"/>
                      <a:pt x="4096815" y="1891693"/>
                    </a:cubicBezTo>
                    <a:lnTo>
                      <a:pt x="20798" y="1891693"/>
                    </a:lnTo>
                    <a:cubicBezTo>
                      <a:pt x="15282" y="1891693"/>
                      <a:pt x="9992" y="1889502"/>
                      <a:pt x="6092" y="1885602"/>
                    </a:cubicBezTo>
                    <a:cubicBezTo>
                      <a:pt x="2191" y="1881701"/>
                      <a:pt x="0" y="1876411"/>
                      <a:pt x="0" y="1870895"/>
                    </a:cubicBezTo>
                    <a:lnTo>
                      <a:pt x="0" y="20798"/>
                    </a:lnTo>
                    <a:cubicBezTo>
                      <a:pt x="0" y="15282"/>
                      <a:pt x="2191" y="9992"/>
                      <a:pt x="6092" y="6092"/>
                    </a:cubicBezTo>
                    <a:cubicBezTo>
                      <a:pt x="9992" y="2191"/>
                      <a:pt x="15282" y="0"/>
                      <a:pt x="20798" y="0"/>
                    </a:cubicBezTo>
                    <a:close/>
                  </a:path>
                </a:pathLst>
              </a:custGeom>
              <a:solidFill>
                <a:srgbClr val="FCFCFC"/>
              </a:solidFill>
            </p:spPr>
          </p:sp>
          <p:sp>
            <p:nvSpPr>
              <p:cNvPr name="TextBox 16" id="16"/>
              <p:cNvSpPr txBox="true"/>
              <p:nvPr/>
            </p:nvSpPr>
            <p:spPr>
              <a:xfrm>
                <a:off x="0" y="-28575"/>
                <a:ext cx="4117613" cy="192026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Freeform 17" id="17"/>
            <p:cNvSpPr/>
            <p:nvPr/>
          </p:nvSpPr>
          <p:spPr>
            <a:xfrm flipH="false" flipV="false" rot="0">
              <a:off x="1270946" y="0"/>
              <a:ext cx="21131780" cy="10365567"/>
            </a:xfrm>
            <a:custGeom>
              <a:avLst/>
              <a:gdLst/>
              <a:ahLst/>
              <a:cxnLst/>
              <a:rect r="r" b="b" t="t" l="l"/>
              <a:pathLst>
                <a:path h="10365567" w="21131780">
                  <a:moveTo>
                    <a:pt x="0" y="0"/>
                  </a:moveTo>
                  <a:lnTo>
                    <a:pt x="21131780" y="0"/>
                  </a:lnTo>
                  <a:lnTo>
                    <a:pt x="21131780" y="10365567"/>
                  </a:lnTo>
                  <a:lnTo>
                    <a:pt x="0" y="103655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8" id="18"/>
            <p:cNvSpPr txBox="true"/>
            <p:nvPr/>
          </p:nvSpPr>
          <p:spPr>
            <a:xfrm rot="0">
              <a:off x="1656854" y="4636715"/>
              <a:ext cx="898860" cy="1787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094"/>
                </a:lnSpc>
              </a:pPr>
              <a:r>
                <a:rPr lang="en-US" sz="782">
                  <a:solidFill>
                    <a:srgbClr val="000000"/>
                  </a:solidFill>
                  <a:latin typeface="Prompt"/>
                  <a:ea typeface="Prompt"/>
                  <a:cs typeface="Prompt"/>
                  <a:sym typeface="Prompt"/>
                </a:rPr>
                <a:t>role_status_id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2635553" y="3190134"/>
              <a:ext cx="442006" cy="1787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094"/>
                </a:lnSpc>
              </a:pPr>
              <a:r>
                <a:rPr lang="en-US" sz="782">
                  <a:solidFill>
                    <a:srgbClr val="000000"/>
                  </a:solidFill>
                  <a:latin typeface="Prompt"/>
                  <a:ea typeface="Prompt"/>
                  <a:cs typeface="Prompt"/>
                  <a:sym typeface="Prompt"/>
                </a:rPr>
                <a:t>role_id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2351330" y="2292463"/>
              <a:ext cx="923723" cy="1787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094"/>
                </a:lnSpc>
              </a:pPr>
              <a:r>
                <a:rPr lang="en-US" sz="782">
                  <a:solidFill>
                    <a:srgbClr val="000000"/>
                  </a:solidFill>
                  <a:latin typeface="Prompt"/>
                  <a:ea typeface="Prompt"/>
                  <a:cs typeface="Prompt"/>
                  <a:sym typeface="Prompt"/>
                </a:rPr>
                <a:t>notification_id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3014879" y="2775148"/>
              <a:ext cx="471855" cy="1787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094"/>
                </a:lnSpc>
              </a:pPr>
              <a:r>
                <a:rPr lang="en-US" sz="782">
                  <a:solidFill>
                    <a:srgbClr val="000000"/>
                  </a:solidFill>
                  <a:latin typeface="Prompt"/>
                  <a:ea typeface="Prompt"/>
                  <a:cs typeface="Prompt"/>
                  <a:sym typeface="Prompt"/>
                </a:rPr>
                <a:t>user_id</a:t>
              </a: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1886354" y="3574184"/>
              <a:ext cx="831051" cy="27819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955"/>
                </a:lnSpc>
              </a:pPr>
              <a:r>
                <a:rPr lang="en-US" sz="782">
                  <a:solidFill>
                    <a:srgbClr val="000000"/>
                  </a:solidFill>
                  <a:latin typeface="Prompt"/>
                  <a:ea typeface="Prompt"/>
                  <a:cs typeface="Prompt"/>
                  <a:sym typeface="Prompt"/>
                </a:rPr>
                <a:t>event_type</a:t>
              </a:r>
              <a:r>
                <a:rPr lang="en-US" sz="782">
                  <a:solidFill>
                    <a:srgbClr val="000000"/>
                  </a:solidFill>
                  <a:latin typeface="Prompt"/>
                  <a:ea typeface="Prompt"/>
                  <a:cs typeface="Prompt"/>
                  <a:sym typeface="Prompt"/>
                </a:rPr>
                <a:t> </a:t>
              </a:r>
            </a:p>
          </p:txBody>
        </p:sp>
        <p:sp>
          <p:nvSpPr>
            <p:cNvPr name="TextBox 23" id="23"/>
            <p:cNvSpPr txBox="true"/>
            <p:nvPr/>
          </p:nvSpPr>
          <p:spPr>
            <a:xfrm rot="0">
              <a:off x="3124632" y="3556178"/>
              <a:ext cx="442006" cy="2645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955"/>
                </a:lnSpc>
              </a:pPr>
              <a:r>
                <a:rPr lang="en-US" sz="782">
                  <a:solidFill>
                    <a:srgbClr val="000000"/>
                  </a:solidFill>
                  <a:latin typeface="Prompt"/>
                  <a:ea typeface="Prompt"/>
                  <a:cs typeface="Prompt"/>
                  <a:sym typeface="Prompt"/>
                </a:rPr>
                <a:t>role_id</a:t>
              </a:r>
            </a:p>
          </p:txBody>
        </p:sp>
        <p:sp>
          <p:nvSpPr>
            <p:cNvPr name="TextBox 24" id="24"/>
            <p:cNvSpPr txBox="true"/>
            <p:nvPr/>
          </p:nvSpPr>
          <p:spPr>
            <a:xfrm rot="0">
              <a:off x="2613287" y="3921659"/>
              <a:ext cx="676239" cy="2645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955"/>
                </a:lnSpc>
              </a:pPr>
              <a:r>
                <a:rPr lang="en-US" sz="782">
                  <a:solidFill>
                    <a:srgbClr val="000000"/>
                  </a:solidFill>
                  <a:latin typeface="Prompt"/>
                  <a:ea typeface="Prompt"/>
                  <a:cs typeface="Prompt"/>
                  <a:sym typeface="Prompt"/>
                </a:rPr>
                <a:t>role_name</a:t>
              </a:r>
            </a:p>
          </p:txBody>
        </p:sp>
        <p:sp>
          <p:nvSpPr>
            <p:cNvPr name="TextBox 25" id="25"/>
            <p:cNvSpPr txBox="true"/>
            <p:nvPr/>
          </p:nvSpPr>
          <p:spPr>
            <a:xfrm rot="0">
              <a:off x="2838583" y="4317175"/>
              <a:ext cx="873601" cy="2645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955"/>
                </a:lnSpc>
              </a:pPr>
              <a:r>
                <a:rPr lang="en-US" sz="782">
                  <a:solidFill>
                    <a:srgbClr val="000000"/>
                  </a:solidFill>
                  <a:latin typeface="Prompt"/>
                  <a:ea typeface="Prompt"/>
                  <a:cs typeface="Prompt"/>
                  <a:sym typeface="Prompt"/>
                </a:rPr>
                <a:t>role_name_th</a:t>
              </a:r>
            </a:p>
          </p:txBody>
        </p:sp>
        <p:sp>
          <p:nvSpPr>
            <p:cNvPr name="TextBox 26" id="26"/>
            <p:cNvSpPr txBox="true"/>
            <p:nvPr/>
          </p:nvSpPr>
          <p:spPr>
            <a:xfrm rot="0">
              <a:off x="2489402" y="7884713"/>
              <a:ext cx="1295477" cy="1787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094"/>
                </a:lnSpc>
              </a:pPr>
              <a:r>
                <a:rPr lang="en-US" sz="782">
                  <a:solidFill>
                    <a:srgbClr val="000000"/>
                  </a:solidFill>
                  <a:latin typeface="Prompt"/>
                  <a:ea typeface="Prompt"/>
                  <a:cs typeface="Prompt"/>
                  <a:sym typeface="Prompt"/>
                </a:rPr>
                <a:t>report_status_name</a:t>
              </a:r>
            </a:p>
          </p:txBody>
        </p:sp>
        <p:sp>
          <p:nvSpPr>
            <p:cNvPr name="TextBox 27" id="27"/>
            <p:cNvSpPr txBox="true"/>
            <p:nvPr/>
          </p:nvSpPr>
          <p:spPr>
            <a:xfrm rot="0">
              <a:off x="2725990" y="7374260"/>
              <a:ext cx="1061234" cy="1787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094"/>
                </a:lnSpc>
              </a:pPr>
              <a:r>
                <a:rPr lang="en-US" sz="782">
                  <a:solidFill>
                    <a:srgbClr val="000000"/>
                  </a:solidFill>
                  <a:latin typeface="Prompt"/>
                  <a:ea typeface="Prompt"/>
                  <a:cs typeface="Prompt"/>
                  <a:sym typeface="Prompt"/>
                </a:rPr>
                <a:t>report_status_id</a:t>
              </a:r>
            </a:p>
          </p:txBody>
        </p:sp>
        <p:sp>
          <p:nvSpPr>
            <p:cNvPr name="TextBox 28" id="28"/>
            <p:cNvSpPr txBox="true"/>
            <p:nvPr/>
          </p:nvSpPr>
          <p:spPr>
            <a:xfrm rot="0">
              <a:off x="2707588" y="8886250"/>
              <a:ext cx="1496207" cy="1787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094"/>
                </a:lnSpc>
              </a:pPr>
              <a:r>
                <a:rPr lang="en-US" sz="782">
                  <a:solidFill>
                    <a:srgbClr val="000000"/>
                  </a:solidFill>
                  <a:latin typeface="Prompt"/>
                  <a:ea typeface="Prompt"/>
                  <a:cs typeface="Prompt"/>
                  <a:sym typeface="Prompt"/>
                </a:rPr>
                <a:t>report_category_name</a:t>
              </a:r>
            </a:p>
          </p:txBody>
        </p:sp>
        <p:sp>
          <p:nvSpPr>
            <p:cNvPr name="TextBox 29" id="29"/>
            <p:cNvSpPr txBox="true"/>
            <p:nvPr/>
          </p:nvSpPr>
          <p:spPr>
            <a:xfrm rot="0">
              <a:off x="3948584" y="4035472"/>
              <a:ext cx="259305" cy="1787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094"/>
                </a:lnSpc>
              </a:pPr>
              <a:r>
                <a:rPr lang="en-US" b="true" sz="781">
                  <a:solidFill>
                    <a:srgbClr val="000000"/>
                  </a:solidFill>
                  <a:latin typeface="Prompt Bold"/>
                  <a:ea typeface="Prompt Bold"/>
                  <a:cs typeface="Prompt Bold"/>
                  <a:sym typeface="Prompt Bold"/>
                </a:rPr>
                <a:t>role</a:t>
              </a:r>
            </a:p>
          </p:txBody>
        </p:sp>
        <p:sp>
          <p:nvSpPr>
            <p:cNvPr name="TextBox 30" id="30"/>
            <p:cNvSpPr txBox="true"/>
            <p:nvPr/>
          </p:nvSpPr>
          <p:spPr>
            <a:xfrm rot="0">
              <a:off x="3716179" y="2065285"/>
              <a:ext cx="701773" cy="1787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094"/>
                </a:lnSpc>
              </a:pPr>
              <a:r>
                <a:rPr lang="en-US" sz="782">
                  <a:solidFill>
                    <a:srgbClr val="000000"/>
                  </a:solidFill>
                  <a:latin typeface="Prompt"/>
                  <a:ea typeface="Prompt"/>
                  <a:cs typeface="Prompt"/>
                  <a:sym typeface="Prompt"/>
                </a:rPr>
                <a:t>created_at</a:t>
              </a:r>
            </a:p>
          </p:txBody>
        </p:sp>
        <p:sp>
          <p:nvSpPr>
            <p:cNvPr name="TextBox 31" id="31"/>
            <p:cNvSpPr txBox="true"/>
            <p:nvPr/>
          </p:nvSpPr>
          <p:spPr>
            <a:xfrm rot="0">
              <a:off x="3568135" y="8409750"/>
              <a:ext cx="1261974" cy="1787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094"/>
                </a:lnSpc>
              </a:pPr>
              <a:r>
                <a:rPr lang="en-US" sz="782">
                  <a:solidFill>
                    <a:srgbClr val="000000"/>
                  </a:solidFill>
                  <a:latin typeface="Prompt"/>
                  <a:ea typeface="Prompt"/>
                  <a:cs typeface="Prompt"/>
                  <a:sym typeface="Prompt"/>
                </a:rPr>
                <a:t>report_category_id</a:t>
              </a:r>
            </a:p>
          </p:txBody>
        </p:sp>
        <p:sp>
          <p:nvSpPr>
            <p:cNvPr name="TextBox 32" id="32"/>
            <p:cNvSpPr txBox="true"/>
            <p:nvPr/>
          </p:nvSpPr>
          <p:spPr>
            <a:xfrm rot="0">
              <a:off x="4312535" y="2910292"/>
              <a:ext cx="761151" cy="1787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094"/>
                </a:lnSpc>
              </a:pPr>
              <a:r>
                <a:rPr lang="en-US" b="true" sz="781">
                  <a:solidFill>
                    <a:srgbClr val="000000"/>
                  </a:solidFill>
                  <a:latin typeface="Prompt Bold"/>
                  <a:ea typeface="Prompt Bold"/>
                  <a:cs typeface="Prompt Bold"/>
                  <a:sym typeface="Prompt Bold"/>
                </a:rPr>
                <a:t>notification</a:t>
              </a:r>
            </a:p>
          </p:txBody>
        </p:sp>
        <p:sp>
          <p:nvSpPr>
            <p:cNvPr name="TextBox 33" id="33"/>
            <p:cNvSpPr txBox="true"/>
            <p:nvPr/>
          </p:nvSpPr>
          <p:spPr>
            <a:xfrm rot="0">
              <a:off x="4817794" y="2032707"/>
              <a:ext cx="391070" cy="1787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094"/>
                </a:lnSpc>
              </a:pPr>
              <a:r>
                <a:rPr lang="en-US" sz="782">
                  <a:solidFill>
                    <a:srgbClr val="000000"/>
                  </a:solidFill>
                  <a:latin typeface="Prompt"/>
                  <a:ea typeface="Prompt"/>
                  <a:cs typeface="Prompt"/>
                  <a:sym typeface="Prompt"/>
                </a:rPr>
                <a:t>status</a:t>
              </a:r>
            </a:p>
          </p:txBody>
        </p:sp>
        <p:sp>
          <p:nvSpPr>
            <p:cNvPr name="TextBox 34" id="34"/>
            <p:cNvSpPr txBox="true"/>
            <p:nvPr/>
          </p:nvSpPr>
          <p:spPr>
            <a:xfrm rot="0">
              <a:off x="4534672" y="7825423"/>
              <a:ext cx="891211" cy="1787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094"/>
                </a:lnSpc>
              </a:pPr>
              <a:r>
                <a:rPr lang="en-US" b="true" sz="781">
                  <a:solidFill>
                    <a:srgbClr val="000000"/>
                  </a:solidFill>
                  <a:latin typeface="Prompt Bold"/>
                  <a:ea typeface="Prompt Bold"/>
                  <a:cs typeface="Prompt Bold"/>
                  <a:sym typeface="Prompt Bold"/>
                </a:rPr>
                <a:t>report_status</a:t>
              </a:r>
            </a:p>
          </p:txBody>
        </p:sp>
        <p:sp>
          <p:nvSpPr>
            <p:cNvPr name="TextBox 35" id="35"/>
            <p:cNvSpPr txBox="true"/>
            <p:nvPr/>
          </p:nvSpPr>
          <p:spPr>
            <a:xfrm rot="0">
              <a:off x="4138253" y="4660729"/>
              <a:ext cx="471855" cy="2264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541"/>
                </a:lnSpc>
              </a:pPr>
              <a:r>
                <a:rPr lang="en-US" sz="782">
                  <a:solidFill>
                    <a:srgbClr val="000000"/>
                  </a:solidFill>
                  <a:latin typeface="Prompt"/>
                  <a:ea typeface="Prompt"/>
                  <a:cs typeface="Prompt"/>
                  <a:sym typeface="Prompt"/>
                </a:rPr>
                <a:t>user_id</a:t>
              </a:r>
            </a:p>
          </p:txBody>
        </p:sp>
        <p:sp>
          <p:nvSpPr>
            <p:cNvPr name="TextBox 36" id="36"/>
            <p:cNvSpPr txBox="true"/>
            <p:nvPr/>
          </p:nvSpPr>
          <p:spPr>
            <a:xfrm rot="0">
              <a:off x="3149077" y="4925415"/>
              <a:ext cx="729553" cy="2263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541"/>
                </a:lnSpc>
              </a:pPr>
              <a:r>
                <a:rPr lang="en-US" b="true" sz="781">
                  <a:solidFill>
                    <a:srgbClr val="000000"/>
                  </a:solidFill>
                  <a:latin typeface="Prompt Bold"/>
                  <a:ea typeface="Prompt Bold"/>
                  <a:cs typeface="Prompt Bold"/>
                  <a:sym typeface="Prompt Bold"/>
                </a:rPr>
                <a:t>role_status</a:t>
              </a:r>
            </a:p>
          </p:txBody>
        </p:sp>
        <p:sp>
          <p:nvSpPr>
            <p:cNvPr name="TextBox 37" id="37"/>
            <p:cNvSpPr txBox="true"/>
            <p:nvPr/>
          </p:nvSpPr>
          <p:spPr>
            <a:xfrm rot="0">
              <a:off x="1643614" y="5193873"/>
              <a:ext cx="1212942" cy="14651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1"/>
                </a:lnSpc>
              </a:pPr>
              <a:r>
                <a:rPr lang="en-US" sz="782">
                  <a:solidFill>
                    <a:srgbClr val="000000"/>
                  </a:solidFill>
                  <a:latin typeface="Prompt"/>
                  <a:ea typeface="Prompt"/>
                  <a:cs typeface="Prompt"/>
                  <a:sym typeface="Prompt"/>
                </a:rPr>
                <a:t>role_status_name</a:t>
              </a:r>
              <a:r>
                <a:rPr lang="en-US" b="true" sz="782">
                  <a:solidFill>
                    <a:srgbClr val="000000"/>
                  </a:solidFill>
                  <a:latin typeface="Prompt Bold"/>
                  <a:ea typeface="Prompt Bold"/>
                  <a:cs typeface="Prompt Bold"/>
                  <a:sym typeface="Prompt Bold"/>
                </a:rPr>
                <a:t> </a:t>
              </a:r>
            </a:p>
          </p:txBody>
        </p:sp>
        <p:sp>
          <p:nvSpPr>
            <p:cNvPr name="TextBox 38" id="38"/>
            <p:cNvSpPr txBox="true"/>
            <p:nvPr/>
          </p:nvSpPr>
          <p:spPr>
            <a:xfrm rot="0">
              <a:off x="4014412" y="5124288"/>
              <a:ext cx="121981" cy="11426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47"/>
                </a:lnSpc>
              </a:pPr>
              <a:r>
                <a:rPr lang="en-US" b="true" sz="695">
                  <a:solidFill>
                    <a:srgbClr val="000000"/>
                  </a:solidFill>
                  <a:latin typeface="Prompt Bold"/>
                  <a:ea typeface="Prompt Bold"/>
                  <a:cs typeface="Prompt Bold"/>
                  <a:sym typeface="Prompt Bold"/>
                </a:rPr>
                <a:t>1</a:t>
              </a:r>
              <a:r>
                <a:rPr lang="en-US" sz="695">
                  <a:solidFill>
                    <a:srgbClr val="000000"/>
                  </a:solidFill>
                  <a:latin typeface="Prompt"/>
                  <a:ea typeface="Prompt"/>
                  <a:cs typeface="Prompt"/>
                  <a:sym typeface="Prompt"/>
                </a:rPr>
                <a:t> </a:t>
              </a:r>
            </a:p>
          </p:txBody>
        </p:sp>
        <p:sp>
          <p:nvSpPr>
            <p:cNvPr name="TextBox 39" id="39"/>
            <p:cNvSpPr txBox="true"/>
            <p:nvPr/>
          </p:nvSpPr>
          <p:spPr>
            <a:xfrm rot="0">
              <a:off x="4636974" y="5134436"/>
              <a:ext cx="189096" cy="1048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0"/>
                </a:lnSpc>
              </a:pPr>
              <a:r>
                <a:rPr lang="en-US" sz="660">
                  <a:solidFill>
                    <a:srgbClr val="000000"/>
                  </a:solidFill>
                  <a:latin typeface="Prompt"/>
                  <a:ea typeface="Prompt"/>
                  <a:cs typeface="Prompt"/>
                  <a:sym typeface="Prompt"/>
                </a:rPr>
                <a:t>has</a:t>
              </a:r>
            </a:p>
          </p:txBody>
        </p:sp>
        <p:sp>
          <p:nvSpPr>
            <p:cNvPr name="TextBox 40" id="40"/>
            <p:cNvSpPr txBox="true"/>
            <p:nvPr/>
          </p:nvSpPr>
          <p:spPr>
            <a:xfrm rot="0">
              <a:off x="2713850" y="5396426"/>
              <a:ext cx="666521" cy="2862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955"/>
                </a:lnSpc>
              </a:pPr>
              <a:r>
                <a:rPr lang="en-US" sz="782" spc="39">
                  <a:solidFill>
                    <a:srgbClr val="000000"/>
                  </a:solidFill>
                  <a:latin typeface="Prompt"/>
                  <a:ea typeface="Prompt"/>
                  <a:cs typeface="Prompt"/>
                  <a:sym typeface="Prompt"/>
                </a:rPr>
                <a:t>admin_id</a:t>
              </a:r>
              <a:r>
                <a:rPr lang="en-US" b="true" sz="782" spc="39">
                  <a:solidFill>
                    <a:srgbClr val="000000"/>
                  </a:solidFill>
                  <a:latin typeface="Prompt Bold"/>
                  <a:ea typeface="Prompt Bold"/>
                  <a:cs typeface="Prompt Bold"/>
                  <a:sym typeface="Prompt Bold"/>
                </a:rPr>
                <a:t> </a:t>
              </a:r>
            </a:p>
          </p:txBody>
        </p:sp>
        <p:sp>
          <p:nvSpPr>
            <p:cNvPr name="TextBox 41" id="41"/>
            <p:cNvSpPr txBox="true"/>
            <p:nvPr/>
          </p:nvSpPr>
          <p:spPr>
            <a:xfrm rot="0">
              <a:off x="4627784" y="5361041"/>
              <a:ext cx="121981" cy="32337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737"/>
                </a:lnSpc>
              </a:pPr>
              <a:r>
                <a:rPr lang="en-US" b="true" sz="695" spc="35">
                  <a:solidFill>
                    <a:srgbClr val="000000"/>
                  </a:solidFill>
                  <a:latin typeface="Prompt Bold"/>
                  <a:ea typeface="Prompt Bold"/>
                  <a:cs typeface="Prompt Bold"/>
                  <a:sym typeface="Prompt Bold"/>
                </a:rPr>
                <a:t>1</a:t>
              </a:r>
              <a:r>
                <a:rPr lang="en-US" sz="695" spc="35">
                  <a:solidFill>
                    <a:srgbClr val="000000"/>
                  </a:solidFill>
                  <a:latin typeface="Prompt"/>
                  <a:ea typeface="Prompt"/>
                  <a:cs typeface="Prompt"/>
                  <a:sym typeface="Prompt"/>
                </a:rPr>
                <a:t> </a:t>
              </a:r>
            </a:p>
          </p:txBody>
        </p:sp>
        <p:sp>
          <p:nvSpPr>
            <p:cNvPr name="TextBox 42" id="42"/>
            <p:cNvSpPr txBox="true"/>
            <p:nvPr/>
          </p:nvSpPr>
          <p:spPr>
            <a:xfrm rot="0">
              <a:off x="4933458" y="5369873"/>
              <a:ext cx="202788" cy="2286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650"/>
                </a:lnSpc>
              </a:pPr>
              <a:r>
                <a:rPr lang="en-US" sz="660" spc="33">
                  <a:solidFill>
                    <a:srgbClr val="000000"/>
                  </a:solidFill>
                  <a:latin typeface="Prompt"/>
                  <a:ea typeface="Prompt"/>
                  <a:cs typeface="Prompt"/>
                  <a:sym typeface="Prompt"/>
                </a:rPr>
                <a:t>Is_a</a:t>
              </a:r>
            </a:p>
          </p:txBody>
        </p:sp>
        <p:sp>
          <p:nvSpPr>
            <p:cNvPr name="TextBox 43" id="43"/>
            <p:cNvSpPr txBox="true"/>
            <p:nvPr/>
          </p:nvSpPr>
          <p:spPr>
            <a:xfrm rot="0">
              <a:off x="3961153" y="5678148"/>
              <a:ext cx="409208" cy="1120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0"/>
                </a:lnSpc>
              </a:pPr>
              <a:r>
                <a:rPr lang="en-US" b="true" sz="781">
                  <a:solidFill>
                    <a:srgbClr val="000000"/>
                  </a:solidFill>
                  <a:latin typeface="Prompt Bold"/>
                  <a:ea typeface="Prompt Bold"/>
                  <a:cs typeface="Prompt Bold"/>
                  <a:sym typeface="Prompt Bold"/>
                </a:rPr>
                <a:t>admin</a:t>
              </a:r>
            </a:p>
          </p:txBody>
        </p:sp>
        <p:sp>
          <p:nvSpPr>
            <p:cNvPr name="TextBox 44" id="44"/>
            <p:cNvSpPr txBox="true"/>
            <p:nvPr/>
          </p:nvSpPr>
          <p:spPr>
            <a:xfrm rot="0">
              <a:off x="5352296" y="5716153"/>
              <a:ext cx="202788" cy="2191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548"/>
                </a:lnSpc>
              </a:pPr>
              <a:r>
                <a:rPr lang="en-US" sz="660">
                  <a:solidFill>
                    <a:srgbClr val="000000"/>
                  </a:solidFill>
                  <a:latin typeface="Prompt"/>
                  <a:ea typeface="Prompt"/>
                  <a:cs typeface="Prompt"/>
                  <a:sym typeface="Prompt"/>
                </a:rPr>
                <a:t>Is_a</a:t>
              </a:r>
            </a:p>
          </p:txBody>
        </p:sp>
        <p:sp>
          <p:nvSpPr>
            <p:cNvPr name="TextBox 45" id="45"/>
            <p:cNvSpPr txBox="true"/>
            <p:nvPr/>
          </p:nvSpPr>
          <p:spPr>
            <a:xfrm rot="0">
              <a:off x="1740875" y="5927173"/>
              <a:ext cx="588971" cy="1121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1"/>
                </a:lnSpc>
              </a:pPr>
              <a:r>
                <a:rPr lang="en-US" sz="782">
                  <a:solidFill>
                    <a:srgbClr val="000000"/>
                  </a:solidFill>
                  <a:latin typeface="Prompt"/>
                  <a:ea typeface="Prompt"/>
                  <a:cs typeface="Prompt"/>
                  <a:sym typeface="Prompt"/>
                </a:rPr>
                <a:t>ad_name</a:t>
              </a:r>
            </a:p>
          </p:txBody>
        </p:sp>
        <p:sp>
          <p:nvSpPr>
            <p:cNvPr name="TextBox 46" id="46"/>
            <p:cNvSpPr txBox="true"/>
            <p:nvPr/>
          </p:nvSpPr>
          <p:spPr>
            <a:xfrm rot="0">
              <a:off x="4801824" y="5972756"/>
              <a:ext cx="46710" cy="1694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985"/>
                </a:lnSpc>
              </a:pPr>
              <a:r>
                <a:rPr lang="en-US" b="true" sz="695">
                  <a:solidFill>
                    <a:srgbClr val="000000"/>
                  </a:solidFill>
                  <a:latin typeface="Prompt Bold"/>
                  <a:ea typeface="Prompt Bold"/>
                  <a:cs typeface="Prompt Bold"/>
                  <a:sym typeface="Prompt Bold"/>
                </a:rPr>
                <a:t>1</a:t>
              </a:r>
            </a:p>
          </p:txBody>
        </p:sp>
        <p:sp>
          <p:nvSpPr>
            <p:cNvPr name="TextBox 47" id="47"/>
            <p:cNvSpPr txBox="true"/>
            <p:nvPr/>
          </p:nvSpPr>
          <p:spPr>
            <a:xfrm rot="0">
              <a:off x="2351803" y="6139686"/>
              <a:ext cx="572902" cy="1883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108"/>
                </a:lnSpc>
              </a:pPr>
              <a:r>
                <a:rPr lang="en-US" sz="782">
                  <a:solidFill>
                    <a:srgbClr val="000000"/>
                  </a:solidFill>
                  <a:latin typeface="Prompt"/>
                  <a:ea typeface="Prompt"/>
                  <a:cs typeface="Prompt"/>
                  <a:sym typeface="Prompt"/>
                </a:rPr>
                <a:t>ad_email</a:t>
              </a:r>
            </a:p>
          </p:txBody>
        </p:sp>
        <p:sp>
          <p:nvSpPr>
            <p:cNvPr name="TextBox 48" id="48"/>
            <p:cNvSpPr txBox="true"/>
            <p:nvPr/>
          </p:nvSpPr>
          <p:spPr>
            <a:xfrm rot="0">
              <a:off x="3246074" y="6301855"/>
              <a:ext cx="836863" cy="1121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1"/>
                </a:lnSpc>
              </a:pPr>
              <a:r>
                <a:rPr lang="en-US" sz="782">
                  <a:solidFill>
                    <a:srgbClr val="000000"/>
                  </a:solidFill>
                  <a:latin typeface="Prompt"/>
                  <a:ea typeface="Prompt"/>
                  <a:cs typeface="Prompt"/>
                  <a:sym typeface="Prompt"/>
                </a:rPr>
                <a:t>executive_id</a:t>
              </a:r>
            </a:p>
          </p:txBody>
        </p:sp>
        <p:sp>
          <p:nvSpPr>
            <p:cNvPr name="TextBox 49" id="49"/>
            <p:cNvSpPr txBox="true"/>
            <p:nvPr/>
          </p:nvSpPr>
          <p:spPr>
            <a:xfrm rot="0">
              <a:off x="4520023" y="6358514"/>
              <a:ext cx="662030" cy="1120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0"/>
                </a:lnSpc>
              </a:pPr>
              <a:r>
                <a:rPr lang="en-US" b="true" sz="781">
                  <a:solidFill>
                    <a:srgbClr val="000000"/>
                  </a:solidFill>
                  <a:latin typeface="Prompt Bold"/>
                  <a:ea typeface="Prompt Bold"/>
                  <a:cs typeface="Prompt Bold"/>
                  <a:sym typeface="Prompt Bold"/>
                </a:rPr>
                <a:t>executive</a:t>
              </a:r>
            </a:p>
          </p:txBody>
        </p:sp>
        <p:sp>
          <p:nvSpPr>
            <p:cNvPr name="TextBox 50" id="50"/>
            <p:cNvSpPr txBox="true"/>
            <p:nvPr/>
          </p:nvSpPr>
          <p:spPr>
            <a:xfrm rot="0">
              <a:off x="2641958" y="6547459"/>
              <a:ext cx="744455" cy="2645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955"/>
                </a:lnSpc>
              </a:pPr>
              <a:r>
                <a:rPr lang="en-US" sz="782">
                  <a:solidFill>
                    <a:srgbClr val="000000"/>
                  </a:solidFill>
                  <a:latin typeface="Prompt"/>
                  <a:ea typeface="Prompt"/>
                  <a:cs typeface="Prompt"/>
                  <a:sym typeface="Prompt"/>
                </a:rPr>
                <a:t>exec_name</a:t>
              </a:r>
            </a:p>
          </p:txBody>
        </p:sp>
        <p:sp>
          <p:nvSpPr>
            <p:cNvPr name="TextBox 51" id="51"/>
            <p:cNvSpPr txBox="true"/>
            <p:nvPr/>
          </p:nvSpPr>
          <p:spPr>
            <a:xfrm rot="0">
              <a:off x="3526565" y="6815848"/>
              <a:ext cx="817536" cy="25767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134"/>
                </a:lnSpc>
              </a:pPr>
              <a:r>
                <a:rPr lang="en-US" sz="782">
                  <a:solidFill>
                    <a:srgbClr val="000000"/>
                  </a:solidFill>
                  <a:latin typeface="Prompt"/>
                  <a:ea typeface="Prompt"/>
                  <a:cs typeface="Prompt"/>
                  <a:sym typeface="Prompt"/>
                </a:rPr>
                <a:t>exec_email</a:t>
              </a:r>
              <a:r>
                <a:rPr lang="en-US" sz="782">
                  <a:solidFill>
                    <a:srgbClr val="000000"/>
                  </a:solidFill>
                  <a:latin typeface="Prompt"/>
                  <a:ea typeface="Prompt"/>
                  <a:cs typeface="Prompt"/>
                  <a:sym typeface="Prompt"/>
                </a:rPr>
                <a:t> </a:t>
              </a:r>
            </a:p>
          </p:txBody>
        </p:sp>
        <p:sp>
          <p:nvSpPr>
            <p:cNvPr name="TextBox 52" id="52"/>
            <p:cNvSpPr txBox="true"/>
            <p:nvPr/>
          </p:nvSpPr>
          <p:spPr>
            <a:xfrm rot="0">
              <a:off x="4908011" y="6815848"/>
              <a:ext cx="604380" cy="1883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134"/>
                </a:lnSpc>
              </a:pPr>
              <a:r>
                <a:rPr lang="en-US" sz="782">
                  <a:solidFill>
                    <a:srgbClr val="000000"/>
                  </a:solidFill>
                  <a:latin typeface="Prompt"/>
                  <a:ea typeface="Prompt"/>
                  <a:cs typeface="Prompt"/>
                  <a:sym typeface="Prompt"/>
                </a:rPr>
                <a:t>report_id</a:t>
              </a:r>
            </a:p>
          </p:txBody>
        </p:sp>
        <p:sp>
          <p:nvSpPr>
            <p:cNvPr name="TextBox 53" id="53"/>
            <p:cNvSpPr txBox="true"/>
            <p:nvPr/>
          </p:nvSpPr>
          <p:spPr>
            <a:xfrm rot="0">
              <a:off x="4470815" y="7187873"/>
              <a:ext cx="755263" cy="2645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955"/>
                </a:lnSpc>
              </a:pPr>
              <a:r>
                <a:rPr lang="en-US" sz="782">
                  <a:solidFill>
                    <a:srgbClr val="000000"/>
                  </a:solidFill>
                  <a:latin typeface="Prompt"/>
                  <a:ea typeface="Prompt"/>
                  <a:cs typeface="Prompt"/>
                  <a:sym typeface="Prompt"/>
                </a:rPr>
                <a:t>post_job_id</a:t>
              </a:r>
            </a:p>
          </p:txBody>
        </p:sp>
        <p:sp>
          <p:nvSpPr>
            <p:cNvPr name="TextBox 54" id="54"/>
            <p:cNvSpPr txBox="true"/>
            <p:nvPr/>
          </p:nvSpPr>
          <p:spPr>
            <a:xfrm rot="0">
              <a:off x="5671309" y="5078171"/>
              <a:ext cx="289153" cy="1787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094"/>
                </a:lnSpc>
              </a:pPr>
              <a:r>
                <a:rPr lang="en-US" b="true" sz="781">
                  <a:solidFill>
                    <a:srgbClr val="000000"/>
                  </a:solidFill>
                  <a:latin typeface="Prompt Bold"/>
                  <a:ea typeface="Prompt Bold"/>
                  <a:cs typeface="Prompt Bold"/>
                  <a:sym typeface="Prompt Bold"/>
                </a:rPr>
                <a:t>user</a:t>
              </a:r>
            </a:p>
          </p:txBody>
        </p:sp>
        <p:sp>
          <p:nvSpPr>
            <p:cNvPr name="TextBox 55" id="55"/>
            <p:cNvSpPr txBox="true"/>
            <p:nvPr/>
          </p:nvSpPr>
          <p:spPr>
            <a:xfrm rot="0">
              <a:off x="5374572" y="2342596"/>
              <a:ext cx="579517" cy="1787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094"/>
                </a:lnSpc>
              </a:pPr>
              <a:r>
                <a:rPr lang="en-US" sz="782">
                  <a:solidFill>
                    <a:srgbClr val="000000"/>
                  </a:solidFill>
                  <a:latin typeface="Prompt"/>
                  <a:ea typeface="Prompt"/>
                  <a:cs typeface="Prompt"/>
                  <a:sym typeface="Prompt"/>
                </a:rPr>
                <a:t>message</a:t>
              </a:r>
            </a:p>
          </p:txBody>
        </p:sp>
        <p:sp>
          <p:nvSpPr>
            <p:cNvPr name="TextBox 56" id="56"/>
            <p:cNvSpPr txBox="true"/>
            <p:nvPr/>
          </p:nvSpPr>
          <p:spPr>
            <a:xfrm rot="0">
              <a:off x="5445628" y="4117874"/>
              <a:ext cx="898860" cy="1787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094"/>
                </a:lnSpc>
              </a:pPr>
              <a:r>
                <a:rPr lang="en-US" sz="782">
                  <a:solidFill>
                    <a:srgbClr val="000000"/>
                  </a:solidFill>
                  <a:latin typeface="Prompt"/>
                  <a:ea typeface="Prompt"/>
                  <a:cs typeface="Prompt"/>
                  <a:sym typeface="Prompt"/>
                </a:rPr>
                <a:t>role_status_id</a:t>
              </a:r>
            </a:p>
          </p:txBody>
        </p:sp>
        <p:sp>
          <p:nvSpPr>
            <p:cNvPr name="TextBox 57" id="57"/>
            <p:cNvSpPr txBox="true"/>
            <p:nvPr/>
          </p:nvSpPr>
          <p:spPr>
            <a:xfrm rot="0">
              <a:off x="5393294" y="8420547"/>
              <a:ext cx="1088254" cy="1787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094"/>
                </a:lnSpc>
              </a:pPr>
              <a:r>
                <a:rPr lang="en-US" b="true" sz="781">
                  <a:solidFill>
                    <a:srgbClr val="000000"/>
                  </a:solidFill>
                  <a:latin typeface="Prompt Bold"/>
                  <a:ea typeface="Prompt Bold"/>
                  <a:cs typeface="Prompt Bold"/>
                  <a:sym typeface="Prompt Bold"/>
                </a:rPr>
                <a:t>report_category</a:t>
              </a:r>
            </a:p>
          </p:txBody>
        </p:sp>
        <p:sp>
          <p:nvSpPr>
            <p:cNvPr name="TextBox 58" id="58"/>
            <p:cNvSpPr txBox="true"/>
            <p:nvPr/>
          </p:nvSpPr>
          <p:spPr>
            <a:xfrm rot="0">
              <a:off x="5667204" y="2793407"/>
              <a:ext cx="822400" cy="1787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094"/>
                </a:lnSpc>
              </a:pPr>
              <a:r>
                <a:rPr lang="en-US" sz="782">
                  <a:solidFill>
                    <a:srgbClr val="000000"/>
                  </a:solidFill>
                  <a:latin typeface="Prompt"/>
                  <a:ea typeface="Prompt"/>
                  <a:cs typeface="Prompt"/>
                  <a:sym typeface="Prompt"/>
                </a:rPr>
                <a:t>referance_id</a:t>
              </a:r>
            </a:p>
          </p:txBody>
        </p:sp>
        <p:sp>
          <p:nvSpPr>
            <p:cNvPr name="TextBox 59" id="59"/>
            <p:cNvSpPr txBox="true"/>
            <p:nvPr/>
          </p:nvSpPr>
          <p:spPr>
            <a:xfrm rot="0">
              <a:off x="5565749" y="3342977"/>
              <a:ext cx="1029360" cy="1787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094"/>
                </a:lnSpc>
              </a:pPr>
              <a:r>
                <a:rPr lang="en-US" sz="782">
                  <a:solidFill>
                    <a:srgbClr val="000000"/>
                  </a:solidFill>
                  <a:latin typeface="Prompt"/>
                  <a:ea typeface="Prompt"/>
                  <a:cs typeface="Prompt"/>
                  <a:sym typeface="Prompt"/>
                </a:rPr>
                <a:t>referance_table</a:t>
              </a:r>
            </a:p>
          </p:txBody>
        </p:sp>
        <p:sp>
          <p:nvSpPr>
            <p:cNvPr name="TextBox 60" id="60"/>
            <p:cNvSpPr txBox="true"/>
            <p:nvPr/>
          </p:nvSpPr>
          <p:spPr>
            <a:xfrm rot="0">
              <a:off x="6073517" y="9079451"/>
              <a:ext cx="613427" cy="1787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094"/>
                </a:lnSpc>
              </a:pPr>
              <a:r>
                <a:rPr lang="en-US" sz="782">
                  <a:solidFill>
                    <a:srgbClr val="000000"/>
                  </a:solidFill>
                  <a:latin typeface="Prompt"/>
                  <a:ea typeface="Prompt"/>
                  <a:cs typeface="Prompt"/>
                  <a:sym typeface="Prompt"/>
                </a:rPr>
                <a:t>hobby_id</a:t>
              </a:r>
            </a:p>
          </p:txBody>
        </p:sp>
        <p:sp>
          <p:nvSpPr>
            <p:cNvPr name="TextBox 61" id="61"/>
            <p:cNvSpPr txBox="true"/>
            <p:nvPr/>
          </p:nvSpPr>
          <p:spPr>
            <a:xfrm rot="0">
              <a:off x="5910758" y="9535458"/>
              <a:ext cx="847660" cy="1787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094"/>
                </a:lnSpc>
              </a:pPr>
              <a:r>
                <a:rPr lang="en-US" sz="782">
                  <a:solidFill>
                    <a:srgbClr val="000000"/>
                  </a:solidFill>
                  <a:latin typeface="Prompt"/>
                  <a:ea typeface="Prompt"/>
                  <a:cs typeface="Prompt"/>
                  <a:sym typeface="Prompt"/>
                </a:rPr>
                <a:t>hobby_name</a:t>
              </a:r>
            </a:p>
          </p:txBody>
        </p:sp>
        <p:sp>
          <p:nvSpPr>
            <p:cNvPr name="TextBox 62" id="62"/>
            <p:cNvSpPr txBox="true"/>
            <p:nvPr/>
          </p:nvSpPr>
          <p:spPr>
            <a:xfrm rot="0">
              <a:off x="6352853" y="6800235"/>
              <a:ext cx="420963" cy="1787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094"/>
                </a:lnSpc>
              </a:pPr>
              <a:r>
                <a:rPr lang="en-US" b="true" sz="781">
                  <a:solidFill>
                    <a:srgbClr val="000000"/>
                  </a:solidFill>
                  <a:latin typeface="Prompt Bold"/>
                  <a:ea typeface="Prompt Bold"/>
                  <a:cs typeface="Prompt Bold"/>
                  <a:sym typeface="Prompt Bold"/>
                </a:rPr>
                <a:t>report</a:t>
              </a:r>
            </a:p>
          </p:txBody>
        </p:sp>
        <p:sp>
          <p:nvSpPr>
            <p:cNvPr name="TextBox 63" id="63"/>
            <p:cNvSpPr txBox="true"/>
            <p:nvPr/>
          </p:nvSpPr>
          <p:spPr>
            <a:xfrm rot="0">
              <a:off x="6212370" y="5720566"/>
              <a:ext cx="637740" cy="1787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094"/>
                </a:lnSpc>
              </a:pPr>
              <a:r>
                <a:rPr lang="en-US" sz="782">
                  <a:solidFill>
                    <a:srgbClr val="000000"/>
                  </a:solidFill>
                  <a:latin typeface="Prompt"/>
                  <a:ea typeface="Prompt"/>
                  <a:cs typeface="Prompt"/>
                  <a:sym typeface="Prompt"/>
                </a:rPr>
                <a:t>password</a:t>
              </a:r>
            </a:p>
          </p:txBody>
        </p:sp>
        <p:sp>
          <p:nvSpPr>
            <p:cNvPr name="TextBox 64" id="64"/>
            <p:cNvSpPr txBox="true"/>
            <p:nvPr/>
          </p:nvSpPr>
          <p:spPr>
            <a:xfrm rot="0">
              <a:off x="6663919" y="3904212"/>
              <a:ext cx="442006" cy="1787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094"/>
                </a:lnSpc>
              </a:pPr>
              <a:r>
                <a:rPr lang="en-US" sz="782">
                  <a:solidFill>
                    <a:srgbClr val="000000"/>
                  </a:solidFill>
                  <a:latin typeface="Prompt"/>
                  <a:ea typeface="Prompt"/>
                  <a:cs typeface="Prompt"/>
                  <a:sym typeface="Prompt"/>
                </a:rPr>
                <a:t>role_id</a:t>
              </a:r>
            </a:p>
          </p:txBody>
        </p:sp>
        <p:sp>
          <p:nvSpPr>
            <p:cNvPr name="TextBox 65" id="65"/>
            <p:cNvSpPr txBox="true"/>
            <p:nvPr/>
          </p:nvSpPr>
          <p:spPr>
            <a:xfrm rot="0">
              <a:off x="6815881" y="5274036"/>
              <a:ext cx="620581" cy="1787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094"/>
                </a:lnSpc>
              </a:pPr>
              <a:r>
                <a:rPr lang="en-US" sz="782">
                  <a:solidFill>
                    <a:srgbClr val="000000"/>
                  </a:solidFill>
                  <a:latin typeface="Prompt"/>
                  <a:ea typeface="Prompt"/>
                  <a:cs typeface="Prompt"/>
                  <a:sym typeface="Prompt"/>
                </a:rPr>
                <a:t>stu_name</a:t>
              </a:r>
            </a:p>
          </p:txBody>
        </p:sp>
        <p:sp>
          <p:nvSpPr>
            <p:cNvPr name="TextBox 66" id="66"/>
            <p:cNvSpPr txBox="true"/>
            <p:nvPr/>
          </p:nvSpPr>
          <p:spPr>
            <a:xfrm rot="0">
              <a:off x="7234962" y="9293741"/>
              <a:ext cx="434467" cy="1787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094"/>
                </a:lnSpc>
              </a:pPr>
              <a:r>
                <a:rPr lang="en-US" b="true" sz="781">
                  <a:solidFill>
                    <a:srgbClr val="000000"/>
                  </a:solidFill>
                  <a:latin typeface="Prompt Bold"/>
                  <a:ea typeface="Prompt Bold"/>
                  <a:cs typeface="Prompt Bold"/>
                  <a:sym typeface="Prompt Bold"/>
                </a:rPr>
                <a:t>hobby</a:t>
              </a:r>
            </a:p>
          </p:txBody>
        </p:sp>
        <p:sp>
          <p:nvSpPr>
            <p:cNvPr name="TextBox 67" id="67"/>
            <p:cNvSpPr txBox="true"/>
            <p:nvPr/>
          </p:nvSpPr>
          <p:spPr>
            <a:xfrm rot="0">
              <a:off x="6932029" y="3186782"/>
              <a:ext cx="915479" cy="32818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938"/>
                </a:lnSpc>
              </a:pPr>
              <a:r>
                <a:rPr lang="en-US" sz="782">
                  <a:solidFill>
                    <a:srgbClr val="000000"/>
                  </a:solidFill>
                  <a:latin typeface="Prompt"/>
                  <a:ea typeface="Prompt"/>
                  <a:cs typeface="Prompt"/>
                  <a:sym typeface="Prompt"/>
                </a:rPr>
                <a:t>teach_phone_ number</a:t>
              </a:r>
            </a:p>
          </p:txBody>
        </p:sp>
        <p:sp>
          <p:nvSpPr>
            <p:cNvPr name="TextBox 68" id="68"/>
            <p:cNvSpPr txBox="true"/>
            <p:nvPr/>
          </p:nvSpPr>
          <p:spPr>
            <a:xfrm rot="0">
              <a:off x="7270203" y="7724893"/>
              <a:ext cx="613427" cy="1787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094"/>
                </a:lnSpc>
              </a:pPr>
              <a:r>
                <a:rPr lang="en-US" sz="782">
                  <a:solidFill>
                    <a:srgbClr val="000000"/>
                  </a:solidFill>
                  <a:latin typeface="Prompt"/>
                  <a:ea typeface="Prompt"/>
                  <a:cs typeface="Prompt"/>
                  <a:sym typeface="Prompt"/>
                </a:rPr>
                <a:t>hobby_id</a:t>
              </a:r>
            </a:p>
          </p:txBody>
        </p:sp>
        <p:sp>
          <p:nvSpPr>
            <p:cNvPr name="TextBox 69" id="69"/>
            <p:cNvSpPr txBox="true"/>
            <p:nvPr/>
          </p:nvSpPr>
          <p:spPr>
            <a:xfrm rot="0">
              <a:off x="7434580" y="7234295"/>
              <a:ext cx="471855" cy="1787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094"/>
                </a:lnSpc>
              </a:pPr>
              <a:r>
                <a:rPr lang="en-US" sz="782">
                  <a:solidFill>
                    <a:srgbClr val="000000"/>
                  </a:solidFill>
                  <a:latin typeface="Prompt"/>
                  <a:ea typeface="Prompt"/>
                  <a:cs typeface="Prompt"/>
                  <a:sym typeface="Prompt"/>
                </a:rPr>
                <a:t>user_id</a:t>
              </a:r>
            </a:p>
          </p:txBody>
        </p:sp>
        <p:sp>
          <p:nvSpPr>
            <p:cNvPr name="TextBox 70" id="70"/>
            <p:cNvSpPr txBox="true"/>
            <p:nvPr/>
          </p:nvSpPr>
          <p:spPr>
            <a:xfrm rot="0">
              <a:off x="7455844" y="8197662"/>
              <a:ext cx="689204" cy="1787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094"/>
                </a:lnSpc>
              </a:pPr>
              <a:r>
                <a:rPr lang="en-US" sz="782">
                  <a:solidFill>
                    <a:srgbClr val="000000"/>
                  </a:solidFill>
                  <a:latin typeface="Prompt"/>
                  <a:ea typeface="Prompt"/>
                  <a:cs typeface="Prompt"/>
                  <a:sym typeface="Prompt"/>
                </a:rPr>
                <a:t>student_id</a:t>
              </a:r>
            </a:p>
          </p:txBody>
        </p:sp>
        <p:sp>
          <p:nvSpPr>
            <p:cNvPr name="TextBox 71" id="71"/>
            <p:cNvSpPr txBox="true"/>
            <p:nvPr/>
          </p:nvSpPr>
          <p:spPr>
            <a:xfrm rot="0">
              <a:off x="7208921" y="5595109"/>
              <a:ext cx="604512" cy="2645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955"/>
                </a:lnSpc>
              </a:pPr>
              <a:r>
                <a:rPr lang="en-US" sz="782">
                  <a:solidFill>
                    <a:srgbClr val="000000"/>
                  </a:solidFill>
                  <a:latin typeface="Prompt"/>
                  <a:ea typeface="Prompt"/>
                  <a:cs typeface="Prompt"/>
                  <a:sym typeface="Prompt"/>
                </a:rPr>
                <a:t>stu_email</a:t>
              </a:r>
            </a:p>
          </p:txBody>
        </p:sp>
        <p:sp>
          <p:nvSpPr>
            <p:cNvPr name="TextBox 72" id="72"/>
            <p:cNvSpPr txBox="true"/>
            <p:nvPr/>
          </p:nvSpPr>
          <p:spPr>
            <a:xfrm rot="0">
              <a:off x="7847035" y="5927274"/>
              <a:ext cx="556415" cy="2645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955"/>
                </a:lnSpc>
              </a:pPr>
              <a:r>
                <a:rPr lang="en-US" sz="782">
                  <a:solidFill>
                    <a:srgbClr val="000000"/>
                  </a:solidFill>
                  <a:latin typeface="Prompt"/>
                  <a:ea typeface="Prompt"/>
                  <a:cs typeface="Prompt"/>
                  <a:sym typeface="Prompt"/>
                </a:rPr>
                <a:t>major_id</a:t>
              </a:r>
            </a:p>
          </p:txBody>
        </p:sp>
        <p:sp>
          <p:nvSpPr>
            <p:cNvPr name="TextBox 73" id="73"/>
            <p:cNvSpPr txBox="true"/>
            <p:nvPr/>
          </p:nvSpPr>
          <p:spPr>
            <a:xfrm rot="0">
              <a:off x="6633949" y="6206222"/>
              <a:ext cx="701773" cy="1121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1"/>
                </a:lnSpc>
              </a:pPr>
              <a:r>
                <a:rPr lang="en-US" sz="782">
                  <a:solidFill>
                    <a:srgbClr val="000000"/>
                  </a:solidFill>
                  <a:latin typeface="Prompt"/>
                  <a:ea typeface="Prompt"/>
                  <a:cs typeface="Prompt"/>
                  <a:sym typeface="Prompt"/>
                </a:rPr>
                <a:t>created_at</a:t>
              </a:r>
            </a:p>
          </p:txBody>
        </p:sp>
        <p:sp>
          <p:nvSpPr>
            <p:cNvPr name="TextBox 74" id="74"/>
            <p:cNvSpPr txBox="true"/>
            <p:nvPr/>
          </p:nvSpPr>
          <p:spPr>
            <a:xfrm rot="0">
              <a:off x="7392459" y="6415099"/>
              <a:ext cx="1061234" cy="2645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955"/>
                </a:lnSpc>
              </a:pPr>
              <a:r>
                <a:rPr lang="en-US" sz="782">
                  <a:solidFill>
                    <a:srgbClr val="000000"/>
                  </a:solidFill>
                  <a:latin typeface="Prompt"/>
                  <a:ea typeface="Prompt"/>
                  <a:cs typeface="Prompt"/>
                  <a:sym typeface="Prompt"/>
                </a:rPr>
                <a:t>report_status_id</a:t>
              </a:r>
            </a:p>
          </p:txBody>
        </p:sp>
        <p:sp>
          <p:nvSpPr>
            <p:cNvPr name="TextBox 75" id="75"/>
            <p:cNvSpPr txBox="true"/>
            <p:nvPr/>
          </p:nvSpPr>
          <p:spPr>
            <a:xfrm rot="0">
              <a:off x="7477669" y="4088710"/>
              <a:ext cx="988021" cy="2645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955"/>
                </a:lnSpc>
              </a:pPr>
              <a:r>
                <a:rPr lang="en-US" sz="782">
                  <a:solidFill>
                    <a:srgbClr val="000000"/>
                  </a:solidFill>
                  <a:latin typeface="Prompt"/>
                  <a:ea typeface="Prompt"/>
                  <a:cs typeface="Prompt"/>
                  <a:sym typeface="Prompt"/>
                </a:rPr>
                <a:t>major_name_th</a:t>
              </a:r>
            </a:p>
          </p:txBody>
        </p:sp>
        <p:sp>
          <p:nvSpPr>
            <p:cNvPr name="TextBox 76" id="76"/>
            <p:cNvSpPr txBox="true"/>
            <p:nvPr/>
          </p:nvSpPr>
          <p:spPr>
            <a:xfrm rot="0">
              <a:off x="6917534" y="4423098"/>
              <a:ext cx="778365" cy="3057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955"/>
                </a:lnSpc>
              </a:pPr>
              <a:r>
                <a:rPr lang="en-US" sz="782">
                  <a:solidFill>
                    <a:srgbClr val="000000"/>
                  </a:solidFill>
                  <a:latin typeface="Prompt"/>
                  <a:ea typeface="Prompt"/>
                  <a:cs typeface="Prompt"/>
                  <a:sym typeface="Prompt"/>
                </a:rPr>
                <a:t>student_id</a:t>
              </a:r>
              <a:r>
                <a:rPr lang="en-US" sz="782">
                  <a:solidFill>
                    <a:srgbClr val="000000"/>
                  </a:solidFill>
                  <a:latin typeface="Prompt"/>
                  <a:ea typeface="Prompt"/>
                  <a:cs typeface="Prompt"/>
                  <a:sym typeface="Prompt"/>
                </a:rPr>
                <a:t> </a:t>
              </a:r>
            </a:p>
          </p:txBody>
        </p:sp>
        <p:sp>
          <p:nvSpPr>
            <p:cNvPr name="TextBox 77" id="77"/>
            <p:cNvSpPr txBox="true"/>
            <p:nvPr/>
          </p:nvSpPr>
          <p:spPr>
            <a:xfrm rot="0">
              <a:off x="7915581" y="4464393"/>
              <a:ext cx="790659" cy="2645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955"/>
                </a:lnSpc>
              </a:pPr>
              <a:r>
                <a:rPr lang="en-US" sz="782">
                  <a:solidFill>
                    <a:srgbClr val="000000"/>
                  </a:solidFill>
                  <a:latin typeface="Prompt"/>
                  <a:ea typeface="Prompt"/>
                  <a:cs typeface="Prompt"/>
                  <a:sym typeface="Prompt"/>
                </a:rPr>
                <a:t>major_name</a:t>
              </a:r>
            </a:p>
          </p:txBody>
        </p:sp>
        <p:sp>
          <p:nvSpPr>
            <p:cNvPr name="TextBox 78" id="78"/>
            <p:cNvSpPr txBox="true"/>
            <p:nvPr/>
          </p:nvSpPr>
          <p:spPr>
            <a:xfrm rot="0">
              <a:off x="8340715" y="3580357"/>
              <a:ext cx="377874" cy="1787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094"/>
                </a:lnSpc>
              </a:pPr>
              <a:r>
                <a:rPr lang="en-US" b="true" sz="781">
                  <a:solidFill>
                    <a:srgbClr val="000000"/>
                  </a:solidFill>
                  <a:latin typeface="Prompt Bold"/>
                  <a:ea typeface="Prompt Bold"/>
                  <a:cs typeface="Prompt Bold"/>
                  <a:sym typeface="Prompt Bold"/>
                </a:rPr>
                <a:t>major</a:t>
              </a:r>
            </a:p>
          </p:txBody>
        </p:sp>
        <p:sp>
          <p:nvSpPr>
            <p:cNvPr name="TextBox 79" id="79"/>
            <p:cNvSpPr txBox="true"/>
            <p:nvPr/>
          </p:nvSpPr>
          <p:spPr>
            <a:xfrm rot="0">
              <a:off x="8295293" y="5085710"/>
              <a:ext cx="511312" cy="1787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094"/>
                </a:lnSpc>
              </a:pPr>
              <a:r>
                <a:rPr lang="en-US" b="true" sz="781">
                  <a:solidFill>
                    <a:srgbClr val="000000"/>
                  </a:solidFill>
                  <a:latin typeface="Prompt Bold"/>
                  <a:ea typeface="Prompt Bold"/>
                  <a:cs typeface="Prompt Bold"/>
                  <a:sym typeface="Prompt Bold"/>
                </a:rPr>
                <a:t>student</a:t>
              </a:r>
            </a:p>
          </p:txBody>
        </p:sp>
        <p:sp>
          <p:nvSpPr>
            <p:cNvPr name="TextBox 80" id="80"/>
            <p:cNvSpPr txBox="true"/>
            <p:nvPr/>
          </p:nvSpPr>
          <p:spPr>
            <a:xfrm rot="0">
              <a:off x="8179167" y="9316535"/>
              <a:ext cx="676745" cy="1787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094"/>
                </a:lnSpc>
              </a:pPr>
              <a:r>
                <a:rPr lang="en-US" b="true" sz="781">
                  <a:solidFill>
                    <a:srgbClr val="000000"/>
                  </a:solidFill>
                  <a:latin typeface="Prompt Bold"/>
                  <a:ea typeface="Prompt Bold"/>
                  <a:cs typeface="Prompt Bold"/>
                  <a:sym typeface="Prompt Bold"/>
                </a:rPr>
                <a:t>subhobby</a:t>
              </a:r>
            </a:p>
          </p:txBody>
        </p:sp>
        <p:sp>
          <p:nvSpPr>
            <p:cNvPr name="TextBox 81" id="81"/>
            <p:cNvSpPr txBox="true"/>
            <p:nvPr/>
          </p:nvSpPr>
          <p:spPr>
            <a:xfrm rot="0">
              <a:off x="8832931" y="5790598"/>
              <a:ext cx="292191" cy="1787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094"/>
                </a:lnSpc>
              </a:pPr>
              <a:r>
                <a:rPr lang="en-US" sz="782">
                  <a:solidFill>
                    <a:srgbClr val="000000"/>
                  </a:solidFill>
                  <a:latin typeface="Prompt"/>
                  <a:ea typeface="Prompt"/>
                  <a:cs typeface="Prompt"/>
                  <a:sym typeface="Prompt"/>
                </a:rPr>
                <a:t>year</a:t>
              </a:r>
            </a:p>
          </p:txBody>
        </p:sp>
        <p:sp>
          <p:nvSpPr>
            <p:cNvPr name="TextBox 82" id="82"/>
            <p:cNvSpPr txBox="true"/>
            <p:nvPr/>
          </p:nvSpPr>
          <p:spPr>
            <a:xfrm rot="0">
              <a:off x="8185804" y="7584752"/>
              <a:ext cx="1010462" cy="1787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094"/>
                </a:lnSpc>
              </a:pPr>
              <a:r>
                <a:rPr lang="en-US" b="true" sz="781">
                  <a:solidFill>
                    <a:srgbClr val="000000"/>
                  </a:solidFill>
                  <a:latin typeface="Prompt Bold"/>
                  <a:ea typeface="Prompt Bold"/>
                  <a:cs typeface="Prompt Bold"/>
                  <a:sym typeface="Prompt Bold"/>
                </a:rPr>
                <a:t>student_hobby</a:t>
              </a:r>
            </a:p>
          </p:txBody>
        </p:sp>
        <p:sp>
          <p:nvSpPr>
            <p:cNvPr name="TextBox 83" id="83"/>
            <p:cNvSpPr txBox="true"/>
            <p:nvPr/>
          </p:nvSpPr>
          <p:spPr>
            <a:xfrm rot="0">
              <a:off x="8030232" y="6943392"/>
              <a:ext cx="1261974" cy="1787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094"/>
                </a:lnSpc>
              </a:pPr>
              <a:r>
                <a:rPr lang="en-US" sz="782">
                  <a:solidFill>
                    <a:srgbClr val="000000"/>
                  </a:solidFill>
                  <a:latin typeface="Prompt"/>
                  <a:ea typeface="Prompt"/>
                  <a:cs typeface="Prompt"/>
                  <a:sym typeface="Prompt"/>
                </a:rPr>
                <a:t>report_category_id</a:t>
              </a:r>
            </a:p>
          </p:txBody>
        </p:sp>
        <p:sp>
          <p:nvSpPr>
            <p:cNvPr name="TextBox 84" id="84"/>
            <p:cNvSpPr txBox="true"/>
            <p:nvPr/>
          </p:nvSpPr>
          <p:spPr>
            <a:xfrm rot="0">
              <a:off x="8904713" y="1725652"/>
              <a:ext cx="423901" cy="16925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959"/>
                </a:lnSpc>
              </a:pPr>
              <a:r>
                <a:rPr lang="en-US" sz="782">
                  <a:solidFill>
                    <a:srgbClr val="000000"/>
                  </a:solidFill>
                  <a:latin typeface="Prompt"/>
                  <a:ea typeface="Prompt"/>
                  <a:cs typeface="Prompt"/>
                  <a:sym typeface="Prompt"/>
                </a:rPr>
                <a:t>profile</a:t>
              </a:r>
            </a:p>
          </p:txBody>
        </p:sp>
        <p:sp>
          <p:nvSpPr>
            <p:cNvPr name="TextBox 85" id="85"/>
            <p:cNvSpPr txBox="true"/>
            <p:nvPr/>
          </p:nvSpPr>
          <p:spPr>
            <a:xfrm rot="0">
              <a:off x="7998050" y="1888212"/>
              <a:ext cx="689204" cy="16925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959"/>
                </a:lnSpc>
              </a:pPr>
              <a:r>
                <a:rPr lang="en-US" sz="782">
                  <a:solidFill>
                    <a:srgbClr val="000000"/>
                  </a:solidFill>
                  <a:latin typeface="Prompt"/>
                  <a:ea typeface="Prompt"/>
                  <a:cs typeface="Prompt"/>
                  <a:sym typeface="Prompt"/>
                </a:rPr>
                <a:t>teacher_id</a:t>
              </a:r>
            </a:p>
          </p:txBody>
        </p:sp>
        <p:sp>
          <p:nvSpPr>
            <p:cNvPr name="TextBox 86" id="86"/>
            <p:cNvSpPr txBox="true"/>
            <p:nvPr/>
          </p:nvSpPr>
          <p:spPr>
            <a:xfrm rot="0">
              <a:off x="7150875" y="2048162"/>
              <a:ext cx="787412" cy="2645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955"/>
                </a:lnSpc>
              </a:pPr>
              <a:r>
                <a:rPr lang="en-US" sz="782">
                  <a:solidFill>
                    <a:srgbClr val="000000"/>
                  </a:solidFill>
                  <a:latin typeface="Prompt"/>
                  <a:ea typeface="Prompt"/>
                  <a:cs typeface="Prompt"/>
                  <a:sym typeface="Prompt"/>
                </a:rPr>
                <a:t>teach_name</a:t>
              </a:r>
            </a:p>
          </p:txBody>
        </p:sp>
        <p:sp>
          <p:nvSpPr>
            <p:cNvPr name="TextBox 87" id="87"/>
            <p:cNvSpPr txBox="true"/>
            <p:nvPr/>
          </p:nvSpPr>
          <p:spPr>
            <a:xfrm rot="0">
              <a:off x="6271451" y="2355957"/>
              <a:ext cx="861153" cy="2166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071"/>
                </a:lnSpc>
              </a:pPr>
              <a:r>
                <a:rPr lang="en-US" sz="782">
                  <a:solidFill>
                    <a:srgbClr val="000000"/>
                  </a:solidFill>
                  <a:latin typeface="Prompt"/>
                  <a:ea typeface="Prompt"/>
                  <a:cs typeface="Prompt"/>
                  <a:sym typeface="Prompt"/>
                </a:rPr>
                <a:t>teach_email</a:t>
              </a:r>
              <a:r>
                <a:rPr lang="en-US" b="true" sz="782">
                  <a:solidFill>
                    <a:srgbClr val="000000"/>
                  </a:solidFill>
                  <a:latin typeface="Prompt Bold"/>
                  <a:ea typeface="Prompt Bold"/>
                  <a:cs typeface="Prompt Bold"/>
                  <a:sym typeface="Prompt Bold"/>
                </a:rPr>
                <a:t> </a:t>
              </a:r>
            </a:p>
          </p:txBody>
        </p:sp>
        <p:sp>
          <p:nvSpPr>
            <p:cNvPr name="TextBox 88" id="88"/>
            <p:cNvSpPr txBox="true"/>
            <p:nvPr/>
          </p:nvSpPr>
          <p:spPr>
            <a:xfrm rot="0">
              <a:off x="8645651" y="2393862"/>
              <a:ext cx="506447" cy="1787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071"/>
                </a:lnSpc>
              </a:pPr>
              <a:r>
                <a:rPr lang="en-US" b="true" sz="781">
                  <a:solidFill>
                    <a:srgbClr val="000000"/>
                  </a:solidFill>
                  <a:latin typeface="Prompt Bold"/>
                  <a:ea typeface="Prompt Bold"/>
                  <a:cs typeface="Prompt Bold"/>
                  <a:sym typeface="Prompt Bold"/>
                </a:rPr>
                <a:t>teacher</a:t>
              </a:r>
            </a:p>
          </p:txBody>
        </p:sp>
        <p:sp>
          <p:nvSpPr>
            <p:cNvPr name="TextBox 89" id="89"/>
            <p:cNvSpPr txBox="true"/>
            <p:nvPr/>
          </p:nvSpPr>
          <p:spPr>
            <a:xfrm rot="0">
              <a:off x="8335949" y="2558134"/>
              <a:ext cx="46710" cy="2171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457"/>
                </a:lnSpc>
              </a:pPr>
              <a:r>
                <a:rPr lang="en-US" b="true" sz="695">
                  <a:solidFill>
                    <a:srgbClr val="000000"/>
                  </a:solidFill>
                  <a:latin typeface="Prompt Bold"/>
                  <a:ea typeface="Prompt Bold"/>
                  <a:cs typeface="Prompt Bold"/>
                  <a:sym typeface="Prompt Bold"/>
                </a:rPr>
                <a:t>1</a:t>
              </a:r>
            </a:p>
          </p:txBody>
        </p:sp>
        <p:sp>
          <p:nvSpPr>
            <p:cNvPr name="TextBox 90" id="90"/>
            <p:cNvSpPr txBox="true"/>
            <p:nvPr/>
          </p:nvSpPr>
          <p:spPr>
            <a:xfrm rot="0">
              <a:off x="7048507" y="2777140"/>
              <a:ext cx="636265" cy="1121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1"/>
                </a:lnSpc>
              </a:pPr>
              <a:r>
                <a:rPr lang="en-US" sz="782">
                  <a:solidFill>
                    <a:srgbClr val="000000"/>
                  </a:solidFill>
                  <a:latin typeface="Prompt"/>
                  <a:ea typeface="Prompt"/>
                  <a:cs typeface="Prompt"/>
                  <a:sym typeface="Prompt"/>
                </a:rPr>
                <a:t>major_id</a:t>
              </a:r>
              <a:r>
                <a:rPr lang="en-US" b="true" sz="782">
                  <a:solidFill>
                    <a:srgbClr val="000000"/>
                  </a:solidFill>
                  <a:latin typeface="Prompt Bold"/>
                  <a:ea typeface="Prompt Bold"/>
                  <a:cs typeface="Prompt Bold"/>
                  <a:sym typeface="Prompt Bold"/>
                </a:rPr>
                <a:t> </a:t>
              </a:r>
            </a:p>
          </p:txBody>
        </p:sp>
        <p:sp>
          <p:nvSpPr>
            <p:cNvPr name="TextBox 91" id="91"/>
            <p:cNvSpPr txBox="true"/>
            <p:nvPr/>
          </p:nvSpPr>
          <p:spPr>
            <a:xfrm rot="0">
              <a:off x="8814331" y="2766058"/>
              <a:ext cx="100134" cy="11234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47"/>
                </a:lnSpc>
              </a:pPr>
              <a:r>
                <a:rPr lang="en-US" b="true" sz="695">
                  <a:solidFill>
                    <a:srgbClr val="000000"/>
                  </a:solidFill>
                  <a:latin typeface="Prompt Bold"/>
                  <a:ea typeface="Prompt Bold"/>
                  <a:cs typeface="Prompt Bold"/>
                  <a:sym typeface="Prompt Bold"/>
                </a:rPr>
                <a:t>M</a:t>
              </a:r>
            </a:p>
          </p:txBody>
        </p:sp>
        <p:sp>
          <p:nvSpPr>
            <p:cNvPr name="TextBox 92" id="92"/>
            <p:cNvSpPr txBox="true"/>
            <p:nvPr/>
          </p:nvSpPr>
          <p:spPr>
            <a:xfrm rot="0">
              <a:off x="8408359" y="2868438"/>
              <a:ext cx="560961" cy="55990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1955"/>
                </a:lnSpc>
              </a:pPr>
              <a:r>
                <a:rPr lang="en-US" sz="782">
                  <a:solidFill>
                    <a:srgbClr val="000000"/>
                  </a:solidFill>
                  <a:latin typeface="Prompt"/>
                  <a:ea typeface="Prompt"/>
                  <a:cs typeface="Prompt"/>
                  <a:sym typeface="Prompt"/>
                </a:rPr>
                <a:t>major_id</a:t>
              </a:r>
            </a:p>
            <a:p>
              <a:pPr algn="r">
                <a:lnSpc>
                  <a:spcPts val="973"/>
                </a:lnSpc>
              </a:pPr>
              <a:r>
                <a:rPr lang="en-US" b="true" sz="695">
                  <a:solidFill>
                    <a:srgbClr val="000000"/>
                  </a:solidFill>
                  <a:latin typeface="Prompt Bold"/>
                  <a:ea typeface="Prompt Bold"/>
                  <a:cs typeface="Prompt Bold"/>
                  <a:sym typeface="Prompt Bold"/>
                </a:rPr>
                <a:t>1</a:t>
              </a:r>
            </a:p>
          </p:txBody>
        </p:sp>
        <p:sp>
          <p:nvSpPr>
            <p:cNvPr name="TextBox 93" id="93"/>
            <p:cNvSpPr txBox="true"/>
            <p:nvPr/>
          </p:nvSpPr>
          <p:spPr>
            <a:xfrm rot="0">
              <a:off x="9129701" y="3511111"/>
              <a:ext cx="554533" cy="32818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938"/>
                </a:lnSpc>
              </a:pPr>
              <a:r>
                <a:rPr lang="en-US" sz="782">
                  <a:solidFill>
                    <a:srgbClr val="000000"/>
                  </a:solidFill>
                  <a:latin typeface="Prompt"/>
                  <a:ea typeface="Prompt"/>
                  <a:cs typeface="Prompt"/>
                  <a:sym typeface="Prompt"/>
                </a:rPr>
                <a:t>gender_ name_th</a:t>
              </a:r>
            </a:p>
          </p:txBody>
        </p:sp>
        <p:sp>
          <p:nvSpPr>
            <p:cNvPr name="TextBox 94" id="94"/>
            <p:cNvSpPr txBox="true"/>
            <p:nvPr/>
          </p:nvSpPr>
          <p:spPr>
            <a:xfrm rot="0">
              <a:off x="9289114" y="4740624"/>
              <a:ext cx="423901" cy="1787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094"/>
                </a:lnSpc>
              </a:pPr>
              <a:r>
                <a:rPr lang="en-US" sz="782">
                  <a:solidFill>
                    <a:srgbClr val="000000"/>
                  </a:solidFill>
                  <a:latin typeface="Prompt"/>
                  <a:ea typeface="Prompt"/>
                  <a:cs typeface="Prompt"/>
                  <a:sym typeface="Prompt"/>
                </a:rPr>
                <a:t>profile</a:t>
              </a:r>
            </a:p>
          </p:txBody>
        </p:sp>
        <p:sp>
          <p:nvSpPr>
            <p:cNvPr name="TextBox 95" id="95"/>
            <p:cNvSpPr txBox="true"/>
            <p:nvPr/>
          </p:nvSpPr>
          <p:spPr>
            <a:xfrm rot="0">
              <a:off x="9190521" y="9674817"/>
              <a:ext cx="849696" cy="1787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094"/>
                </a:lnSpc>
              </a:pPr>
              <a:r>
                <a:rPr lang="en-US" sz="782">
                  <a:solidFill>
                    <a:srgbClr val="000000"/>
                  </a:solidFill>
                  <a:latin typeface="Prompt"/>
                  <a:ea typeface="Prompt"/>
                  <a:cs typeface="Prompt"/>
                  <a:sym typeface="Prompt"/>
                </a:rPr>
                <a:t>subhobby_id</a:t>
              </a:r>
            </a:p>
          </p:txBody>
        </p:sp>
        <p:sp>
          <p:nvSpPr>
            <p:cNvPr name="TextBox 96" id="96"/>
            <p:cNvSpPr txBox="true"/>
            <p:nvPr/>
          </p:nvSpPr>
          <p:spPr>
            <a:xfrm rot="0">
              <a:off x="9539734" y="1944878"/>
              <a:ext cx="666245" cy="1787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094"/>
                </a:lnSpc>
              </a:pPr>
              <a:r>
                <a:rPr lang="en-US" sz="782">
                  <a:solidFill>
                    <a:srgbClr val="000000"/>
                  </a:solidFill>
                  <a:latin typeface="Prompt"/>
                  <a:ea typeface="Prompt"/>
                  <a:cs typeface="Prompt"/>
                  <a:sym typeface="Prompt"/>
                </a:rPr>
                <a:t>gender_id</a:t>
              </a:r>
            </a:p>
          </p:txBody>
        </p:sp>
        <p:sp>
          <p:nvSpPr>
            <p:cNvPr name="TextBox 97" id="97"/>
            <p:cNvSpPr txBox="true"/>
            <p:nvPr/>
          </p:nvSpPr>
          <p:spPr>
            <a:xfrm rot="0">
              <a:off x="9690166" y="5153420"/>
              <a:ext cx="660973" cy="1787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094"/>
                </a:lnSpc>
              </a:pPr>
              <a:r>
                <a:rPr lang="en-US" sz="782">
                  <a:solidFill>
                    <a:srgbClr val="000000"/>
                  </a:solidFill>
                  <a:latin typeface="Prompt"/>
                  <a:ea typeface="Prompt"/>
                  <a:cs typeface="Prompt"/>
                  <a:sym typeface="Prompt"/>
                </a:rPr>
                <a:t>gander_id</a:t>
              </a:r>
            </a:p>
          </p:txBody>
        </p:sp>
        <p:sp>
          <p:nvSpPr>
            <p:cNvPr name="TextBox 98" id="98"/>
            <p:cNvSpPr txBox="true"/>
            <p:nvPr/>
          </p:nvSpPr>
          <p:spPr>
            <a:xfrm rot="0">
              <a:off x="9448835" y="7526003"/>
              <a:ext cx="755263" cy="2645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955"/>
                </a:lnSpc>
              </a:pPr>
              <a:r>
                <a:rPr lang="en-US" sz="782">
                  <a:solidFill>
                    <a:srgbClr val="000000"/>
                  </a:solidFill>
                  <a:latin typeface="Prompt"/>
                  <a:ea typeface="Prompt"/>
                  <a:cs typeface="Prompt"/>
                  <a:sym typeface="Prompt"/>
                </a:rPr>
                <a:t>post_job_id</a:t>
              </a:r>
            </a:p>
          </p:txBody>
        </p:sp>
        <p:sp>
          <p:nvSpPr>
            <p:cNvPr name="TextBox 99" id="99"/>
            <p:cNvSpPr txBox="true"/>
            <p:nvPr/>
          </p:nvSpPr>
          <p:spPr>
            <a:xfrm rot="0">
              <a:off x="9579235" y="7920573"/>
              <a:ext cx="689204" cy="2645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955"/>
                </a:lnSpc>
              </a:pPr>
              <a:r>
                <a:rPr lang="en-US" sz="782">
                  <a:solidFill>
                    <a:srgbClr val="000000"/>
                  </a:solidFill>
                  <a:latin typeface="Prompt"/>
                  <a:ea typeface="Prompt"/>
                  <a:cs typeface="Prompt"/>
                  <a:sym typeface="Prompt"/>
                </a:rPr>
                <a:t>student_id</a:t>
              </a:r>
            </a:p>
          </p:txBody>
        </p:sp>
        <p:sp>
          <p:nvSpPr>
            <p:cNvPr name="TextBox 100" id="100"/>
            <p:cNvSpPr txBox="true"/>
            <p:nvPr/>
          </p:nvSpPr>
          <p:spPr>
            <a:xfrm rot="0">
              <a:off x="8874215" y="8273265"/>
              <a:ext cx="849696" cy="2645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955"/>
                </a:lnSpc>
              </a:pPr>
              <a:r>
                <a:rPr lang="en-US" sz="782">
                  <a:solidFill>
                    <a:srgbClr val="000000"/>
                  </a:solidFill>
                  <a:latin typeface="Prompt"/>
                  <a:ea typeface="Prompt"/>
                  <a:cs typeface="Prompt"/>
                  <a:sym typeface="Prompt"/>
                </a:rPr>
                <a:t>subhobby_id</a:t>
              </a:r>
            </a:p>
          </p:txBody>
        </p:sp>
        <p:sp>
          <p:nvSpPr>
            <p:cNvPr name="TextBox 101" id="101"/>
            <p:cNvSpPr txBox="true"/>
            <p:nvPr/>
          </p:nvSpPr>
          <p:spPr>
            <a:xfrm rot="0">
              <a:off x="10032028" y="8514913"/>
              <a:ext cx="384180" cy="1121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1"/>
                </a:lnSpc>
              </a:pPr>
              <a:r>
                <a:rPr lang="en-US" sz="782">
                  <a:solidFill>
                    <a:srgbClr val="000000"/>
                  </a:solidFill>
                  <a:latin typeface="Prompt"/>
                  <a:ea typeface="Prompt"/>
                  <a:cs typeface="Prompt"/>
                  <a:sym typeface="Prompt"/>
                </a:rPr>
                <a:t>salary</a:t>
              </a:r>
            </a:p>
          </p:txBody>
        </p:sp>
        <p:sp>
          <p:nvSpPr>
            <p:cNvPr name="TextBox 102" id="102"/>
            <p:cNvSpPr txBox="true"/>
            <p:nvPr/>
          </p:nvSpPr>
          <p:spPr>
            <a:xfrm rot="0">
              <a:off x="9126608" y="8757392"/>
              <a:ext cx="1083928" cy="2645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955"/>
                </a:lnSpc>
              </a:pPr>
              <a:r>
                <a:rPr lang="en-US" sz="782">
                  <a:solidFill>
                    <a:srgbClr val="000000"/>
                  </a:solidFill>
                  <a:latin typeface="Prompt"/>
                  <a:ea typeface="Prompt"/>
                  <a:cs typeface="Prompt"/>
                  <a:sym typeface="Prompt"/>
                </a:rPr>
                <a:t>subhobby_name</a:t>
              </a:r>
            </a:p>
          </p:txBody>
        </p:sp>
        <p:sp>
          <p:nvSpPr>
            <p:cNvPr name="TextBox 103" id="103"/>
            <p:cNvSpPr txBox="true"/>
            <p:nvPr/>
          </p:nvSpPr>
          <p:spPr>
            <a:xfrm rot="0">
              <a:off x="9471243" y="9158235"/>
              <a:ext cx="613427" cy="2645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955"/>
                </a:lnSpc>
              </a:pPr>
              <a:r>
                <a:rPr lang="en-US" sz="782">
                  <a:solidFill>
                    <a:srgbClr val="000000"/>
                  </a:solidFill>
                  <a:latin typeface="Prompt"/>
                  <a:ea typeface="Prompt"/>
                  <a:cs typeface="Prompt"/>
                  <a:sym typeface="Prompt"/>
                </a:rPr>
                <a:t>hobby_id</a:t>
              </a:r>
            </a:p>
          </p:txBody>
        </p:sp>
        <p:sp>
          <p:nvSpPr>
            <p:cNvPr name="TextBox 104" id="104"/>
            <p:cNvSpPr txBox="true"/>
            <p:nvPr/>
          </p:nvSpPr>
          <p:spPr>
            <a:xfrm rot="0">
              <a:off x="9989412" y="3807755"/>
              <a:ext cx="481056" cy="1787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094"/>
                </a:lnSpc>
              </a:pPr>
              <a:r>
                <a:rPr lang="en-US" b="true" sz="781">
                  <a:solidFill>
                    <a:srgbClr val="000000"/>
                  </a:solidFill>
                  <a:latin typeface="Prompt Bold"/>
                  <a:ea typeface="Prompt Bold"/>
                  <a:cs typeface="Prompt Bold"/>
                  <a:sym typeface="Prompt Bold"/>
                </a:rPr>
                <a:t>gender</a:t>
              </a:r>
            </a:p>
          </p:txBody>
        </p:sp>
        <p:sp>
          <p:nvSpPr>
            <p:cNvPr name="TextBox 105" id="105"/>
            <p:cNvSpPr txBox="true"/>
            <p:nvPr/>
          </p:nvSpPr>
          <p:spPr>
            <a:xfrm rot="0">
              <a:off x="10183241" y="6549460"/>
              <a:ext cx="689204" cy="1787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094"/>
                </a:lnSpc>
              </a:pPr>
              <a:r>
                <a:rPr lang="en-US" sz="782">
                  <a:solidFill>
                    <a:srgbClr val="000000"/>
                  </a:solidFill>
                  <a:latin typeface="Prompt"/>
                  <a:ea typeface="Prompt"/>
                  <a:cs typeface="Prompt"/>
                  <a:sym typeface="Prompt"/>
                </a:rPr>
                <a:t>student_id</a:t>
              </a:r>
            </a:p>
          </p:txBody>
        </p:sp>
        <p:sp>
          <p:nvSpPr>
            <p:cNvPr name="TextBox 106" id="106"/>
            <p:cNvSpPr txBox="true"/>
            <p:nvPr/>
          </p:nvSpPr>
          <p:spPr>
            <a:xfrm rot="0">
              <a:off x="9685290" y="7108770"/>
              <a:ext cx="1201452" cy="1787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094"/>
                </a:lnSpc>
              </a:pPr>
              <a:r>
                <a:rPr lang="en-US" sz="782">
                  <a:solidFill>
                    <a:srgbClr val="000000"/>
                  </a:solidFill>
                  <a:latin typeface="Prompt"/>
                  <a:ea typeface="Prompt"/>
                  <a:cs typeface="Prompt"/>
                  <a:sym typeface="Prompt"/>
                </a:rPr>
                <a:t>accept_student_id</a:t>
              </a:r>
            </a:p>
          </p:txBody>
        </p:sp>
        <p:sp>
          <p:nvSpPr>
            <p:cNvPr name="TextBox 107" id="107"/>
            <p:cNvSpPr txBox="true"/>
            <p:nvPr/>
          </p:nvSpPr>
          <p:spPr>
            <a:xfrm rot="0">
              <a:off x="10531794" y="3330870"/>
              <a:ext cx="689204" cy="1787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094"/>
                </a:lnSpc>
              </a:pPr>
              <a:r>
                <a:rPr lang="en-US" sz="782">
                  <a:solidFill>
                    <a:srgbClr val="000000"/>
                  </a:solidFill>
                  <a:latin typeface="Prompt"/>
                  <a:ea typeface="Prompt"/>
                  <a:cs typeface="Prompt"/>
                  <a:sym typeface="Prompt"/>
                </a:rPr>
                <a:t>student_id</a:t>
              </a:r>
            </a:p>
          </p:txBody>
        </p:sp>
        <p:sp>
          <p:nvSpPr>
            <p:cNvPr name="TextBox 108" id="108"/>
            <p:cNvSpPr txBox="true"/>
            <p:nvPr/>
          </p:nvSpPr>
          <p:spPr>
            <a:xfrm rot="0">
              <a:off x="9948645" y="4184969"/>
              <a:ext cx="46710" cy="11234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7"/>
                </a:lnSpc>
              </a:pPr>
              <a:r>
                <a:rPr lang="en-US" b="true" sz="695">
                  <a:solidFill>
                    <a:srgbClr val="000000"/>
                  </a:solidFill>
                  <a:latin typeface="Prompt Bold"/>
                  <a:ea typeface="Prompt Bold"/>
                  <a:cs typeface="Prompt Bold"/>
                  <a:sym typeface="Prompt Bold"/>
                </a:rPr>
                <a:t>1</a:t>
              </a:r>
            </a:p>
          </p:txBody>
        </p:sp>
        <p:sp>
          <p:nvSpPr>
            <p:cNvPr name="TextBox 109" id="109"/>
            <p:cNvSpPr txBox="true"/>
            <p:nvPr/>
          </p:nvSpPr>
          <p:spPr>
            <a:xfrm rot="0">
              <a:off x="10606669" y="4255182"/>
              <a:ext cx="666245" cy="12162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47"/>
                </a:lnSpc>
              </a:pPr>
              <a:r>
                <a:rPr lang="en-US" sz="782">
                  <a:solidFill>
                    <a:srgbClr val="000000"/>
                  </a:solidFill>
                  <a:latin typeface="Prompt"/>
                  <a:ea typeface="Prompt"/>
                  <a:cs typeface="Prompt"/>
                  <a:sym typeface="Prompt"/>
                </a:rPr>
                <a:t>gender_id</a:t>
              </a:r>
            </a:p>
          </p:txBody>
        </p:sp>
        <p:sp>
          <p:nvSpPr>
            <p:cNvPr name="TextBox 110" id="110"/>
            <p:cNvSpPr txBox="true"/>
            <p:nvPr/>
          </p:nvSpPr>
          <p:spPr>
            <a:xfrm rot="0">
              <a:off x="9847477" y="4433246"/>
              <a:ext cx="900478" cy="2645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955"/>
                </a:lnSpc>
              </a:pPr>
              <a:r>
                <a:rPr lang="en-US" sz="782">
                  <a:solidFill>
                    <a:srgbClr val="000000"/>
                  </a:solidFill>
                  <a:latin typeface="Prompt"/>
                  <a:ea typeface="Prompt"/>
                  <a:cs typeface="Prompt"/>
                  <a:sym typeface="Prompt"/>
                </a:rPr>
                <a:t>gender_name</a:t>
              </a:r>
            </a:p>
          </p:txBody>
        </p:sp>
        <p:sp>
          <p:nvSpPr>
            <p:cNvPr name="TextBox 111" id="111"/>
            <p:cNvSpPr txBox="true"/>
            <p:nvPr/>
          </p:nvSpPr>
          <p:spPr>
            <a:xfrm rot="0">
              <a:off x="10542767" y="5932527"/>
              <a:ext cx="1062851" cy="32818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938"/>
                </a:lnSpc>
              </a:pPr>
              <a:r>
                <a:rPr lang="en-US" sz="782">
                  <a:solidFill>
                    <a:srgbClr val="000000"/>
                  </a:solidFill>
                  <a:latin typeface="Prompt"/>
                  <a:ea typeface="Prompt"/>
                  <a:cs typeface="Prompt"/>
                  <a:sym typeface="Prompt"/>
                </a:rPr>
                <a:t>job_application_ id</a:t>
              </a:r>
            </a:p>
          </p:txBody>
        </p:sp>
        <p:sp>
          <p:nvSpPr>
            <p:cNvPr name="TextBox 112" id="112"/>
            <p:cNvSpPr txBox="true"/>
            <p:nvPr/>
          </p:nvSpPr>
          <p:spPr>
            <a:xfrm rot="0">
              <a:off x="10590248" y="7633575"/>
              <a:ext cx="1024638" cy="1787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094"/>
                </a:lnSpc>
              </a:pPr>
              <a:r>
                <a:rPr lang="en-US" b="true" sz="781">
                  <a:solidFill>
                    <a:srgbClr val="000000"/>
                  </a:solidFill>
                  <a:latin typeface="Prompt Bold"/>
                  <a:ea typeface="Prompt Bold"/>
                  <a:cs typeface="Prompt Bold"/>
                  <a:sym typeface="Prompt Bold"/>
                </a:rPr>
                <a:t>accept_student</a:t>
              </a:r>
            </a:p>
          </p:txBody>
        </p:sp>
        <p:sp>
          <p:nvSpPr>
            <p:cNvPr name="TextBox 113" id="113"/>
            <p:cNvSpPr txBox="true"/>
            <p:nvPr/>
          </p:nvSpPr>
          <p:spPr>
            <a:xfrm rot="0">
              <a:off x="10893599" y="3761892"/>
              <a:ext cx="689204" cy="1787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094"/>
                </a:lnSpc>
              </a:pPr>
              <a:r>
                <a:rPr lang="en-US" sz="782">
                  <a:solidFill>
                    <a:srgbClr val="000000"/>
                  </a:solidFill>
                  <a:latin typeface="Prompt"/>
                  <a:ea typeface="Prompt"/>
                  <a:cs typeface="Prompt"/>
                  <a:sym typeface="Prompt"/>
                </a:rPr>
                <a:t>teacher_id</a:t>
              </a:r>
            </a:p>
          </p:txBody>
        </p:sp>
        <p:sp>
          <p:nvSpPr>
            <p:cNvPr name="TextBox 114" id="114"/>
            <p:cNvSpPr txBox="true"/>
            <p:nvPr/>
          </p:nvSpPr>
          <p:spPr>
            <a:xfrm rot="0">
              <a:off x="11328396" y="7036470"/>
              <a:ext cx="427819" cy="1787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094"/>
                </a:lnSpc>
              </a:pPr>
              <a:r>
                <a:rPr lang="en-US" sz="782">
                  <a:solidFill>
                    <a:srgbClr val="000000"/>
                  </a:solidFill>
                  <a:latin typeface="Prompt"/>
                  <a:ea typeface="Prompt"/>
                  <a:cs typeface="Prompt"/>
                  <a:sym typeface="Prompt"/>
                </a:rPr>
                <a:t>skill_id</a:t>
              </a:r>
            </a:p>
          </p:txBody>
        </p:sp>
        <p:sp>
          <p:nvSpPr>
            <p:cNvPr name="TextBox 115" id="115"/>
            <p:cNvSpPr txBox="true"/>
            <p:nvPr/>
          </p:nvSpPr>
          <p:spPr>
            <a:xfrm rot="0">
              <a:off x="11374677" y="2435214"/>
              <a:ext cx="630310" cy="2645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955"/>
                </a:lnSpc>
              </a:pPr>
              <a:r>
                <a:rPr lang="en-US" sz="782">
                  <a:solidFill>
                    <a:srgbClr val="000000"/>
                  </a:solidFill>
                  <a:latin typeface="Prompt"/>
                  <a:ea typeface="Prompt"/>
                  <a:cs typeface="Prompt"/>
                  <a:sym typeface="Prompt"/>
                </a:rPr>
                <a:t>review_id</a:t>
              </a:r>
            </a:p>
          </p:txBody>
        </p:sp>
        <p:sp>
          <p:nvSpPr>
            <p:cNvPr name="TextBox 116" id="116"/>
            <p:cNvSpPr txBox="true"/>
            <p:nvPr/>
          </p:nvSpPr>
          <p:spPr>
            <a:xfrm rot="0">
              <a:off x="11148479" y="2829124"/>
              <a:ext cx="755263" cy="2645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955"/>
                </a:lnSpc>
              </a:pPr>
              <a:r>
                <a:rPr lang="en-US" sz="782">
                  <a:solidFill>
                    <a:srgbClr val="000000"/>
                  </a:solidFill>
                  <a:latin typeface="Prompt"/>
                  <a:ea typeface="Prompt"/>
                  <a:cs typeface="Prompt"/>
                  <a:sym typeface="Prompt"/>
                </a:rPr>
                <a:t>post_job_id</a:t>
              </a:r>
            </a:p>
          </p:txBody>
        </p:sp>
        <p:sp>
          <p:nvSpPr>
            <p:cNvPr name="TextBox 117" id="117"/>
            <p:cNvSpPr txBox="true"/>
            <p:nvPr/>
          </p:nvSpPr>
          <p:spPr>
            <a:xfrm rot="0">
              <a:off x="11507114" y="6534194"/>
              <a:ext cx="839482" cy="1787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094"/>
                </a:lnSpc>
              </a:pPr>
              <a:r>
                <a:rPr lang="en-US" b="true" sz="781">
                  <a:solidFill>
                    <a:srgbClr val="000000"/>
                  </a:solidFill>
                  <a:latin typeface="Prompt Bold"/>
                  <a:ea typeface="Prompt Bold"/>
                  <a:cs typeface="Prompt Bold"/>
                  <a:sym typeface="Prompt Bold"/>
                </a:rPr>
                <a:t>student_skill</a:t>
              </a:r>
            </a:p>
          </p:txBody>
        </p:sp>
        <p:sp>
          <p:nvSpPr>
            <p:cNvPr name="TextBox 118" id="118"/>
            <p:cNvSpPr txBox="true"/>
            <p:nvPr/>
          </p:nvSpPr>
          <p:spPr>
            <a:xfrm rot="0">
              <a:off x="11669245" y="4317828"/>
              <a:ext cx="911022" cy="32818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938"/>
                </a:lnSpc>
              </a:pPr>
              <a:r>
                <a:rPr lang="en-US" sz="782">
                  <a:solidFill>
                    <a:srgbClr val="000000"/>
                  </a:solidFill>
                  <a:latin typeface="Prompt"/>
                  <a:ea typeface="Prompt"/>
                  <a:cs typeface="Prompt"/>
                  <a:sym typeface="Prompt"/>
                </a:rPr>
                <a:t>accepted_ application_id</a:t>
              </a:r>
            </a:p>
          </p:txBody>
        </p:sp>
        <p:sp>
          <p:nvSpPr>
            <p:cNvPr name="TextBox 119" id="119"/>
            <p:cNvSpPr txBox="true"/>
            <p:nvPr/>
          </p:nvSpPr>
          <p:spPr>
            <a:xfrm rot="0">
              <a:off x="12136082" y="3457000"/>
              <a:ext cx="453915" cy="1787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094"/>
                </a:lnSpc>
              </a:pPr>
              <a:r>
                <a:rPr lang="en-US" b="true" sz="781">
                  <a:solidFill>
                    <a:srgbClr val="000000"/>
                  </a:solidFill>
                  <a:latin typeface="Prompt Bold"/>
                  <a:ea typeface="Prompt Bold"/>
                  <a:cs typeface="Prompt Bold"/>
                  <a:sym typeface="Prompt Bold"/>
                </a:rPr>
                <a:t>review</a:t>
              </a:r>
            </a:p>
          </p:txBody>
        </p:sp>
        <p:sp>
          <p:nvSpPr>
            <p:cNvPr name="TextBox 120" id="120"/>
            <p:cNvSpPr txBox="true"/>
            <p:nvPr/>
          </p:nvSpPr>
          <p:spPr>
            <a:xfrm rot="0">
              <a:off x="11893297" y="9147249"/>
              <a:ext cx="755263" cy="1787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094"/>
                </a:lnSpc>
              </a:pPr>
              <a:r>
                <a:rPr lang="en-US" sz="782">
                  <a:solidFill>
                    <a:srgbClr val="000000"/>
                  </a:solidFill>
                  <a:latin typeface="Prompt"/>
                  <a:ea typeface="Prompt"/>
                  <a:cs typeface="Prompt"/>
                  <a:sym typeface="Prompt"/>
                </a:rPr>
                <a:t>post_job_id</a:t>
              </a:r>
            </a:p>
          </p:txBody>
        </p:sp>
        <p:sp>
          <p:nvSpPr>
            <p:cNvPr name="TextBox 121" id="121"/>
            <p:cNvSpPr txBox="true"/>
            <p:nvPr/>
          </p:nvSpPr>
          <p:spPr>
            <a:xfrm rot="0">
              <a:off x="11085744" y="7947780"/>
              <a:ext cx="100134" cy="1790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062"/>
                </a:lnSpc>
              </a:pPr>
              <a:r>
                <a:rPr lang="en-US" b="true" sz="695">
                  <a:solidFill>
                    <a:srgbClr val="000000"/>
                  </a:solidFill>
                  <a:latin typeface="Prompt Bold"/>
                  <a:ea typeface="Prompt Bold"/>
                  <a:cs typeface="Prompt Bold"/>
                  <a:sym typeface="Prompt Bold"/>
                </a:rPr>
                <a:t>M</a:t>
              </a:r>
            </a:p>
          </p:txBody>
        </p:sp>
        <p:sp>
          <p:nvSpPr>
            <p:cNvPr name="TextBox 122" id="122"/>
            <p:cNvSpPr txBox="true"/>
            <p:nvPr/>
          </p:nvSpPr>
          <p:spPr>
            <a:xfrm rot="0">
              <a:off x="11135811" y="8133447"/>
              <a:ext cx="753898" cy="2350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195"/>
                </a:lnSpc>
              </a:pPr>
              <a:r>
                <a:rPr lang="en-US" sz="782">
                  <a:solidFill>
                    <a:srgbClr val="000000"/>
                  </a:solidFill>
                  <a:latin typeface="Prompt"/>
                  <a:ea typeface="Prompt"/>
                  <a:cs typeface="Prompt"/>
                  <a:sym typeface="Prompt"/>
                </a:rPr>
                <a:t>subskill_id</a:t>
              </a:r>
              <a:r>
                <a:rPr lang="en-US" b="true" sz="782">
                  <a:solidFill>
                    <a:srgbClr val="000000"/>
                  </a:solidFill>
                  <a:latin typeface="Prompt Bold"/>
                  <a:ea typeface="Prompt Bold"/>
                  <a:cs typeface="Prompt Bold"/>
                  <a:sym typeface="Prompt Bold"/>
                </a:rPr>
                <a:t> </a:t>
              </a:r>
            </a:p>
          </p:txBody>
        </p:sp>
        <p:sp>
          <p:nvSpPr>
            <p:cNvPr name="TextBox 123" id="123"/>
            <p:cNvSpPr txBox="true"/>
            <p:nvPr/>
          </p:nvSpPr>
          <p:spPr>
            <a:xfrm rot="0">
              <a:off x="12162166" y="8090424"/>
              <a:ext cx="505765" cy="1882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194"/>
                </a:lnSpc>
              </a:pPr>
              <a:r>
                <a:rPr lang="en-US" b="true" sz="781">
                  <a:solidFill>
                    <a:srgbClr val="000000"/>
                  </a:solidFill>
                  <a:latin typeface="Prompt Bold"/>
                  <a:ea typeface="Prompt Bold"/>
                  <a:cs typeface="Prompt Bold"/>
                  <a:sym typeface="Prompt Bold"/>
                </a:rPr>
                <a:t>subskill</a:t>
              </a:r>
            </a:p>
          </p:txBody>
        </p:sp>
        <p:sp>
          <p:nvSpPr>
            <p:cNvPr name="TextBox 124" id="124"/>
            <p:cNvSpPr txBox="true"/>
            <p:nvPr/>
          </p:nvSpPr>
          <p:spPr>
            <a:xfrm rot="0">
              <a:off x="12553632" y="8341778"/>
              <a:ext cx="46710" cy="2456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737"/>
                </a:lnSpc>
              </a:pPr>
              <a:r>
                <a:rPr lang="en-US" b="true" sz="695">
                  <a:solidFill>
                    <a:srgbClr val="000000"/>
                  </a:solidFill>
                  <a:latin typeface="Prompt Bold"/>
                  <a:ea typeface="Prompt Bold"/>
                  <a:cs typeface="Prompt Bold"/>
                  <a:sym typeface="Prompt Bold"/>
                </a:rPr>
                <a:t>1</a:t>
              </a:r>
            </a:p>
          </p:txBody>
        </p:sp>
        <p:sp>
          <p:nvSpPr>
            <p:cNvPr name="TextBox 125" id="125"/>
            <p:cNvSpPr txBox="true"/>
            <p:nvPr/>
          </p:nvSpPr>
          <p:spPr>
            <a:xfrm rot="0">
              <a:off x="11068993" y="8607288"/>
              <a:ext cx="427819" cy="1121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1"/>
                </a:lnSpc>
              </a:pPr>
              <a:r>
                <a:rPr lang="en-US" sz="782">
                  <a:solidFill>
                    <a:srgbClr val="000000"/>
                  </a:solidFill>
                  <a:latin typeface="Prompt"/>
                  <a:ea typeface="Prompt"/>
                  <a:cs typeface="Prompt"/>
                  <a:sym typeface="Prompt"/>
                </a:rPr>
                <a:t>skill_id</a:t>
              </a:r>
            </a:p>
          </p:txBody>
        </p:sp>
        <p:sp>
          <p:nvSpPr>
            <p:cNvPr name="TextBox 126" id="126"/>
            <p:cNvSpPr txBox="true"/>
            <p:nvPr/>
          </p:nvSpPr>
          <p:spPr>
            <a:xfrm rot="0">
              <a:off x="11761400" y="8665086"/>
              <a:ext cx="898321" cy="16925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966"/>
                </a:lnSpc>
              </a:pPr>
              <a:r>
                <a:rPr lang="en-US" sz="782">
                  <a:solidFill>
                    <a:srgbClr val="000000"/>
                  </a:solidFill>
                  <a:latin typeface="Prompt"/>
                  <a:ea typeface="Prompt"/>
                  <a:cs typeface="Prompt"/>
                  <a:sym typeface="Prompt"/>
                </a:rPr>
                <a:t>subskill_name</a:t>
              </a:r>
            </a:p>
          </p:txBody>
        </p:sp>
        <p:sp>
          <p:nvSpPr>
            <p:cNvPr name="TextBox 127" id="127"/>
            <p:cNvSpPr txBox="true"/>
            <p:nvPr/>
          </p:nvSpPr>
          <p:spPr>
            <a:xfrm rot="0">
              <a:off x="11791590" y="5122618"/>
              <a:ext cx="911022" cy="32818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938"/>
                </a:lnSpc>
              </a:pPr>
              <a:r>
                <a:rPr lang="en-US" sz="782">
                  <a:solidFill>
                    <a:srgbClr val="000000"/>
                  </a:solidFill>
                  <a:latin typeface="Prompt"/>
                  <a:ea typeface="Prompt"/>
                  <a:cs typeface="Prompt"/>
                  <a:sym typeface="Prompt"/>
                </a:rPr>
                <a:t>job_ application_id</a:t>
              </a:r>
            </a:p>
          </p:txBody>
        </p:sp>
        <p:sp>
          <p:nvSpPr>
            <p:cNvPr name="TextBox 128" id="128"/>
            <p:cNvSpPr txBox="true"/>
            <p:nvPr/>
          </p:nvSpPr>
          <p:spPr>
            <a:xfrm rot="0">
              <a:off x="12212574" y="7095122"/>
              <a:ext cx="664077" cy="1787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094"/>
                </a:lnSpc>
              </a:pPr>
              <a:r>
                <a:rPr lang="en-US" sz="782">
                  <a:solidFill>
                    <a:srgbClr val="000000"/>
                  </a:solidFill>
                  <a:latin typeface="Prompt"/>
                  <a:ea typeface="Prompt"/>
                  <a:cs typeface="Prompt"/>
                  <a:sym typeface="Prompt"/>
                </a:rPr>
                <a:t>subskill_id</a:t>
              </a:r>
            </a:p>
          </p:txBody>
        </p:sp>
        <p:sp>
          <p:nvSpPr>
            <p:cNvPr name="TextBox 129" id="129"/>
            <p:cNvSpPr txBox="true"/>
            <p:nvPr/>
          </p:nvSpPr>
          <p:spPr>
            <a:xfrm rot="0">
              <a:off x="12522969" y="7599181"/>
              <a:ext cx="427819" cy="1787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094"/>
                </a:lnSpc>
              </a:pPr>
              <a:r>
                <a:rPr lang="en-US" sz="782">
                  <a:solidFill>
                    <a:srgbClr val="000000"/>
                  </a:solidFill>
                  <a:latin typeface="Prompt"/>
                  <a:ea typeface="Prompt"/>
                  <a:cs typeface="Prompt"/>
                  <a:sym typeface="Prompt"/>
                </a:rPr>
                <a:t>skill_id</a:t>
              </a:r>
            </a:p>
          </p:txBody>
        </p:sp>
        <p:sp>
          <p:nvSpPr>
            <p:cNvPr name="TextBox 130" id="130"/>
            <p:cNvSpPr txBox="true"/>
            <p:nvPr/>
          </p:nvSpPr>
          <p:spPr>
            <a:xfrm rot="0">
              <a:off x="12157786" y="2238843"/>
              <a:ext cx="701773" cy="2645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955"/>
                </a:lnSpc>
              </a:pPr>
              <a:r>
                <a:rPr lang="en-US" sz="782">
                  <a:solidFill>
                    <a:srgbClr val="000000"/>
                  </a:solidFill>
                  <a:latin typeface="Prompt"/>
                  <a:ea typeface="Prompt"/>
                  <a:cs typeface="Prompt"/>
                  <a:sym typeface="Prompt"/>
                </a:rPr>
                <a:t>created_at</a:t>
              </a:r>
            </a:p>
          </p:txBody>
        </p:sp>
        <p:sp>
          <p:nvSpPr>
            <p:cNvPr name="TextBox 131" id="131"/>
            <p:cNvSpPr txBox="true"/>
            <p:nvPr/>
          </p:nvSpPr>
          <p:spPr>
            <a:xfrm rot="0">
              <a:off x="12434722" y="2628779"/>
              <a:ext cx="607891" cy="2645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955"/>
                </a:lnSpc>
              </a:pPr>
              <a:r>
                <a:rPr lang="en-US" sz="782">
                  <a:solidFill>
                    <a:srgbClr val="000000"/>
                  </a:solidFill>
                  <a:latin typeface="Prompt"/>
                  <a:ea typeface="Prompt"/>
                  <a:cs typeface="Prompt"/>
                  <a:sym typeface="Prompt"/>
                </a:rPr>
                <a:t>comment</a:t>
              </a:r>
            </a:p>
          </p:txBody>
        </p:sp>
        <p:sp>
          <p:nvSpPr>
            <p:cNvPr name="TextBox 132" id="132"/>
            <p:cNvSpPr txBox="true"/>
            <p:nvPr/>
          </p:nvSpPr>
          <p:spPr>
            <a:xfrm rot="0">
              <a:off x="12144259" y="5832432"/>
              <a:ext cx="1024770" cy="1787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094"/>
                </a:lnSpc>
              </a:pPr>
              <a:r>
                <a:rPr lang="en-US" b="true" sz="781">
                  <a:solidFill>
                    <a:srgbClr val="000000"/>
                  </a:solidFill>
                  <a:latin typeface="Prompt Bold"/>
                  <a:ea typeface="Prompt Bold"/>
                  <a:cs typeface="Prompt Bold"/>
                  <a:sym typeface="Prompt Bold"/>
                </a:rPr>
                <a:t>job_application</a:t>
              </a:r>
            </a:p>
          </p:txBody>
        </p:sp>
        <p:sp>
          <p:nvSpPr>
            <p:cNvPr name="TextBox 133" id="133"/>
            <p:cNvSpPr txBox="true"/>
            <p:nvPr/>
          </p:nvSpPr>
          <p:spPr>
            <a:xfrm rot="0">
              <a:off x="12639205" y="6455016"/>
              <a:ext cx="755263" cy="1787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094"/>
                </a:lnSpc>
              </a:pPr>
              <a:r>
                <a:rPr lang="en-US" sz="782">
                  <a:solidFill>
                    <a:srgbClr val="000000"/>
                  </a:solidFill>
                  <a:latin typeface="Prompt"/>
                  <a:ea typeface="Prompt"/>
                  <a:cs typeface="Prompt"/>
                  <a:sym typeface="Prompt"/>
                </a:rPr>
                <a:t>post_job_id</a:t>
              </a:r>
            </a:p>
          </p:txBody>
        </p:sp>
        <p:sp>
          <p:nvSpPr>
            <p:cNvPr name="TextBox 134" id="134"/>
            <p:cNvSpPr txBox="true"/>
            <p:nvPr/>
          </p:nvSpPr>
          <p:spPr>
            <a:xfrm rot="0">
              <a:off x="13007735" y="9353768"/>
              <a:ext cx="427819" cy="1787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094"/>
                </a:lnSpc>
              </a:pPr>
              <a:r>
                <a:rPr lang="en-US" sz="782">
                  <a:solidFill>
                    <a:srgbClr val="000000"/>
                  </a:solidFill>
                  <a:latin typeface="Prompt"/>
                  <a:ea typeface="Prompt"/>
                  <a:cs typeface="Prompt"/>
                  <a:sym typeface="Prompt"/>
                </a:rPr>
                <a:t>skill_id</a:t>
              </a:r>
            </a:p>
          </p:txBody>
        </p:sp>
        <p:sp>
          <p:nvSpPr>
            <p:cNvPr name="TextBox 135" id="135"/>
            <p:cNvSpPr txBox="true"/>
            <p:nvPr/>
          </p:nvSpPr>
          <p:spPr>
            <a:xfrm rot="0">
              <a:off x="13404528" y="7544139"/>
              <a:ext cx="263487" cy="1787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094"/>
                </a:lnSpc>
              </a:pPr>
              <a:r>
                <a:rPr lang="en-US" b="true" sz="781">
                  <a:solidFill>
                    <a:srgbClr val="000000"/>
                  </a:solidFill>
                  <a:latin typeface="Prompt Bold"/>
                  <a:ea typeface="Prompt Bold"/>
                  <a:cs typeface="Prompt Bold"/>
                  <a:sym typeface="Prompt Bold"/>
                </a:rPr>
                <a:t>skill</a:t>
              </a:r>
            </a:p>
          </p:txBody>
        </p:sp>
        <p:sp>
          <p:nvSpPr>
            <p:cNvPr name="TextBox 136" id="136"/>
            <p:cNvSpPr txBox="true"/>
            <p:nvPr/>
          </p:nvSpPr>
          <p:spPr>
            <a:xfrm rot="0">
              <a:off x="13086340" y="5246873"/>
              <a:ext cx="701773" cy="1787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094"/>
                </a:lnSpc>
              </a:pPr>
              <a:r>
                <a:rPr lang="en-US" sz="782">
                  <a:solidFill>
                    <a:srgbClr val="000000"/>
                  </a:solidFill>
                  <a:latin typeface="Prompt"/>
                  <a:ea typeface="Prompt"/>
                  <a:cs typeface="Prompt"/>
                  <a:sym typeface="Prompt"/>
                </a:rPr>
                <a:t>created_at</a:t>
              </a:r>
            </a:p>
          </p:txBody>
        </p:sp>
        <p:sp>
          <p:nvSpPr>
            <p:cNvPr name="TextBox 137" id="137"/>
            <p:cNvSpPr txBox="true"/>
            <p:nvPr/>
          </p:nvSpPr>
          <p:spPr>
            <a:xfrm rot="0">
              <a:off x="13430326" y="3421991"/>
              <a:ext cx="385270" cy="2645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955"/>
                </a:lnSpc>
              </a:pPr>
              <a:r>
                <a:rPr lang="en-US" sz="782">
                  <a:solidFill>
                    <a:srgbClr val="000000"/>
                  </a:solidFill>
                  <a:latin typeface="Prompt"/>
                  <a:ea typeface="Prompt"/>
                  <a:cs typeface="Prompt"/>
                  <a:sym typeface="Prompt"/>
                </a:rPr>
                <a:t>rating</a:t>
              </a:r>
            </a:p>
          </p:txBody>
        </p:sp>
        <p:sp>
          <p:nvSpPr>
            <p:cNvPr name="TextBox 138" id="138"/>
            <p:cNvSpPr txBox="true"/>
            <p:nvPr/>
          </p:nvSpPr>
          <p:spPr>
            <a:xfrm rot="0">
              <a:off x="12789703" y="3762576"/>
              <a:ext cx="780522" cy="42343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955"/>
                </a:lnSpc>
              </a:pPr>
              <a:r>
                <a:rPr lang="en-US" sz="782">
                  <a:solidFill>
                    <a:srgbClr val="000000"/>
                  </a:solidFill>
                  <a:latin typeface="Prompt"/>
                  <a:ea typeface="Prompt"/>
                  <a:cs typeface="Prompt"/>
                  <a:sym typeface="Prompt"/>
                </a:rPr>
                <a:t>review_</a:t>
              </a:r>
            </a:p>
            <a:p>
              <a:pPr algn="ctr">
                <a:lnSpc>
                  <a:spcPts val="391"/>
                </a:lnSpc>
              </a:pPr>
              <a:r>
                <a:rPr lang="en-US" sz="782">
                  <a:solidFill>
                    <a:srgbClr val="000000"/>
                  </a:solidFill>
                  <a:latin typeface="Prompt"/>
                  <a:ea typeface="Prompt"/>
                  <a:cs typeface="Prompt"/>
                  <a:sym typeface="Prompt"/>
                </a:rPr>
                <a:t>category_id</a:t>
              </a:r>
            </a:p>
          </p:txBody>
        </p:sp>
        <p:sp>
          <p:nvSpPr>
            <p:cNvPr name="TextBox 139" id="139"/>
            <p:cNvSpPr txBox="true"/>
            <p:nvPr/>
          </p:nvSpPr>
          <p:spPr>
            <a:xfrm rot="0">
              <a:off x="13687980" y="6146591"/>
              <a:ext cx="278951" cy="1787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094"/>
                </a:lnSpc>
              </a:pPr>
              <a:r>
                <a:rPr lang="en-US" sz="782">
                  <a:solidFill>
                    <a:srgbClr val="000000"/>
                  </a:solidFill>
                  <a:latin typeface="Prompt"/>
                  <a:ea typeface="Prompt"/>
                  <a:cs typeface="Prompt"/>
                  <a:sym typeface="Prompt"/>
                </a:rPr>
                <a:t>GPA</a:t>
              </a:r>
            </a:p>
          </p:txBody>
        </p:sp>
        <p:sp>
          <p:nvSpPr>
            <p:cNvPr name="TextBox 140" id="140"/>
            <p:cNvSpPr txBox="true"/>
            <p:nvPr/>
          </p:nvSpPr>
          <p:spPr>
            <a:xfrm rot="0">
              <a:off x="13613446" y="8764544"/>
              <a:ext cx="904165" cy="1787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094"/>
                </a:lnSpc>
              </a:pPr>
              <a:r>
                <a:rPr lang="en-US" b="true" sz="781">
                  <a:solidFill>
                    <a:srgbClr val="000000"/>
                  </a:solidFill>
                  <a:latin typeface="Prompt Bold"/>
                  <a:ea typeface="Prompt Bold"/>
                  <a:cs typeface="Prompt Bold"/>
                  <a:sym typeface="Prompt Bold"/>
                </a:rPr>
                <a:t>post_job_skill</a:t>
              </a:r>
            </a:p>
          </p:txBody>
        </p:sp>
        <p:sp>
          <p:nvSpPr>
            <p:cNvPr name="TextBox 141" id="141"/>
            <p:cNvSpPr txBox="true"/>
            <p:nvPr/>
          </p:nvSpPr>
          <p:spPr>
            <a:xfrm rot="0">
              <a:off x="13111886" y="4537880"/>
              <a:ext cx="1430335" cy="1787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094"/>
                </a:lnSpc>
              </a:pPr>
              <a:r>
                <a:rPr lang="en-US" b="true" sz="781">
                  <a:solidFill>
                    <a:srgbClr val="000000"/>
                  </a:solidFill>
                  <a:latin typeface="Prompt Bold"/>
                  <a:ea typeface="Prompt Bold"/>
                  <a:cs typeface="Prompt Bold"/>
                  <a:sym typeface="Prompt Bold"/>
                </a:rPr>
                <a:t>accepted_application</a:t>
              </a:r>
            </a:p>
          </p:txBody>
        </p:sp>
        <p:sp>
          <p:nvSpPr>
            <p:cNvPr name="TextBox 142" id="142"/>
            <p:cNvSpPr txBox="true"/>
            <p:nvPr/>
          </p:nvSpPr>
          <p:spPr>
            <a:xfrm rot="0">
              <a:off x="14055563" y="9386754"/>
              <a:ext cx="664077" cy="1787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094"/>
                </a:lnSpc>
              </a:pPr>
              <a:r>
                <a:rPr lang="en-US" sz="782">
                  <a:solidFill>
                    <a:srgbClr val="000000"/>
                  </a:solidFill>
                  <a:latin typeface="Prompt"/>
                  <a:ea typeface="Prompt"/>
                  <a:cs typeface="Prompt"/>
                  <a:sym typeface="Prompt"/>
                </a:rPr>
                <a:t>subskill_id</a:t>
              </a:r>
            </a:p>
          </p:txBody>
        </p:sp>
        <p:sp>
          <p:nvSpPr>
            <p:cNvPr name="TextBox 143" id="143"/>
            <p:cNvSpPr txBox="true"/>
            <p:nvPr/>
          </p:nvSpPr>
          <p:spPr>
            <a:xfrm rot="0">
              <a:off x="14418072" y="7384288"/>
              <a:ext cx="248155" cy="2645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955"/>
                </a:lnSpc>
              </a:pPr>
              <a:r>
                <a:rPr lang="en-US" sz="782">
                  <a:solidFill>
                    <a:srgbClr val="000000"/>
                  </a:solidFill>
                  <a:latin typeface="Prompt"/>
                  <a:ea typeface="Prompt"/>
                  <a:cs typeface="Prompt"/>
                  <a:sym typeface="Prompt"/>
                </a:rPr>
                <a:t>title</a:t>
              </a:r>
            </a:p>
          </p:txBody>
        </p:sp>
        <p:sp>
          <p:nvSpPr>
            <p:cNvPr name="TextBox 144" id="144"/>
            <p:cNvSpPr txBox="true"/>
            <p:nvPr/>
          </p:nvSpPr>
          <p:spPr>
            <a:xfrm rot="0">
              <a:off x="14057258" y="7756064"/>
              <a:ext cx="662052" cy="2645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955"/>
                </a:lnSpc>
              </a:pPr>
              <a:r>
                <a:rPr lang="en-US" sz="782">
                  <a:solidFill>
                    <a:srgbClr val="000000"/>
                  </a:solidFill>
                  <a:latin typeface="Prompt"/>
                  <a:ea typeface="Prompt"/>
                  <a:cs typeface="Prompt"/>
                  <a:sym typeface="Prompt"/>
                </a:rPr>
                <a:t>skill_name</a:t>
              </a:r>
            </a:p>
          </p:txBody>
        </p:sp>
        <p:sp>
          <p:nvSpPr>
            <p:cNvPr name="TextBox 145" id="145"/>
            <p:cNvSpPr txBox="true"/>
            <p:nvPr/>
          </p:nvSpPr>
          <p:spPr>
            <a:xfrm rot="0">
              <a:off x="14057368" y="4014120"/>
              <a:ext cx="701773" cy="1787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094"/>
                </a:lnSpc>
              </a:pPr>
              <a:r>
                <a:rPr lang="en-US" sz="782">
                  <a:solidFill>
                    <a:srgbClr val="000000"/>
                  </a:solidFill>
                  <a:latin typeface="Prompt"/>
                  <a:ea typeface="Prompt"/>
                  <a:cs typeface="Prompt"/>
                  <a:sym typeface="Prompt"/>
                </a:rPr>
                <a:t>created_at</a:t>
              </a:r>
            </a:p>
          </p:txBody>
        </p:sp>
        <p:sp>
          <p:nvSpPr>
            <p:cNvPr name="TextBox 146" id="146"/>
            <p:cNvSpPr txBox="true"/>
            <p:nvPr/>
          </p:nvSpPr>
          <p:spPr>
            <a:xfrm rot="0">
              <a:off x="14565125" y="3534829"/>
              <a:ext cx="1164977" cy="32818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938"/>
                </a:lnSpc>
              </a:pPr>
              <a:r>
                <a:rPr lang="en-US" sz="782">
                  <a:solidFill>
                    <a:srgbClr val="000000"/>
                  </a:solidFill>
                  <a:latin typeface="Prompt"/>
                  <a:ea typeface="Prompt"/>
                  <a:cs typeface="Prompt"/>
                  <a:sym typeface="Prompt"/>
                </a:rPr>
                <a:t>review_category_ id</a:t>
              </a:r>
            </a:p>
          </p:txBody>
        </p:sp>
        <p:sp>
          <p:nvSpPr>
            <p:cNvPr name="TextBox 147" id="147"/>
            <p:cNvSpPr txBox="true"/>
            <p:nvPr/>
          </p:nvSpPr>
          <p:spPr>
            <a:xfrm rot="0">
              <a:off x="15000043" y="7625563"/>
              <a:ext cx="739458" cy="1787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094"/>
                </a:lnSpc>
              </a:pPr>
              <a:r>
                <a:rPr lang="en-US" sz="782">
                  <a:solidFill>
                    <a:srgbClr val="000000"/>
                  </a:solidFill>
                  <a:latin typeface="Prompt"/>
                  <a:ea typeface="Prompt"/>
                  <a:cs typeface="Prompt"/>
                  <a:sym typeface="Prompt"/>
                </a:rPr>
                <a:t>description</a:t>
              </a:r>
            </a:p>
          </p:txBody>
        </p:sp>
        <p:sp>
          <p:nvSpPr>
            <p:cNvPr name="TextBox 148" id="148"/>
            <p:cNvSpPr txBox="true"/>
            <p:nvPr/>
          </p:nvSpPr>
          <p:spPr>
            <a:xfrm rot="0">
              <a:off x="15449754" y="8640604"/>
              <a:ext cx="527106" cy="1787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094"/>
                </a:lnSpc>
              </a:pPr>
              <a:r>
                <a:rPr lang="en-US" sz="782">
                  <a:solidFill>
                    <a:srgbClr val="000000"/>
                  </a:solidFill>
                  <a:latin typeface="Prompt"/>
                  <a:ea typeface="Prompt"/>
                  <a:cs typeface="Prompt"/>
                  <a:sym typeface="Prompt"/>
                </a:rPr>
                <a:t>job_end</a:t>
              </a:r>
            </a:p>
          </p:txBody>
        </p:sp>
        <p:sp>
          <p:nvSpPr>
            <p:cNvPr name="TextBox 149" id="149"/>
            <p:cNvSpPr txBox="true"/>
            <p:nvPr/>
          </p:nvSpPr>
          <p:spPr>
            <a:xfrm rot="0">
              <a:off x="14945937" y="2909060"/>
              <a:ext cx="1121206" cy="1787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094"/>
                </a:lnSpc>
              </a:pPr>
              <a:r>
                <a:rPr lang="en-US" b="true" sz="781">
                  <a:solidFill>
                    <a:srgbClr val="000000"/>
                  </a:solidFill>
                  <a:latin typeface="Prompt Bold"/>
                  <a:ea typeface="Prompt Bold"/>
                  <a:cs typeface="Prompt Bold"/>
                  <a:sym typeface="Prompt Bold"/>
                </a:rPr>
                <a:t>review_category</a:t>
              </a:r>
            </a:p>
          </p:txBody>
        </p:sp>
        <p:sp>
          <p:nvSpPr>
            <p:cNvPr name="TextBox 150" id="150"/>
            <p:cNvSpPr txBox="true"/>
            <p:nvPr/>
          </p:nvSpPr>
          <p:spPr>
            <a:xfrm rot="0">
              <a:off x="15531529" y="8232045"/>
              <a:ext cx="572627" cy="1787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094"/>
                </a:lnSpc>
              </a:pPr>
              <a:r>
                <a:rPr lang="en-US" sz="782">
                  <a:solidFill>
                    <a:srgbClr val="000000"/>
                  </a:solidFill>
                  <a:latin typeface="Prompt"/>
                  <a:ea typeface="Prompt"/>
                  <a:cs typeface="Prompt"/>
                  <a:sym typeface="Prompt"/>
                </a:rPr>
                <a:t>job_start</a:t>
              </a:r>
            </a:p>
          </p:txBody>
        </p:sp>
        <p:sp>
          <p:nvSpPr>
            <p:cNvPr name="TextBox 151" id="151"/>
            <p:cNvSpPr txBox="true"/>
            <p:nvPr/>
          </p:nvSpPr>
          <p:spPr>
            <a:xfrm rot="0">
              <a:off x="14997820" y="8971076"/>
              <a:ext cx="1070688" cy="2645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955"/>
                </a:lnSpc>
              </a:pPr>
              <a:r>
                <a:rPr lang="en-US" sz="782">
                  <a:solidFill>
                    <a:srgbClr val="000000"/>
                  </a:solidFill>
                  <a:latin typeface="Prompt"/>
                  <a:ea typeface="Prompt"/>
                  <a:cs typeface="Prompt"/>
                  <a:sym typeface="Prompt"/>
                </a:rPr>
                <a:t>number_student</a:t>
              </a:r>
            </a:p>
          </p:txBody>
        </p:sp>
        <p:sp>
          <p:nvSpPr>
            <p:cNvPr name="TextBox 152" id="152"/>
            <p:cNvSpPr txBox="true"/>
            <p:nvPr/>
          </p:nvSpPr>
          <p:spPr>
            <a:xfrm rot="0">
              <a:off x="15207146" y="9351756"/>
              <a:ext cx="1022063" cy="2645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955"/>
                </a:lnSpc>
              </a:pPr>
              <a:r>
                <a:rPr lang="en-US" sz="782">
                  <a:solidFill>
                    <a:srgbClr val="000000"/>
                  </a:solidFill>
                  <a:latin typeface="Prompt"/>
                  <a:ea typeface="Prompt"/>
                  <a:cs typeface="Prompt"/>
                  <a:sym typeface="Prompt"/>
                </a:rPr>
                <a:t>reward_type_id</a:t>
              </a:r>
            </a:p>
          </p:txBody>
        </p:sp>
        <p:sp>
          <p:nvSpPr>
            <p:cNvPr name="TextBox 153" id="153"/>
            <p:cNvSpPr txBox="true"/>
            <p:nvPr/>
          </p:nvSpPr>
          <p:spPr>
            <a:xfrm rot="0">
              <a:off x="16391824" y="4214883"/>
              <a:ext cx="918891" cy="1787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094"/>
                </a:lnSpc>
              </a:pPr>
              <a:r>
                <a:rPr lang="en-US" b="true" sz="781">
                  <a:solidFill>
                    <a:srgbClr val="000000"/>
                  </a:solidFill>
                  <a:latin typeface="Prompt Bold"/>
                  <a:ea typeface="Prompt Bold"/>
                  <a:cs typeface="Prompt Bold"/>
                  <a:sym typeface="Prompt Bold"/>
                </a:rPr>
                <a:t>accept_status</a:t>
              </a:r>
            </a:p>
          </p:txBody>
        </p:sp>
        <p:sp>
          <p:nvSpPr>
            <p:cNvPr name="TextBox 154" id="154"/>
            <p:cNvSpPr txBox="true"/>
            <p:nvPr/>
          </p:nvSpPr>
          <p:spPr>
            <a:xfrm rot="0">
              <a:off x="16992781" y="10019694"/>
              <a:ext cx="1020841" cy="1787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094"/>
                </a:lnSpc>
              </a:pPr>
              <a:r>
                <a:rPr lang="en-US" sz="782">
                  <a:solidFill>
                    <a:srgbClr val="000000"/>
                  </a:solidFill>
                  <a:latin typeface="Prompt"/>
                  <a:ea typeface="Prompt"/>
                  <a:cs typeface="Prompt"/>
                  <a:sym typeface="Prompt"/>
                </a:rPr>
                <a:t>time_and_wage</a:t>
              </a:r>
            </a:p>
          </p:txBody>
        </p:sp>
        <p:sp>
          <p:nvSpPr>
            <p:cNvPr name="TextBox 155" id="155"/>
            <p:cNvSpPr txBox="true"/>
            <p:nvPr/>
          </p:nvSpPr>
          <p:spPr>
            <a:xfrm rot="0">
              <a:off x="17216470" y="8231629"/>
              <a:ext cx="802821" cy="2645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955"/>
                </a:lnSpc>
              </a:pPr>
              <a:r>
                <a:rPr lang="en-US" sz="782">
                  <a:solidFill>
                    <a:srgbClr val="000000"/>
                  </a:solidFill>
                  <a:latin typeface="Prompt"/>
                  <a:ea typeface="Prompt"/>
                  <a:cs typeface="Prompt"/>
                  <a:sym typeface="Prompt"/>
                </a:rPr>
                <a:t>close_job_id</a:t>
              </a:r>
            </a:p>
          </p:txBody>
        </p:sp>
        <p:sp>
          <p:nvSpPr>
            <p:cNvPr name="TextBox 156" id="156"/>
            <p:cNvSpPr txBox="true"/>
            <p:nvPr/>
          </p:nvSpPr>
          <p:spPr>
            <a:xfrm rot="0">
              <a:off x="17516750" y="8631636"/>
              <a:ext cx="755263" cy="2645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955"/>
                </a:lnSpc>
              </a:pPr>
              <a:r>
                <a:rPr lang="en-US" sz="782">
                  <a:solidFill>
                    <a:srgbClr val="000000"/>
                  </a:solidFill>
                  <a:latin typeface="Prompt"/>
                  <a:ea typeface="Prompt"/>
                  <a:cs typeface="Prompt"/>
                  <a:sym typeface="Prompt"/>
                </a:rPr>
                <a:t>post_job_id</a:t>
              </a:r>
            </a:p>
          </p:txBody>
        </p:sp>
        <p:sp>
          <p:nvSpPr>
            <p:cNvPr name="TextBox 157" id="157"/>
            <p:cNvSpPr txBox="true"/>
            <p:nvPr/>
          </p:nvSpPr>
          <p:spPr>
            <a:xfrm rot="0">
              <a:off x="16844881" y="2926091"/>
              <a:ext cx="1164977" cy="32818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938"/>
                </a:lnSpc>
              </a:pPr>
              <a:r>
                <a:rPr lang="en-US" sz="782">
                  <a:solidFill>
                    <a:srgbClr val="000000"/>
                  </a:solidFill>
                  <a:latin typeface="Prompt"/>
                  <a:ea typeface="Prompt"/>
                  <a:cs typeface="Prompt"/>
                  <a:sym typeface="Prompt"/>
                </a:rPr>
                <a:t>review_category_ name</a:t>
              </a:r>
            </a:p>
          </p:txBody>
        </p:sp>
        <p:sp>
          <p:nvSpPr>
            <p:cNvPr name="TextBox 158" id="158"/>
            <p:cNvSpPr txBox="true"/>
            <p:nvPr/>
          </p:nvSpPr>
          <p:spPr>
            <a:xfrm rot="0">
              <a:off x="16035137" y="3381456"/>
              <a:ext cx="1092040" cy="2645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955"/>
                </a:lnSpc>
              </a:pPr>
              <a:r>
                <a:rPr lang="en-US" sz="782">
                  <a:solidFill>
                    <a:srgbClr val="000000"/>
                  </a:solidFill>
                  <a:latin typeface="Prompt"/>
                  <a:ea typeface="Prompt"/>
                  <a:cs typeface="Prompt"/>
                  <a:sym typeface="Prompt"/>
                </a:rPr>
                <a:t>accept_status_id</a:t>
              </a:r>
            </a:p>
          </p:txBody>
        </p:sp>
        <p:sp>
          <p:nvSpPr>
            <p:cNvPr name="TextBox 159" id="159"/>
            <p:cNvSpPr txBox="true"/>
            <p:nvPr/>
          </p:nvSpPr>
          <p:spPr>
            <a:xfrm rot="0">
              <a:off x="17037257" y="3717982"/>
              <a:ext cx="1326272" cy="23592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682"/>
                </a:lnSpc>
              </a:pPr>
              <a:r>
                <a:rPr lang="en-US" sz="782">
                  <a:solidFill>
                    <a:srgbClr val="000000"/>
                  </a:solidFill>
                  <a:latin typeface="Prompt"/>
                  <a:ea typeface="Prompt"/>
                  <a:cs typeface="Prompt"/>
                  <a:sym typeface="Prompt"/>
                </a:rPr>
                <a:t>accept_status_name</a:t>
              </a:r>
            </a:p>
          </p:txBody>
        </p:sp>
        <p:sp>
          <p:nvSpPr>
            <p:cNvPr name="TextBox 160" id="160"/>
            <p:cNvSpPr txBox="true"/>
            <p:nvPr/>
          </p:nvSpPr>
          <p:spPr>
            <a:xfrm rot="0">
              <a:off x="14653086" y="4478469"/>
              <a:ext cx="100134" cy="1599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843"/>
                </a:lnSpc>
              </a:pPr>
              <a:r>
                <a:rPr lang="en-US" b="true" sz="695">
                  <a:solidFill>
                    <a:srgbClr val="000000"/>
                  </a:solidFill>
                  <a:latin typeface="Prompt Bold"/>
                  <a:ea typeface="Prompt Bold"/>
                  <a:cs typeface="Prompt Bold"/>
                  <a:sym typeface="Prompt Bold"/>
                </a:rPr>
                <a:t>M</a:t>
              </a:r>
            </a:p>
          </p:txBody>
        </p:sp>
        <p:sp>
          <p:nvSpPr>
            <p:cNvPr name="TextBox 161" id="161"/>
            <p:cNvSpPr txBox="true"/>
            <p:nvPr/>
          </p:nvSpPr>
          <p:spPr>
            <a:xfrm rot="0">
              <a:off x="17501243" y="4626748"/>
              <a:ext cx="899135" cy="32818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949"/>
                </a:lnSpc>
              </a:pPr>
              <a:r>
                <a:rPr lang="en-US" sz="782">
                  <a:solidFill>
                    <a:srgbClr val="000000"/>
                  </a:solidFill>
                  <a:latin typeface="Prompt"/>
                  <a:ea typeface="Prompt"/>
                  <a:cs typeface="Prompt"/>
                  <a:sym typeface="Prompt"/>
                </a:rPr>
                <a:t>reward_type_ name</a:t>
              </a:r>
            </a:p>
          </p:txBody>
        </p:sp>
        <p:sp>
          <p:nvSpPr>
            <p:cNvPr name="TextBox 162" id="162"/>
            <p:cNvSpPr txBox="true"/>
            <p:nvPr/>
          </p:nvSpPr>
          <p:spPr>
            <a:xfrm rot="0">
              <a:off x="15993468" y="4785665"/>
              <a:ext cx="1181189" cy="17150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949"/>
                </a:lnSpc>
              </a:pPr>
              <a:r>
                <a:rPr lang="en-US" sz="782">
                  <a:solidFill>
                    <a:srgbClr val="000000"/>
                  </a:solidFill>
                  <a:latin typeface="Prompt"/>
                  <a:ea typeface="Prompt"/>
                  <a:cs typeface="Prompt"/>
                  <a:sym typeface="Prompt"/>
                </a:rPr>
                <a:t>accept_status_id</a:t>
              </a:r>
              <a:r>
                <a:rPr lang="en-US" sz="782">
                  <a:solidFill>
                    <a:srgbClr val="000000"/>
                  </a:solidFill>
                  <a:latin typeface="Prompt"/>
                  <a:ea typeface="Prompt"/>
                  <a:cs typeface="Prompt"/>
                  <a:sym typeface="Prompt"/>
                </a:rPr>
                <a:t> </a:t>
              </a:r>
            </a:p>
          </p:txBody>
        </p:sp>
        <p:sp>
          <p:nvSpPr>
            <p:cNvPr name="TextBox 163" id="163"/>
            <p:cNvSpPr txBox="true"/>
            <p:nvPr/>
          </p:nvSpPr>
          <p:spPr>
            <a:xfrm rot="0">
              <a:off x="14821149" y="4976003"/>
              <a:ext cx="755263" cy="2645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955"/>
                </a:lnSpc>
              </a:pPr>
              <a:r>
                <a:rPr lang="en-US" sz="782">
                  <a:solidFill>
                    <a:srgbClr val="000000"/>
                  </a:solidFill>
                  <a:latin typeface="Prompt"/>
                  <a:ea typeface="Prompt"/>
                  <a:cs typeface="Prompt"/>
                  <a:sym typeface="Prompt"/>
                </a:rPr>
                <a:t>post_job_id</a:t>
              </a:r>
            </a:p>
          </p:txBody>
        </p:sp>
        <p:sp>
          <p:nvSpPr>
            <p:cNvPr name="TextBox 164" id="164"/>
            <p:cNvSpPr txBox="true"/>
            <p:nvPr/>
          </p:nvSpPr>
          <p:spPr>
            <a:xfrm rot="0">
              <a:off x="15831337" y="5245838"/>
              <a:ext cx="778365" cy="1209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1"/>
                </a:lnSpc>
              </a:pPr>
              <a:r>
                <a:rPr lang="en-US" sz="782">
                  <a:solidFill>
                    <a:srgbClr val="000000"/>
                  </a:solidFill>
                  <a:latin typeface="Prompt"/>
                  <a:ea typeface="Prompt"/>
                  <a:cs typeface="Prompt"/>
                  <a:sym typeface="Prompt"/>
                </a:rPr>
                <a:t>student_id</a:t>
              </a:r>
              <a:r>
                <a:rPr lang="en-US" sz="782">
                  <a:solidFill>
                    <a:srgbClr val="000000"/>
                  </a:solidFill>
                  <a:latin typeface="Prompt"/>
                  <a:ea typeface="Prompt"/>
                  <a:cs typeface="Prompt"/>
                  <a:sym typeface="Prompt"/>
                </a:rPr>
                <a:t> </a:t>
              </a:r>
            </a:p>
          </p:txBody>
        </p:sp>
        <p:sp>
          <p:nvSpPr>
            <p:cNvPr name="TextBox 165" id="165"/>
            <p:cNvSpPr txBox="true"/>
            <p:nvPr/>
          </p:nvSpPr>
          <p:spPr>
            <a:xfrm rot="0">
              <a:off x="16965398" y="5245838"/>
              <a:ext cx="532235" cy="27103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1"/>
                </a:lnSpc>
              </a:pPr>
              <a:r>
                <a:rPr lang="en-US" sz="782">
                  <a:solidFill>
                    <a:srgbClr val="000000"/>
                  </a:solidFill>
                  <a:latin typeface="Prompt"/>
                  <a:ea typeface="Prompt"/>
                  <a:cs typeface="Prompt"/>
                  <a:sym typeface="Prompt"/>
                </a:rPr>
                <a:t>reward_</a:t>
              </a:r>
            </a:p>
            <a:p>
              <a:pPr algn="ctr">
                <a:lnSpc>
                  <a:spcPts val="1344"/>
                </a:lnSpc>
              </a:pPr>
              <a:r>
                <a:rPr lang="en-US" sz="782">
                  <a:solidFill>
                    <a:srgbClr val="000000"/>
                  </a:solidFill>
                  <a:latin typeface="Prompt"/>
                  <a:ea typeface="Prompt"/>
                  <a:cs typeface="Prompt"/>
                  <a:sym typeface="Prompt"/>
                </a:rPr>
                <a:t>type_id</a:t>
              </a:r>
            </a:p>
          </p:txBody>
        </p:sp>
        <p:sp>
          <p:nvSpPr>
            <p:cNvPr name="TextBox 166" id="166"/>
            <p:cNvSpPr txBox="true"/>
            <p:nvPr/>
          </p:nvSpPr>
          <p:spPr>
            <a:xfrm rot="0">
              <a:off x="15401888" y="5530762"/>
              <a:ext cx="176439" cy="1810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135"/>
                </a:lnSpc>
              </a:pPr>
              <a:r>
                <a:rPr lang="en-US" sz="660">
                  <a:solidFill>
                    <a:srgbClr val="000000"/>
                  </a:solidFill>
                  <a:latin typeface="Prompt"/>
                  <a:ea typeface="Prompt"/>
                  <a:cs typeface="Prompt"/>
                  <a:sym typeface="Prompt"/>
                </a:rPr>
                <a:t>job</a:t>
              </a:r>
            </a:p>
          </p:txBody>
        </p:sp>
        <p:sp>
          <p:nvSpPr>
            <p:cNvPr name="TextBox 167" id="167"/>
            <p:cNvSpPr txBox="true"/>
            <p:nvPr/>
          </p:nvSpPr>
          <p:spPr>
            <a:xfrm rot="0">
              <a:off x="14546392" y="5674791"/>
              <a:ext cx="571549" cy="13806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1"/>
                </a:lnSpc>
              </a:pPr>
              <a:r>
                <a:rPr lang="en-US" sz="782">
                  <a:solidFill>
                    <a:srgbClr val="000000"/>
                  </a:solidFill>
                  <a:latin typeface="Prompt"/>
                  <a:ea typeface="Prompt"/>
                  <a:cs typeface="Prompt"/>
                  <a:sym typeface="Prompt"/>
                </a:rPr>
                <a:t>resume</a:t>
              </a:r>
              <a:r>
                <a:rPr lang="en-US" sz="782">
                  <a:solidFill>
                    <a:srgbClr val="000000"/>
                  </a:solidFill>
                  <a:latin typeface="Prompt"/>
                  <a:ea typeface="Prompt"/>
                  <a:cs typeface="Prompt"/>
                  <a:sym typeface="Prompt"/>
                </a:rPr>
                <a:t> </a:t>
              </a:r>
            </a:p>
          </p:txBody>
        </p:sp>
        <p:sp>
          <p:nvSpPr>
            <p:cNvPr name="TextBox 168" id="168"/>
            <p:cNvSpPr txBox="true"/>
            <p:nvPr/>
          </p:nvSpPr>
          <p:spPr>
            <a:xfrm rot="0">
              <a:off x="15936005" y="5720775"/>
              <a:ext cx="899135" cy="27103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1"/>
                </a:lnSpc>
              </a:pPr>
              <a:r>
                <a:rPr lang="en-US" sz="782">
                  <a:solidFill>
                    <a:srgbClr val="000000"/>
                  </a:solidFill>
                  <a:latin typeface="Prompt"/>
                  <a:ea typeface="Prompt"/>
                  <a:cs typeface="Prompt"/>
                  <a:sym typeface="Prompt"/>
                </a:rPr>
                <a:t>reward_type_</a:t>
              </a:r>
            </a:p>
            <a:p>
              <a:pPr algn="ctr">
                <a:lnSpc>
                  <a:spcPts val="1179"/>
                </a:lnSpc>
              </a:pPr>
              <a:r>
                <a:rPr lang="en-US" sz="782">
                  <a:solidFill>
                    <a:srgbClr val="000000"/>
                  </a:solidFill>
                  <a:latin typeface="Prompt"/>
                  <a:ea typeface="Prompt"/>
                  <a:cs typeface="Prompt"/>
                  <a:sym typeface="Prompt"/>
                </a:rPr>
                <a:t>name_th</a:t>
              </a:r>
            </a:p>
          </p:txBody>
        </p:sp>
        <p:sp>
          <p:nvSpPr>
            <p:cNvPr name="TextBox 169" id="169"/>
            <p:cNvSpPr txBox="true"/>
            <p:nvPr/>
          </p:nvSpPr>
          <p:spPr>
            <a:xfrm rot="0">
              <a:off x="14348640" y="5954038"/>
              <a:ext cx="1342881" cy="28980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540"/>
                </a:lnSpc>
              </a:pPr>
              <a:r>
                <a:rPr lang="en-US" sz="782">
                  <a:solidFill>
                    <a:srgbClr val="000000"/>
                  </a:solidFill>
                  <a:latin typeface="Prompt"/>
                  <a:ea typeface="Prompt"/>
                  <a:cs typeface="Prompt"/>
                  <a:sym typeface="Prompt"/>
                </a:rPr>
                <a:t>stu_phone_number</a:t>
              </a:r>
              <a:r>
                <a:rPr lang="en-US" b="true" sz="782">
                  <a:solidFill>
                    <a:srgbClr val="000000"/>
                  </a:solidFill>
                  <a:latin typeface="Prompt Bold"/>
                  <a:ea typeface="Prompt Bold"/>
                  <a:cs typeface="Prompt Bold"/>
                  <a:sym typeface="Prompt Bold"/>
                </a:rPr>
                <a:t> </a:t>
              </a:r>
            </a:p>
          </p:txBody>
        </p:sp>
        <p:sp>
          <p:nvSpPr>
            <p:cNvPr name="TextBox 170" id="170"/>
            <p:cNvSpPr txBox="true"/>
            <p:nvPr/>
          </p:nvSpPr>
          <p:spPr>
            <a:xfrm rot="0">
              <a:off x="17448523" y="5886350"/>
              <a:ext cx="849343" cy="2263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540"/>
                </a:lnSpc>
              </a:pPr>
              <a:r>
                <a:rPr lang="en-US" b="true" sz="781">
                  <a:solidFill>
                    <a:srgbClr val="000000"/>
                  </a:solidFill>
                  <a:latin typeface="Prompt Bold"/>
                  <a:ea typeface="Prompt Bold"/>
                  <a:cs typeface="Prompt Bold"/>
                  <a:sym typeface="Prompt Bold"/>
                </a:rPr>
                <a:t>reward_type</a:t>
              </a:r>
            </a:p>
          </p:txBody>
        </p:sp>
        <p:sp>
          <p:nvSpPr>
            <p:cNvPr name="TextBox 171" id="171"/>
            <p:cNvSpPr txBox="true"/>
            <p:nvPr/>
          </p:nvSpPr>
          <p:spPr>
            <a:xfrm rot="0">
              <a:off x="16180363" y="6221189"/>
              <a:ext cx="854549" cy="15972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877"/>
                </a:lnSpc>
              </a:pPr>
              <a:r>
                <a:rPr lang="en-US" sz="782">
                  <a:solidFill>
                    <a:srgbClr val="000000"/>
                  </a:solidFill>
                  <a:latin typeface="Prompt"/>
                  <a:ea typeface="Prompt"/>
                  <a:cs typeface="Prompt"/>
                  <a:sym typeface="Prompt"/>
                </a:rPr>
                <a:t>job_status_id</a:t>
              </a:r>
            </a:p>
          </p:txBody>
        </p:sp>
        <p:sp>
          <p:nvSpPr>
            <p:cNvPr name="TextBox 172" id="172"/>
            <p:cNvSpPr txBox="true"/>
            <p:nvPr/>
          </p:nvSpPr>
          <p:spPr>
            <a:xfrm rot="0">
              <a:off x="17819100" y="6331782"/>
              <a:ext cx="46710" cy="11234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47"/>
                </a:lnSpc>
              </a:pPr>
              <a:r>
                <a:rPr lang="en-US" b="true" sz="695">
                  <a:solidFill>
                    <a:srgbClr val="000000"/>
                  </a:solidFill>
                  <a:latin typeface="Prompt Bold"/>
                  <a:ea typeface="Prompt Bold"/>
                  <a:cs typeface="Prompt Bold"/>
                  <a:sym typeface="Prompt Bold"/>
                </a:rPr>
                <a:t>1</a:t>
              </a:r>
            </a:p>
          </p:txBody>
        </p:sp>
        <p:sp>
          <p:nvSpPr>
            <p:cNvPr name="TextBox 173" id="173"/>
            <p:cNvSpPr txBox="true"/>
            <p:nvPr/>
          </p:nvSpPr>
          <p:spPr>
            <a:xfrm rot="0">
              <a:off x="14131758" y="6401711"/>
              <a:ext cx="778365" cy="2616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415"/>
                </a:lnSpc>
              </a:pPr>
              <a:r>
                <a:rPr lang="en-US" sz="782">
                  <a:solidFill>
                    <a:srgbClr val="000000"/>
                  </a:solidFill>
                  <a:latin typeface="Prompt"/>
                  <a:ea typeface="Prompt"/>
                  <a:cs typeface="Prompt"/>
                  <a:sym typeface="Prompt"/>
                </a:rPr>
                <a:t>student_id</a:t>
              </a:r>
              <a:r>
                <a:rPr lang="en-US" sz="782">
                  <a:solidFill>
                    <a:srgbClr val="000000"/>
                  </a:solidFill>
                  <a:latin typeface="Prompt"/>
                  <a:ea typeface="Prompt"/>
                  <a:cs typeface="Prompt"/>
                  <a:sym typeface="Prompt"/>
                </a:rPr>
                <a:t> </a:t>
              </a:r>
            </a:p>
          </p:txBody>
        </p:sp>
        <p:sp>
          <p:nvSpPr>
            <p:cNvPr name="TextBox 174" id="174"/>
            <p:cNvSpPr txBox="true"/>
            <p:nvPr/>
          </p:nvSpPr>
          <p:spPr>
            <a:xfrm rot="0">
              <a:off x="15435149" y="6339488"/>
              <a:ext cx="399038" cy="2168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415"/>
                </a:lnSpc>
              </a:pPr>
              <a:r>
                <a:rPr lang="en-US" sz="782">
                  <a:solidFill>
                    <a:srgbClr val="000000"/>
                  </a:solidFill>
                  <a:latin typeface="Prompt"/>
                  <a:ea typeface="Prompt"/>
                  <a:cs typeface="Prompt"/>
                  <a:sym typeface="Prompt"/>
                </a:rPr>
                <a:t>image</a:t>
              </a:r>
            </a:p>
          </p:txBody>
        </p:sp>
        <p:sp>
          <p:nvSpPr>
            <p:cNvPr name="TextBox 175" id="175"/>
            <p:cNvSpPr txBox="true"/>
            <p:nvPr/>
          </p:nvSpPr>
          <p:spPr>
            <a:xfrm rot="0">
              <a:off x="16721392" y="6623751"/>
              <a:ext cx="689204" cy="1121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1"/>
                </a:lnSpc>
              </a:pPr>
              <a:r>
                <a:rPr lang="en-US" sz="782">
                  <a:solidFill>
                    <a:srgbClr val="000000"/>
                  </a:solidFill>
                  <a:latin typeface="Prompt"/>
                  <a:ea typeface="Prompt"/>
                  <a:cs typeface="Prompt"/>
                  <a:sym typeface="Prompt"/>
                </a:rPr>
                <a:t>teacher_id</a:t>
              </a:r>
            </a:p>
          </p:txBody>
        </p:sp>
        <p:sp>
          <p:nvSpPr>
            <p:cNvPr name="TextBox 176" id="176"/>
            <p:cNvSpPr txBox="true"/>
            <p:nvPr/>
          </p:nvSpPr>
          <p:spPr>
            <a:xfrm rot="0">
              <a:off x="14952607" y="6656613"/>
              <a:ext cx="687894" cy="2198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359"/>
                </a:lnSpc>
              </a:pPr>
              <a:r>
                <a:rPr lang="en-US" sz="782">
                  <a:solidFill>
                    <a:srgbClr val="000000"/>
                  </a:solidFill>
                  <a:latin typeface="Prompt"/>
                  <a:ea typeface="Prompt"/>
                  <a:cs typeface="Prompt"/>
                  <a:sym typeface="Prompt"/>
                </a:rPr>
                <a:t>create_at</a:t>
              </a:r>
              <a:r>
                <a:rPr lang="en-US" sz="782">
                  <a:solidFill>
                    <a:srgbClr val="000000"/>
                  </a:solidFill>
                  <a:latin typeface="Prompt"/>
                  <a:ea typeface="Prompt"/>
                  <a:cs typeface="Prompt"/>
                  <a:sym typeface="Prompt"/>
                </a:rPr>
                <a:t> </a:t>
              </a:r>
            </a:p>
          </p:txBody>
        </p:sp>
        <p:sp>
          <p:nvSpPr>
            <p:cNvPr name="TextBox 177" id="177"/>
            <p:cNvSpPr txBox="true"/>
            <p:nvPr/>
          </p:nvSpPr>
          <p:spPr>
            <a:xfrm rot="0">
              <a:off x="17937074" y="6697897"/>
              <a:ext cx="189096" cy="1810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147"/>
                </a:lnSpc>
              </a:pPr>
              <a:r>
                <a:rPr lang="en-US" sz="660">
                  <a:solidFill>
                    <a:srgbClr val="000000"/>
                  </a:solidFill>
                  <a:latin typeface="Prompt"/>
                  <a:ea typeface="Prompt"/>
                  <a:cs typeface="Prompt"/>
                  <a:sym typeface="Prompt"/>
                </a:rPr>
                <a:t>has</a:t>
              </a:r>
            </a:p>
          </p:txBody>
        </p:sp>
        <p:sp>
          <p:nvSpPr>
            <p:cNvPr name="TextBox 178" id="178"/>
            <p:cNvSpPr txBox="true"/>
            <p:nvPr/>
          </p:nvSpPr>
          <p:spPr>
            <a:xfrm rot="0">
              <a:off x="16345169" y="6899324"/>
              <a:ext cx="46710" cy="11234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47"/>
                </a:lnSpc>
              </a:pPr>
              <a:r>
                <a:rPr lang="en-US" b="true" sz="695">
                  <a:solidFill>
                    <a:srgbClr val="000000"/>
                  </a:solidFill>
                  <a:latin typeface="Prompt Bold"/>
                  <a:ea typeface="Prompt Bold"/>
                  <a:cs typeface="Prompt Bold"/>
                  <a:sym typeface="Prompt Bold"/>
                </a:rPr>
                <a:t>1</a:t>
              </a:r>
            </a:p>
          </p:txBody>
        </p:sp>
        <p:sp>
          <p:nvSpPr>
            <p:cNvPr name="TextBox 179" id="179"/>
            <p:cNvSpPr txBox="true"/>
            <p:nvPr/>
          </p:nvSpPr>
          <p:spPr>
            <a:xfrm rot="0">
              <a:off x="14348304" y="6957808"/>
              <a:ext cx="755263" cy="2264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598"/>
                </a:lnSpc>
              </a:pPr>
              <a:r>
                <a:rPr lang="en-US" sz="782">
                  <a:solidFill>
                    <a:srgbClr val="000000"/>
                  </a:solidFill>
                  <a:latin typeface="Prompt"/>
                  <a:ea typeface="Prompt"/>
                  <a:cs typeface="Prompt"/>
                  <a:sym typeface="Prompt"/>
                </a:rPr>
                <a:t>post_job_id</a:t>
              </a:r>
            </a:p>
          </p:txBody>
        </p:sp>
        <p:sp>
          <p:nvSpPr>
            <p:cNvPr name="TextBox 180" id="180"/>
            <p:cNvSpPr txBox="true"/>
            <p:nvPr/>
          </p:nvSpPr>
          <p:spPr>
            <a:xfrm rot="0">
              <a:off x="15858720" y="7217061"/>
              <a:ext cx="136520" cy="13113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47"/>
                </a:lnSpc>
              </a:pPr>
              <a:r>
                <a:rPr lang="en-US" b="true" sz="695">
                  <a:solidFill>
                    <a:srgbClr val="000000"/>
                  </a:solidFill>
                  <a:latin typeface="Prompt Bold"/>
                  <a:ea typeface="Prompt Bold"/>
                  <a:cs typeface="Prompt Bold"/>
                  <a:sym typeface="Prompt Bold"/>
                </a:rPr>
                <a:t>1</a:t>
              </a:r>
              <a:r>
                <a:rPr lang="en-US" b="true" sz="695">
                  <a:solidFill>
                    <a:srgbClr val="000000"/>
                  </a:solidFill>
                  <a:latin typeface="Prompt Bold"/>
                  <a:ea typeface="Prompt Bold"/>
                  <a:cs typeface="Prompt Bold"/>
                  <a:sym typeface="Prompt Bold"/>
                </a:rPr>
                <a:t> </a:t>
              </a:r>
            </a:p>
          </p:txBody>
        </p:sp>
        <p:sp>
          <p:nvSpPr>
            <p:cNvPr name="TextBox 181" id="181"/>
            <p:cNvSpPr txBox="true"/>
            <p:nvPr/>
          </p:nvSpPr>
          <p:spPr>
            <a:xfrm rot="0">
              <a:off x="16316894" y="7236111"/>
              <a:ext cx="576006" cy="1120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0"/>
                </a:lnSpc>
              </a:pPr>
              <a:r>
                <a:rPr lang="en-US" b="true" sz="781">
                  <a:solidFill>
                    <a:srgbClr val="000000"/>
                  </a:solidFill>
                  <a:latin typeface="Prompt Bold"/>
                  <a:ea typeface="Prompt Bold"/>
                  <a:cs typeface="Prompt Bold"/>
                  <a:sym typeface="Prompt Bold"/>
                </a:rPr>
                <a:t>post_job</a:t>
              </a:r>
            </a:p>
          </p:txBody>
        </p:sp>
        <p:sp>
          <p:nvSpPr>
            <p:cNvPr name="TextBox 182" id="182"/>
            <p:cNvSpPr txBox="true"/>
            <p:nvPr/>
          </p:nvSpPr>
          <p:spPr>
            <a:xfrm rot="0">
              <a:off x="18199615" y="7894531"/>
              <a:ext cx="623806" cy="1787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094"/>
                </a:lnSpc>
              </a:pPr>
              <a:r>
                <a:rPr lang="en-US" b="true" sz="781">
                  <a:solidFill>
                    <a:srgbClr val="000000"/>
                  </a:solidFill>
                  <a:latin typeface="Prompt Bold"/>
                  <a:ea typeface="Prompt Bold"/>
                  <a:cs typeface="Prompt Bold"/>
                  <a:sym typeface="Prompt Bold"/>
                </a:rPr>
                <a:t>close_job</a:t>
              </a:r>
            </a:p>
          </p:txBody>
        </p:sp>
        <p:sp>
          <p:nvSpPr>
            <p:cNvPr name="TextBox 183" id="183"/>
            <p:cNvSpPr txBox="true"/>
            <p:nvPr/>
          </p:nvSpPr>
          <p:spPr>
            <a:xfrm rot="0">
              <a:off x="19490392" y="7887421"/>
              <a:ext cx="363654" cy="1787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094"/>
                </a:lnSpc>
              </a:pPr>
              <a:r>
                <a:rPr lang="en-US" sz="782">
                  <a:solidFill>
                    <a:srgbClr val="000000"/>
                  </a:solidFill>
                  <a:latin typeface="Prompt"/>
                  <a:ea typeface="Prompt"/>
                  <a:cs typeface="Prompt"/>
                  <a:sym typeface="Prompt"/>
                </a:rPr>
                <a:t>detail</a:t>
              </a:r>
            </a:p>
          </p:txBody>
        </p:sp>
        <p:sp>
          <p:nvSpPr>
            <p:cNvPr name="TextBox 184" id="184"/>
            <p:cNvSpPr txBox="true"/>
            <p:nvPr/>
          </p:nvSpPr>
          <p:spPr>
            <a:xfrm rot="0">
              <a:off x="19191642" y="3984777"/>
              <a:ext cx="854549" cy="1787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094"/>
                </a:lnSpc>
              </a:pPr>
              <a:r>
                <a:rPr lang="en-US" sz="782">
                  <a:solidFill>
                    <a:srgbClr val="000000"/>
                  </a:solidFill>
                  <a:latin typeface="Prompt"/>
                  <a:ea typeface="Prompt"/>
                  <a:cs typeface="Prompt"/>
                  <a:sym typeface="Prompt"/>
                </a:rPr>
                <a:t>job_status_id</a:t>
              </a:r>
            </a:p>
          </p:txBody>
        </p:sp>
        <p:sp>
          <p:nvSpPr>
            <p:cNvPr name="TextBox 185" id="185"/>
            <p:cNvSpPr txBox="true"/>
            <p:nvPr/>
          </p:nvSpPr>
          <p:spPr>
            <a:xfrm rot="0">
              <a:off x="19451288" y="7396822"/>
              <a:ext cx="701773" cy="1787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094"/>
                </a:lnSpc>
              </a:pPr>
              <a:r>
                <a:rPr lang="en-US" sz="782">
                  <a:solidFill>
                    <a:srgbClr val="000000"/>
                  </a:solidFill>
                  <a:latin typeface="Prompt"/>
                  <a:ea typeface="Prompt"/>
                  <a:cs typeface="Prompt"/>
                  <a:sym typeface="Prompt"/>
                </a:rPr>
                <a:t>created_at</a:t>
              </a:r>
            </a:p>
          </p:txBody>
        </p:sp>
        <p:sp>
          <p:nvSpPr>
            <p:cNvPr name="TextBox 186" id="186"/>
            <p:cNvSpPr txBox="true"/>
            <p:nvPr/>
          </p:nvSpPr>
          <p:spPr>
            <a:xfrm rot="0">
              <a:off x="19266462" y="5185789"/>
              <a:ext cx="1055290" cy="1787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094"/>
                </a:lnSpc>
              </a:pPr>
              <a:r>
                <a:rPr lang="en-US" sz="782">
                  <a:solidFill>
                    <a:srgbClr val="000000"/>
                  </a:solidFill>
                  <a:latin typeface="Prompt"/>
                  <a:ea typeface="Prompt"/>
                  <a:cs typeface="Prompt"/>
                  <a:sym typeface="Prompt"/>
                </a:rPr>
                <a:t>job_category_id</a:t>
              </a:r>
            </a:p>
          </p:txBody>
        </p:sp>
        <p:sp>
          <p:nvSpPr>
            <p:cNvPr name="TextBox 187" id="187"/>
            <p:cNvSpPr txBox="true"/>
            <p:nvPr/>
          </p:nvSpPr>
          <p:spPr>
            <a:xfrm rot="0">
              <a:off x="19480707" y="8330000"/>
              <a:ext cx="957490" cy="1787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094"/>
                </a:lnSpc>
              </a:pPr>
              <a:r>
                <a:rPr lang="en-US" sz="782">
                  <a:solidFill>
                    <a:srgbClr val="000000"/>
                  </a:solidFill>
                  <a:latin typeface="Prompt"/>
                  <a:ea typeface="Prompt"/>
                  <a:cs typeface="Prompt"/>
                  <a:sym typeface="Prompt"/>
                </a:rPr>
                <a:t>close_detail_id</a:t>
              </a:r>
            </a:p>
          </p:txBody>
        </p:sp>
        <p:sp>
          <p:nvSpPr>
            <p:cNvPr name="TextBox 188" id="188"/>
            <p:cNvSpPr txBox="true"/>
            <p:nvPr/>
          </p:nvSpPr>
          <p:spPr>
            <a:xfrm rot="0">
              <a:off x="19018185" y="8930380"/>
              <a:ext cx="786410" cy="1882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139"/>
                </a:lnSpc>
              </a:pPr>
              <a:r>
                <a:rPr lang="en-US" b="true" sz="781">
                  <a:solidFill>
                    <a:srgbClr val="000000"/>
                  </a:solidFill>
                  <a:latin typeface="Prompt Bold"/>
                  <a:ea typeface="Prompt Bold"/>
                  <a:cs typeface="Prompt Bold"/>
                  <a:sym typeface="Prompt Bold"/>
                </a:rPr>
                <a:t>close_detail</a:t>
              </a:r>
            </a:p>
          </p:txBody>
        </p:sp>
        <p:sp>
          <p:nvSpPr>
            <p:cNvPr name="TextBox 189" id="189"/>
            <p:cNvSpPr txBox="true"/>
            <p:nvPr/>
          </p:nvSpPr>
          <p:spPr>
            <a:xfrm rot="0">
              <a:off x="17274373" y="9119597"/>
              <a:ext cx="1291559" cy="1883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139"/>
                </a:lnSpc>
              </a:pPr>
              <a:r>
                <a:rPr lang="en-US" sz="782">
                  <a:solidFill>
                    <a:srgbClr val="000000"/>
                  </a:solidFill>
                  <a:latin typeface="Prompt"/>
                  <a:ea typeface="Prompt"/>
                  <a:cs typeface="Prompt"/>
                  <a:sym typeface="Prompt"/>
                </a:rPr>
                <a:t>job_subcategory_id</a:t>
              </a:r>
            </a:p>
          </p:txBody>
        </p:sp>
        <p:sp>
          <p:nvSpPr>
            <p:cNvPr name="TextBox 190" id="190"/>
            <p:cNvSpPr txBox="true"/>
            <p:nvPr/>
          </p:nvSpPr>
          <p:spPr>
            <a:xfrm rot="0">
              <a:off x="17208677" y="9436492"/>
              <a:ext cx="1055290" cy="2645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955"/>
                </a:lnSpc>
              </a:pPr>
              <a:r>
                <a:rPr lang="en-US" sz="782">
                  <a:solidFill>
                    <a:srgbClr val="000000"/>
                  </a:solidFill>
                  <a:latin typeface="Prompt"/>
                  <a:ea typeface="Prompt"/>
                  <a:cs typeface="Prompt"/>
                  <a:sym typeface="Prompt"/>
                </a:rPr>
                <a:t>job_category_id</a:t>
              </a:r>
            </a:p>
          </p:txBody>
        </p:sp>
        <p:sp>
          <p:nvSpPr>
            <p:cNvPr name="TextBox 191" id="191"/>
            <p:cNvSpPr txBox="true"/>
            <p:nvPr/>
          </p:nvSpPr>
          <p:spPr>
            <a:xfrm rot="0">
              <a:off x="18466326" y="9785836"/>
              <a:ext cx="957490" cy="1121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1"/>
                </a:lnSpc>
              </a:pPr>
              <a:r>
                <a:rPr lang="en-US" sz="782">
                  <a:solidFill>
                    <a:srgbClr val="000000"/>
                  </a:solidFill>
                  <a:latin typeface="Prompt"/>
                  <a:ea typeface="Prompt"/>
                  <a:cs typeface="Prompt"/>
                  <a:sym typeface="Prompt"/>
                </a:rPr>
                <a:t>close_detail_id</a:t>
              </a:r>
            </a:p>
          </p:txBody>
        </p:sp>
        <p:sp>
          <p:nvSpPr>
            <p:cNvPr name="TextBox 192" id="192"/>
            <p:cNvSpPr txBox="true"/>
            <p:nvPr/>
          </p:nvSpPr>
          <p:spPr>
            <a:xfrm rot="0">
              <a:off x="19317090" y="9918308"/>
              <a:ext cx="1191733" cy="2645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955"/>
                </a:lnSpc>
              </a:pPr>
              <a:r>
                <a:rPr lang="en-US" sz="782">
                  <a:solidFill>
                    <a:srgbClr val="000000"/>
                  </a:solidFill>
                  <a:latin typeface="Prompt"/>
                  <a:ea typeface="Prompt"/>
                  <a:cs typeface="Prompt"/>
                  <a:sym typeface="Prompt"/>
                </a:rPr>
                <a:t>close_detail_name</a:t>
              </a:r>
            </a:p>
          </p:txBody>
        </p:sp>
        <p:sp>
          <p:nvSpPr>
            <p:cNvPr name="TextBox 193" id="193"/>
            <p:cNvSpPr txBox="true"/>
            <p:nvPr/>
          </p:nvSpPr>
          <p:spPr>
            <a:xfrm rot="0">
              <a:off x="19525260" y="6686887"/>
              <a:ext cx="1016791" cy="32818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938"/>
                </a:lnSpc>
              </a:pPr>
              <a:r>
                <a:rPr lang="en-US" sz="782">
                  <a:solidFill>
                    <a:srgbClr val="000000"/>
                  </a:solidFill>
                  <a:latin typeface="Prompt"/>
                  <a:ea typeface="Prompt"/>
                  <a:cs typeface="Prompt"/>
                  <a:sym typeface="Prompt"/>
                </a:rPr>
                <a:t>job_ subcategory_id</a:t>
              </a:r>
            </a:p>
          </p:txBody>
        </p:sp>
        <p:sp>
          <p:nvSpPr>
            <p:cNvPr name="TextBox 194" id="194"/>
            <p:cNvSpPr txBox="true"/>
            <p:nvPr/>
          </p:nvSpPr>
          <p:spPr>
            <a:xfrm rot="0">
              <a:off x="20258555" y="3251262"/>
              <a:ext cx="684174" cy="1787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094"/>
                </a:lnSpc>
              </a:pPr>
              <a:r>
                <a:rPr lang="en-US" b="true" sz="781">
                  <a:solidFill>
                    <a:srgbClr val="000000"/>
                  </a:solidFill>
                  <a:latin typeface="Prompt Bold"/>
                  <a:ea typeface="Prompt Bold"/>
                  <a:cs typeface="Prompt Bold"/>
                  <a:sym typeface="Prompt Bold"/>
                </a:rPr>
                <a:t>job_status</a:t>
              </a:r>
            </a:p>
          </p:txBody>
        </p:sp>
        <p:sp>
          <p:nvSpPr>
            <p:cNvPr name="TextBox 195" id="195"/>
            <p:cNvSpPr txBox="true"/>
            <p:nvPr/>
          </p:nvSpPr>
          <p:spPr>
            <a:xfrm rot="0">
              <a:off x="20275889" y="4705525"/>
              <a:ext cx="881217" cy="1787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094"/>
                </a:lnSpc>
              </a:pPr>
              <a:r>
                <a:rPr lang="en-US" b="true" sz="781">
                  <a:solidFill>
                    <a:srgbClr val="000000"/>
                  </a:solidFill>
                  <a:latin typeface="Prompt Bold"/>
                  <a:ea typeface="Prompt Bold"/>
                  <a:cs typeface="Prompt Bold"/>
                  <a:sym typeface="Prompt Bold"/>
                </a:rPr>
                <a:t>job_category</a:t>
              </a:r>
            </a:p>
          </p:txBody>
        </p:sp>
        <p:sp>
          <p:nvSpPr>
            <p:cNvPr name="TextBox 196" id="196"/>
            <p:cNvSpPr txBox="true"/>
            <p:nvPr/>
          </p:nvSpPr>
          <p:spPr>
            <a:xfrm rot="0">
              <a:off x="20163054" y="2418230"/>
              <a:ext cx="1088793" cy="1787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094"/>
                </a:lnSpc>
              </a:pPr>
              <a:r>
                <a:rPr lang="en-US" sz="782">
                  <a:solidFill>
                    <a:srgbClr val="000000"/>
                  </a:solidFill>
                  <a:latin typeface="Prompt"/>
                  <a:ea typeface="Prompt"/>
                  <a:cs typeface="Prompt"/>
                  <a:sym typeface="Prompt"/>
                </a:rPr>
                <a:t>job_status_name</a:t>
              </a:r>
            </a:p>
          </p:txBody>
        </p:sp>
        <p:sp>
          <p:nvSpPr>
            <p:cNvPr name="TextBox 197" id="197"/>
            <p:cNvSpPr txBox="true"/>
            <p:nvPr/>
          </p:nvSpPr>
          <p:spPr>
            <a:xfrm rot="0">
              <a:off x="20172024" y="5603538"/>
              <a:ext cx="1289534" cy="1787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094"/>
                </a:lnSpc>
              </a:pPr>
              <a:r>
                <a:rPr lang="en-US" sz="782">
                  <a:solidFill>
                    <a:srgbClr val="000000"/>
                  </a:solidFill>
                  <a:latin typeface="Prompt"/>
                  <a:ea typeface="Prompt"/>
                  <a:cs typeface="Prompt"/>
                  <a:sym typeface="Prompt"/>
                </a:rPr>
                <a:t>job_category_name</a:t>
              </a:r>
            </a:p>
          </p:txBody>
        </p:sp>
        <p:sp>
          <p:nvSpPr>
            <p:cNvPr name="TextBox 198" id="198"/>
            <p:cNvSpPr txBox="true"/>
            <p:nvPr/>
          </p:nvSpPr>
          <p:spPr>
            <a:xfrm rot="0">
              <a:off x="20676370" y="4062954"/>
              <a:ext cx="863200" cy="1787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094"/>
                </a:lnSpc>
              </a:pPr>
              <a:r>
                <a:rPr lang="en-US" sz="782">
                  <a:solidFill>
                    <a:srgbClr val="000000"/>
                  </a:solidFill>
                  <a:latin typeface="Prompt"/>
                  <a:ea typeface="Prompt"/>
                  <a:cs typeface="Prompt"/>
                  <a:sym typeface="Prompt"/>
                </a:rPr>
                <a:t>job_status_th</a:t>
              </a:r>
            </a:p>
          </p:txBody>
        </p:sp>
        <p:sp>
          <p:nvSpPr>
            <p:cNvPr name="TextBox 199" id="199"/>
            <p:cNvSpPr txBox="true"/>
            <p:nvPr/>
          </p:nvSpPr>
          <p:spPr>
            <a:xfrm rot="0">
              <a:off x="20603795" y="6150576"/>
              <a:ext cx="1123495" cy="1787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094"/>
                </a:lnSpc>
              </a:pPr>
              <a:r>
                <a:rPr lang="en-US" b="true" sz="781">
                  <a:solidFill>
                    <a:srgbClr val="000000"/>
                  </a:solidFill>
                  <a:latin typeface="Prompt Bold"/>
                  <a:ea typeface="Prompt Bold"/>
                  <a:cs typeface="Prompt Bold"/>
                  <a:sym typeface="Prompt Bold"/>
                </a:rPr>
                <a:t>job_subcategory</a:t>
              </a:r>
            </a:p>
          </p:txBody>
        </p:sp>
        <p:sp>
          <p:nvSpPr>
            <p:cNvPr name="TextBox 200" id="200"/>
            <p:cNvSpPr txBox="true"/>
            <p:nvPr/>
          </p:nvSpPr>
          <p:spPr>
            <a:xfrm rot="0">
              <a:off x="20989604" y="7138917"/>
              <a:ext cx="1055290" cy="2645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955"/>
                </a:lnSpc>
              </a:pPr>
              <a:r>
                <a:rPr lang="en-US" sz="782">
                  <a:solidFill>
                    <a:srgbClr val="000000"/>
                  </a:solidFill>
                  <a:latin typeface="Prompt"/>
                  <a:ea typeface="Prompt"/>
                  <a:cs typeface="Prompt"/>
                  <a:sym typeface="Prompt"/>
                </a:rPr>
                <a:t>job_category_id</a:t>
              </a:r>
            </a:p>
          </p:txBody>
        </p:sp>
        <p:sp>
          <p:nvSpPr>
            <p:cNvPr name="TextBox 201" id="201"/>
            <p:cNvSpPr txBox="true"/>
            <p:nvPr/>
          </p:nvSpPr>
          <p:spPr>
            <a:xfrm rot="0">
              <a:off x="20308236" y="7520654"/>
              <a:ext cx="1251034" cy="42343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955"/>
                </a:lnSpc>
              </a:pPr>
              <a:r>
                <a:rPr lang="en-US" sz="782">
                  <a:solidFill>
                    <a:srgbClr val="000000"/>
                  </a:solidFill>
                  <a:latin typeface="Prompt"/>
                  <a:ea typeface="Prompt"/>
                  <a:cs typeface="Prompt"/>
                  <a:sym typeface="Prompt"/>
                </a:rPr>
                <a:t>job_</a:t>
              </a:r>
            </a:p>
            <a:p>
              <a:pPr algn="ctr">
                <a:lnSpc>
                  <a:spcPts val="391"/>
                </a:lnSpc>
              </a:pPr>
              <a:r>
                <a:rPr lang="en-US" sz="782">
                  <a:solidFill>
                    <a:srgbClr val="000000"/>
                  </a:solidFill>
                  <a:latin typeface="Prompt"/>
                  <a:ea typeface="Prompt"/>
                  <a:cs typeface="Prompt"/>
                  <a:sym typeface="Prompt"/>
                </a:rPr>
                <a:t>subcategory_name</a:t>
              </a:r>
            </a:p>
          </p:txBody>
        </p:sp>
        <p:sp>
          <p:nvSpPr>
            <p:cNvPr name="TextBox 202" id="202"/>
            <p:cNvSpPr txBox="true"/>
            <p:nvPr/>
          </p:nvSpPr>
          <p:spPr>
            <a:xfrm rot="0">
              <a:off x="4169775" y="3477698"/>
              <a:ext cx="189096" cy="16195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924"/>
                </a:lnSpc>
              </a:pPr>
              <a:r>
                <a:rPr lang="en-US" sz="660">
                  <a:solidFill>
                    <a:srgbClr val="000000"/>
                  </a:solidFill>
                  <a:latin typeface="Prompt"/>
                  <a:ea typeface="Prompt"/>
                  <a:cs typeface="Prompt"/>
                  <a:sym typeface="Prompt"/>
                </a:rPr>
                <a:t>has</a:t>
              </a:r>
            </a:p>
          </p:txBody>
        </p:sp>
        <p:sp>
          <p:nvSpPr>
            <p:cNvPr name="TextBox 203" id="203"/>
            <p:cNvSpPr txBox="true"/>
            <p:nvPr/>
          </p:nvSpPr>
          <p:spPr>
            <a:xfrm rot="0">
              <a:off x="4788738" y="4451741"/>
              <a:ext cx="189096" cy="16195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924"/>
                </a:lnSpc>
              </a:pPr>
              <a:r>
                <a:rPr lang="en-US" sz="660">
                  <a:solidFill>
                    <a:srgbClr val="000000"/>
                  </a:solidFill>
                  <a:latin typeface="Prompt"/>
                  <a:ea typeface="Prompt"/>
                  <a:cs typeface="Prompt"/>
                  <a:sym typeface="Prompt"/>
                </a:rPr>
                <a:t>has</a:t>
              </a:r>
            </a:p>
          </p:txBody>
        </p:sp>
        <p:sp>
          <p:nvSpPr>
            <p:cNvPr name="TextBox 204" id="204"/>
            <p:cNvSpPr txBox="true"/>
            <p:nvPr/>
          </p:nvSpPr>
          <p:spPr>
            <a:xfrm rot="0">
              <a:off x="4919546" y="3796874"/>
              <a:ext cx="467034" cy="2753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81"/>
                </a:lnSpc>
              </a:pPr>
              <a:r>
                <a:rPr lang="en-US" sz="660">
                  <a:solidFill>
                    <a:srgbClr val="000000"/>
                  </a:solidFill>
                  <a:latin typeface="Prompt"/>
                  <a:ea typeface="Prompt"/>
                  <a:cs typeface="Prompt"/>
                  <a:sym typeface="Prompt"/>
                </a:rPr>
                <a:t>sent, receives</a:t>
              </a:r>
            </a:p>
          </p:txBody>
        </p:sp>
        <p:sp>
          <p:nvSpPr>
            <p:cNvPr name="TextBox 205" id="205"/>
            <p:cNvSpPr txBox="true"/>
            <p:nvPr/>
          </p:nvSpPr>
          <p:spPr>
            <a:xfrm rot="0">
              <a:off x="5847209" y="7477173"/>
              <a:ext cx="189096" cy="16195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924"/>
                </a:lnSpc>
              </a:pPr>
              <a:r>
                <a:rPr lang="en-US" sz="660">
                  <a:solidFill>
                    <a:srgbClr val="000000"/>
                  </a:solidFill>
                  <a:latin typeface="Prompt"/>
                  <a:ea typeface="Prompt"/>
                  <a:cs typeface="Prompt"/>
                  <a:sym typeface="Prompt"/>
                </a:rPr>
                <a:t>has</a:t>
              </a:r>
            </a:p>
          </p:txBody>
        </p:sp>
        <p:sp>
          <p:nvSpPr>
            <p:cNvPr name="TextBox 206" id="206"/>
            <p:cNvSpPr txBox="true"/>
            <p:nvPr/>
          </p:nvSpPr>
          <p:spPr>
            <a:xfrm rot="0">
              <a:off x="5701201" y="6081199"/>
              <a:ext cx="425321" cy="16195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924"/>
                </a:lnSpc>
              </a:pPr>
              <a:r>
                <a:rPr lang="en-US" sz="660">
                  <a:solidFill>
                    <a:srgbClr val="000000"/>
                  </a:solidFill>
                  <a:latin typeface="Prompt"/>
                  <a:ea typeface="Prompt"/>
                  <a:cs typeface="Prompt"/>
                  <a:sym typeface="Prompt"/>
                </a:rPr>
                <a:t>submits</a:t>
              </a:r>
            </a:p>
          </p:txBody>
        </p:sp>
        <p:sp>
          <p:nvSpPr>
            <p:cNvPr name="TextBox 207" id="207"/>
            <p:cNvSpPr txBox="true"/>
            <p:nvPr/>
          </p:nvSpPr>
          <p:spPr>
            <a:xfrm rot="0">
              <a:off x="6245037" y="7805123"/>
              <a:ext cx="189096" cy="16195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924"/>
                </a:lnSpc>
              </a:pPr>
              <a:r>
                <a:rPr lang="en-US" sz="660">
                  <a:solidFill>
                    <a:srgbClr val="000000"/>
                  </a:solidFill>
                  <a:latin typeface="Prompt"/>
                  <a:ea typeface="Prompt"/>
                  <a:cs typeface="Prompt"/>
                  <a:sym typeface="Prompt"/>
                </a:rPr>
                <a:t>has</a:t>
              </a:r>
            </a:p>
          </p:txBody>
        </p:sp>
        <p:sp>
          <p:nvSpPr>
            <p:cNvPr name="TextBox 208" id="208"/>
            <p:cNvSpPr txBox="true"/>
            <p:nvPr/>
          </p:nvSpPr>
          <p:spPr>
            <a:xfrm rot="0">
              <a:off x="6773650" y="4879043"/>
              <a:ext cx="202788" cy="16195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924"/>
                </a:lnSpc>
              </a:pPr>
              <a:r>
                <a:rPr lang="en-US" sz="660">
                  <a:solidFill>
                    <a:srgbClr val="000000"/>
                  </a:solidFill>
                  <a:latin typeface="Prompt"/>
                  <a:ea typeface="Prompt"/>
                  <a:cs typeface="Prompt"/>
                  <a:sym typeface="Prompt"/>
                </a:rPr>
                <a:t>Is_a</a:t>
              </a:r>
            </a:p>
          </p:txBody>
        </p:sp>
        <p:sp>
          <p:nvSpPr>
            <p:cNvPr name="TextBox 209" id="209"/>
            <p:cNvSpPr txBox="true"/>
            <p:nvPr/>
          </p:nvSpPr>
          <p:spPr>
            <a:xfrm rot="0">
              <a:off x="6863548" y="8544758"/>
              <a:ext cx="189096" cy="16195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924"/>
                </a:lnSpc>
              </a:pPr>
              <a:r>
                <a:rPr lang="en-US" sz="660">
                  <a:solidFill>
                    <a:srgbClr val="000000"/>
                  </a:solidFill>
                  <a:latin typeface="Prompt"/>
                  <a:ea typeface="Prompt"/>
                  <a:cs typeface="Prompt"/>
                  <a:sym typeface="Prompt"/>
                </a:rPr>
                <a:t>has</a:t>
              </a:r>
            </a:p>
          </p:txBody>
        </p:sp>
        <p:sp>
          <p:nvSpPr>
            <p:cNvPr name="TextBox 210" id="210"/>
            <p:cNvSpPr txBox="true"/>
            <p:nvPr/>
          </p:nvSpPr>
          <p:spPr>
            <a:xfrm rot="0">
              <a:off x="7653459" y="3703093"/>
              <a:ext cx="202788" cy="16195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924"/>
                </a:lnSpc>
              </a:pPr>
              <a:r>
                <a:rPr lang="en-US" sz="660">
                  <a:solidFill>
                    <a:srgbClr val="000000"/>
                  </a:solidFill>
                  <a:latin typeface="Prompt"/>
                  <a:ea typeface="Prompt"/>
                  <a:cs typeface="Prompt"/>
                  <a:sym typeface="Prompt"/>
                </a:rPr>
                <a:t>Is_a</a:t>
              </a:r>
            </a:p>
          </p:txBody>
        </p:sp>
        <p:sp>
          <p:nvSpPr>
            <p:cNvPr name="TextBox 211" id="211"/>
            <p:cNvSpPr txBox="true"/>
            <p:nvPr/>
          </p:nvSpPr>
          <p:spPr>
            <a:xfrm rot="0">
              <a:off x="7747220" y="8704578"/>
              <a:ext cx="189096" cy="16195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924"/>
                </a:lnSpc>
              </a:pPr>
              <a:r>
                <a:rPr lang="en-US" sz="660">
                  <a:solidFill>
                    <a:srgbClr val="000000"/>
                  </a:solidFill>
                  <a:latin typeface="Prompt"/>
                  <a:ea typeface="Prompt"/>
                  <a:cs typeface="Prompt"/>
                  <a:sym typeface="Prompt"/>
                </a:rPr>
                <a:t>has</a:t>
              </a:r>
            </a:p>
          </p:txBody>
        </p:sp>
        <p:sp>
          <p:nvSpPr>
            <p:cNvPr name="TextBox 212" id="212"/>
            <p:cNvSpPr txBox="true"/>
            <p:nvPr/>
          </p:nvSpPr>
          <p:spPr>
            <a:xfrm rot="0">
              <a:off x="7853077" y="9844054"/>
              <a:ext cx="189096" cy="16195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924"/>
                </a:lnSpc>
              </a:pPr>
              <a:r>
                <a:rPr lang="en-US" sz="660">
                  <a:solidFill>
                    <a:srgbClr val="000000"/>
                  </a:solidFill>
                  <a:latin typeface="Prompt"/>
                  <a:ea typeface="Prompt"/>
                  <a:cs typeface="Prompt"/>
                  <a:sym typeface="Prompt"/>
                </a:rPr>
                <a:t>has</a:t>
              </a:r>
            </a:p>
          </p:txBody>
        </p:sp>
        <p:sp>
          <p:nvSpPr>
            <p:cNvPr name="TextBox 213" id="213"/>
            <p:cNvSpPr txBox="true"/>
            <p:nvPr/>
          </p:nvSpPr>
          <p:spPr>
            <a:xfrm rot="0">
              <a:off x="8626335" y="8674861"/>
              <a:ext cx="189096" cy="16195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924"/>
                </a:lnSpc>
              </a:pPr>
              <a:r>
                <a:rPr lang="en-US" sz="660">
                  <a:solidFill>
                    <a:srgbClr val="000000"/>
                  </a:solidFill>
                  <a:latin typeface="Prompt"/>
                  <a:ea typeface="Prompt"/>
                  <a:cs typeface="Prompt"/>
                  <a:sym typeface="Prompt"/>
                </a:rPr>
                <a:t>has</a:t>
              </a:r>
            </a:p>
          </p:txBody>
        </p:sp>
        <p:sp>
          <p:nvSpPr>
            <p:cNvPr name="TextBox 214" id="214"/>
            <p:cNvSpPr txBox="true"/>
            <p:nvPr/>
          </p:nvSpPr>
          <p:spPr>
            <a:xfrm rot="0">
              <a:off x="8906210" y="6478257"/>
              <a:ext cx="189096" cy="16195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924"/>
                </a:lnSpc>
              </a:pPr>
              <a:r>
                <a:rPr lang="en-US" sz="660">
                  <a:solidFill>
                    <a:srgbClr val="000000"/>
                  </a:solidFill>
                  <a:latin typeface="Prompt"/>
                  <a:ea typeface="Prompt"/>
                  <a:cs typeface="Prompt"/>
                  <a:sym typeface="Prompt"/>
                </a:rPr>
                <a:t>has</a:t>
              </a:r>
            </a:p>
          </p:txBody>
        </p:sp>
        <p:sp>
          <p:nvSpPr>
            <p:cNvPr name="TextBox 215" id="215"/>
            <p:cNvSpPr txBox="true"/>
            <p:nvPr/>
          </p:nvSpPr>
          <p:spPr>
            <a:xfrm rot="0">
              <a:off x="8908323" y="4326095"/>
              <a:ext cx="189096" cy="16195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924"/>
                </a:lnSpc>
              </a:pPr>
              <a:r>
                <a:rPr lang="en-US" sz="660">
                  <a:solidFill>
                    <a:srgbClr val="000000"/>
                  </a:solidFill>
                  <a:latin typeface="Prompt"/>
                  <a:ea typeface="Prompt"/>
                  <a:cs typeface="Prompt"/>
                  <a:sym typeface="Prompt"/>
                </a:rPr>
                <a:t>has</a:t>
              </a:r>
            </a:p>
          </p:txBody>
        </p:sp>
        <p:sp>
          <p:nvSpPr>
            <p:cNvPr name="TextBox 216" id="216"/>
            <p:cNvSpPr txBox="true"/>
            <p:nvPr/>
          </p:nvSpPr>
          <p:spPr>
            <a:xfrm rot="0">
              <a:off x="9299668" y="3045487"/>
              <a:ext cx="189096" cy="16195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924"/>
                </a:lnSpc>
              </a:pPr>
              <a:r>
                <a:rPr lang="en-US" sz="660">
                  <a:solidFill>
                    <a:srgbClr val="000000"/>
                  </a:solidFill>
                  <a:latin typeface="Prompt"/>
                  <a:ea typeface="Prompt"/>
                  <a:cs typeface="Prompt"/>
                  <a:sym typeface="Prompt"/>
                </a:rPr>
                <a:t>has</a:t>
              </a:r>
            </a:p>
          </p:txBody>
        </p:sp>
        <p:sp>
          <p:nvSpPr>
            <p:cNvPr name="TextBox 217" id="217"/>
            <p:cNvSpPr txBox="true"/>
            <p:nvPr/>
          </p:nvSpPr>
          <p:spPr>
            <a:xfrm rot="0">
              <a:off x="9446512" y="4299185"/>
              <a:ext cx="189096" cy="16195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924"/>
                </a:lnSpc>
              </a:pPr>
              <a:r>
                <a:rPr lang="en-US" sz="660">
                  <a:solidFill>
                    <a:srgbClr val="000000"/>
                  </a:solidFill>
                  <a:latin typeface="Prompt"/>
                  <a:ea typeface="Prompt"/>
                  <a:cs typeface="Prompt"/>
                  <a:sym typeface="Prompt"/>
                </a:rPr>
                <a:t>has</a:t>
              </a:r>
            </a:p>
          </p:txBody>
        </p:sp>
        <p:sp>
          <p:nvSpPr>
            <p:cNvPr name="TextBox 218" id="218"/>
            <p:cNvSpPr txBox="true"/>
            <p:nvPr/>
          </p:nvSpPr>
          <p:spPr>
            <a:xfrm rot="0">
              <a:off x="9921493" y="3026766"/>
              <a:ext cx="189096" cy="16195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924"/>
                </a:lnSpc>
              </a:pPr>
              <a:r>
                <a:rPr lang="en-US" sz="660">
                  <a:solidFill>
                    <a:srgbClr val="000000"/>
                  </a:solidFill>
                  <a:latin typeface="Prompt"/>
                  <a:ea typeface="Prompt"/>
                  <a:cs typeface="Prompt"/>
                  <a:sym typeface="Prompt"/>
                </a:rPr>
                <a:t>has</a:t>
              </a:r>
            </a:p>
          </p:txBody>
        </p:sp>
        <p:sp>
          <p:nvSpPr>
            <p:cNvPr name="TextBox 219" id="219"/>
            <p:cNvSpPr txBox="true"/>
            <p:nvPr/>
          </p:nvSpPr>
          <p:spPr>
            <a:xfrm rot="0">
              <a:off x="10005855" y="5613042"/>
              <a:ext cx="437648" cy="2286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650"/>
                </a:lnSpc>
              </a:pPr>
              <a:r>
                <a:rPr lang="en-US" sz="660">
                  <a:solidFill>
                    <a:srgbClr val="000000"/>
                  </a:solidFill>
                  <a:latin typeface="Prompt"/>
                  <a:ea typeface="Prompt"/>
                  <a:cs typeface="Prompt"/>
                  <a:sym typeface="Prompt"/>
                </a:rPr>
                <a:t>applies </a:t>
              </a:r>
            </a:p>
          </p:txBody>
        </p:sp>
        <p:sp>
          <p:nvSpPr>
            <p:cNvPr name="TextBox 220" id="220"/>
            <p:cNvSpPr txBox="true"/>
            <p:nvPr/>
          </p:nvSpPr>
          <p:spPr>
            <a:xfrm rot="0">
              <a:off x="9898017" y="5945252"/>
              <a:ext cx="189096" cy="2286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650"/>
                </a:lnSpc>
              </a:pPr>
              <a:r>
                <a:rPr lang="en-US" sz="660">
                  <a:solidFill>
                    <a:srgbClr val="000000"/>
                  </a:solidFill>
                  <a:latin typeface="Prompt"/>
                  <a:ea typeface="Prompt"/>
                  <a:cs typeface="Prompt"/>
                  <a:sym typeface="Prompt"/>
                </a:rPr>
                <a:t>has</a:t>
              </a:r>
            </a:p>
          </p:txBody>
        </p:sp>
        <p:sp>
          <p:nvSpPr>
            <p:cNvPr name="TextBox 221" id="221"/>
            <p:cNvSpPr txBox="true"/>
            <p:nvPr/>
          </p:nvSpPr>
          <p:spPr>
            <a:xfrm rot="0">
              <a:off x="9621851" y="6286860"/>
              <a:ext cx="189096" cy="2286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650"/>
                </a:lnSpc>
              </a:pPr>
              <a:r>
                <a:rPr lang="en-US" sz="660">
                  <a:solidFill>
                    <a:srgbClr val="000000"/>
                  </a:solidFill>
                  <a:latin typeface="Prompt"/>
                  <a:ea typeface="Prompt"/>
                  <a:cs typeface="Prompt"/>
                  <a:sym typeface="Prompt"/>
                </a:rPr>
                <a:t>has</a:t>
              </a:r>
            </a:p>
          </p:txBody>
        </p:sp>
        <p:sp>
          <p:nvSpPr>
            <p:cNvPr name="TextBox 222" id="222"/>
            <p:cNvSpPr txBox="true"/>
            <p:nvPr/>
          </p:nvSpPr>
          <p:spPr>
            <a:xfrm rot="0">
              <a:off x="10583996" y="8762118"/>
              <a:ext cx="189096" cy="16195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924"/>
                </a:lnSpc>
              </a:pPr>
              <a:r>
                <a:rPr lang="en-US" sz="660">
                  <a:solidFill>
                    <a:srgbClr val="000000"/>
                  </a:solidFill>
                  <a:latin typeface="Prompt"/>
                  <a:ea typeface="Prompt"/>
                  <a:cs typeface="Prompt"/>
                  <a:sym typeface="Prompt"/>
                </a:rPr>
                <a:t>has</a:t>
              </a:r>
            </a:p>
          </p:txBody>
        </p:sp>
        <p:sp>
          <p:nvSpPr>
            <p:cNvPr name="TextBox 223" id="223"/>
            <p:cNvSpPr txBox="true"/>
            <p:nvPr/>
          </p:nvSpPr>
          <p:spPr>
            <a:xfrm rot="0">
              <a:off x="10489124" y="2871678"/>
              <a:ext cx="335082" cy="16195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924"/>
                </a:lnSpc>
              </a:pPr>
              <a:r>
                <a:rPr lang="en-US" sz="660">
                  <a:solidFill>
                    <a:srgbClr val="000000"/>
                  </a:solidFill>
                  <a:latin typeface="Prompt"/>
                  <a:ea typeface="Prompt"/>
                  <a:cs typeface="Prompt"/>
                  <a:sym typeface="Prompt"/>
                </a:rPr>
                <a:t>writes</a:t>
              </a:r>
            </a:p>
          </p:txBody>
        </p:sp>
        <p:sp>
          <p:nvSpPr>
            <p:cNvPr name="TextBox 224" id="224"/>
            <p:cNvSpPr txBox="true"/>
            <p:nvPr/>
          </p:nvSpPr>
          <p:spPr>
            <a:xfrm rot="0">
              <a:off x="10522164" y="2250316"/>
              <a:ext cx="409902" cy="16195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924"/>
                </a:lnSpc>
              </a:pPr>
              <a:r>
                <a:rPr lang="en-US" sz="660">
                  <a:solidFill>
                    <a:srgbClr val="000000"/>
                  </a:solidFill>
                  <a:latin typeface="Prompt"/>
                  <a:ea typeface="Prompt"/>
                  <a:cs typeface="Prompt"/>
                  <a:sym typeface="Prompt"/>
                </a:rPr>
                <a:t>creates</a:t>
              </a:r>
            </a:p>
          </p:txBody>
        </p:sp>
        <p:sp>
          <p:nvSpPr>
            <p:cNvPr name="TextBox 225" id="225"/>
            <p:cNvSpPr txBox="true"/>
            <p:nvPr/>
          </p:nvSpPr>
          <p:spPr>
            <a:xfrm rot="0">
              <a:off x="10640271" y="5346441"/>
              <a:ext cx="470457" cy="16195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924"/>
                </a:lnSpc>
              </a:pPr>
              <a:r>
                <a:rPr lang="en-US" sz="660">
                  <a:solidFill>
                    <a:srgbClr val="000000"/>
                  </a:solidFill>
                  <a:latin typeface="Prompt"/>
                  <a:ea typeface="Prompt"/>
                  <a:cs typeface="Prompt"/>
                  <a:sym typeface="Prompt"/>
                </a:rPr>
                <a:t>selected</a:t>
              </a:r>
            </a:p>
          </p:txBody>
        </p:sp>
        <p:sp>
          <p:nvSpPr>
            <p:cNvPr name="TextBox 226" id="226"/>
            <p:cNvSpPr txBox="true"/>
            <p:nvPr/>
          </p:nvSpPr>
          <p:spPr>
            <a:xfrm rot="0">
              <a:off x="10764607" y="4782057"/>
              <a:ext cx="467034" cy="16195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924"/>
                </a:lnSpc>
              </a:pPr>
              <a:r>
                <a:rPr lang="en-US" sz="660">
                  <a:solidFill>
                    <a:srgbClr val="000000"/>
                  </a:solidFill>
                  <a:latin typeface="Prompt"/>
                  <a:ea typeface="Prompt"/>
                  <a:cs typeface="Prompt"/>
                  <a:sym typeface="Prompt"/>
                </a:rPr>
                <a:t>receives</a:t>
              </a:r>
            </a:p>
          </p:txBody>
        </p:sp>
        <p:sp>
          <p:nvSpPr>
            <p:cNvPr name="TextBox 227" id="227"/>
            <p:cNvSpPr txBox="true"/>
            <p:nvPr/>
          </p:nvSpPr>
          <p:spPr>
            <a:xfrm rot="0">
              <a:off x="12033361" y="7512558"/>
              <a:ext cx="189096" cy="16195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924"/>
                </a:lnSpc>
              </a:pPr>
              <a:r>
                <a:rPr lang="en-US" sz="660">
                  <a:solidFill>
                    <a:srgbClr val="000000"/>
                  </a:solidFill>
                  <a:latin typeface="Prompt"/>
                  <a:ea typeface="Prompt"/>
                  <a:cs typeface="Prompt"/>
                  <a:sym typeface="Prompt"/>
                </a:rPr>
                <a:t>has</a:t>
              </a:r>
            </a:p>
          </p:txBody>
        </p:sp>
        <p:sp>
          <p:nvSpPr>
            <p:cNvPr name="TextBox 228" id="228"/>
            <p:cNvSpPr txBox="true"/>
            <p:nvPr/>
          </p:nvSpPr>
          <p:spPr>
            <a:xfrm rot="0">
              <a:off x="12906170" y="8538550"/>
              <a:ext cx="189096" cy="16195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924"/>
                </a:lnSpc>
              </a:pPr>
              <a:r>
                <a:rPr lang="en-US" sz="660">
                  <a:solidFill>
                    <a:srgbClr val="000000"/>
                  </a:solidFill>
                  <a:latin typeface="Prompt"/>
                  <a:ea typeface="Prompt"/>
                  <a:cs typeface="Prompt"/>
                  <a:sym typeface="Prompt"/>
                </a:rPr>
                <a:t>has</a:t>
              </a:r>
            </a:p>
          </p:txBody>
        </p:sp>
        <p:sp>
          <p:nvSpPr>
            <p:cNvPr name="TextBox 229" id="229"/>
            <p:cNvSpPr txBox="true"/>
            <p:nvPr/>
          </p:nvSpPr>
          <p:spPr>
            <a:xfrm rot="0">
              <a:off x="13141217" y="8107022"/>
              <a:ext cx="189096" cy="16195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924"/>
                </a:lnSpc>
              </a:pPr>
              <a:r>
                <a:rPr lang="en-US" sz="660">
                  <a:solidFill>
                    <a:srgbClr val="000000"/>
                  </a:solidFill>
                  <a:latin typeface="Prompt"/>
                  <a:ea typeface="Prompt"/>
                  <a:cs typeface="Prompt"/>
                  <a:sym typeface="Prompt"/>
                </a:rPr>
                <a:t>has</a:t>
              </a:r>
            </a:p>
          </p:txBody>
        </p:sp>
        <p:sp>
          <p:nvSpPr>
            <p:cNvPr name="TextBox 230" id="230"/>
            <p:cNvSpPr txBox="true"/>
            <p:nvPr/>
          </p:nvSpPr>
          <p:spPr>
            <a:xfrm rot="0">
              <a:off x="13142141" y="6921925"/>
              <a:ext cx="189096" cy="16195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924"/>
                </a:lnSpc>
              </a:pPr>
              <a:r>
                <a:rPr lang="en-US" sz="660">
                  <a:solidFill>
                    <a:srgbClr val="000000"/>
                  </a:solidFill>
                  <a:latin typeface="Prompt"/>
                  <a:ea typeface="Prompt"/>
                  <a:cs typeface="Prompt"/>
                  <a:sym typeface="Prompt"/>
                </a:rPr>
                <a:t>has</a:t>
              </a:r>
            </a:p>
          </p:txBody>
        </p:sp>
        <p:sp>
          <p:nvSpPr>
            <p:cNvPr name="TextBox 231" id="231"/>
            <p:cNvSpPr txBox="true"/>
            <p:nvPr/>
          </p:nvSpPr>
          <p:spPr>
            <a:xfrm rot="0">
              <a:off x="13522425" y="2758238"/>
              <a:ext cx="189096" cy="16195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924"/>
                </a:lnSpc>
              </a:pPr>
              <a:r>
                <a:rPr lang="en-US" sz="660">
                  <a:solidFill>
                    <a:srgbClr val="000000"/>
                  </a:solidFill>
                  <a:latin typeface="Prompt"/>
                  <a:ea typeface="Prompt"/>
                  <a:cs typeface="Prompt"/>
                  <a:sym typeface="Prompt"/>
                </a:rPr>
                <a:t>has</a:t>
              </a:r>
            </a:p>
          </p:txBody>
        </p:sp>
        <p:sp>
          <p:nvSpPr>
            <p:cNvPr name="TextBox 232" id="232"/>
            <p:cNvSpPr txBox="true"/>
            <p:nvPr/>
          </p:nvSpPr>
          <p:spPr>
            <a:xfrm rot="0">
              <a:off x="13790491" y="6919471"/>
              <a:ext cx="176439" cy="16195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924"/>
                </a:lnSpc>
              </a:pPr>
              <a:r>
                <a:rPr lang="en-US" sz="660">
                  <a:solidFill>
                    <a:srgbClr val="000000"/>
                  </a:solidFill>
                  <a:latin typeface="Prompt"/>
                  <a:ea typeface="Prompt"/>
                  <a:cs typeface="Prompt"/>
                  <a:sym typeface="Prompt"/>
                </a:rPr>
                <a:t>job</a:t>
              </a:r>
            </a:p>
          </p:txBody>
        </p:sp>
        <p:sp>
          <p:nvSpPr>
            <p:cNvPr name="TextBox 233" id="233"/>
            <p:cNvSpPr txBox="true"/>
            <p:nvPr/>
          </p:nvSpPr>
          <p:spPr>
            <a:xfrm rot="0">
              <a:off x="13775523" y="3134813"/>
              <a:ext cx="189096" cy="16195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924"/>
                </a:lnSpc>
              </a:pPr>
              <a:r>
                <a:rPr lang="en-US" sz="660">
                  <a:solidFill>
                    <a:srgbClr val="000000"/>
                  </a:solidFill>
                  <a:latin typeface="Prompt"/>
                  <a:ea typeface="Prompt"/>
                  <a:cs typeface="Prompt"/>
                  <a:sym typeface="Prompt"/>
                </a:rPr>
                <a:t>has</a:t>
              </a:r>
            </a:p>
          </p:txBody>
        </p:sp>
        <p:sp>
          <p:nvSpPr>
            <p:cNvPr name="TextBox 234" id="234"/>
            <p:cNvSpPr txBox="true"/>
            <p:nvPr/>
          </p:nvSpPr>
          <p:spPr>
            <a:xfrm rot="0">
              <a:off x="13862097" y="8186442"/>
              <a:ext cx="189096" cy="16195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924"/>
                </a:lnSpc>
              </a:pPr>
              <a:r>
                <a:rPr lang="en-US" sz="660">
                  <a:solidFill>
                    <a:srgbClr val="000000"/>
                  </a:solidFill>
                  <a:latin typeface="Prompt"/>
                  <a:ea typeface="Prompt"/>
                  <a:cs typeface="Prompt"/>
                  <a:sym typeface="Prompt"/>
                </a:rPr>
                <a:t>has</a:t>
              </a:r>
            </a:p>
          </p:txBody>
        </p:sp>
        <p:sp>
          <p:nvSpPr>
            <p:cNvPr name="TextBox 235" id="235"/>
            <p:cNvSpPr txBox="true"/>
            <p:nvPr/>
          </p:nvSpPr>
          <p:spPr>
            <a:xfrm rot="0">
              <a:off x="13906011" y="5446123"/>
              <a:ext cx="521559" cy="16195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924"/>
                </a:lnSpc>
              </a:pPr>
              <a:r>
                <a:rPr lang="en-US" sz="660">
                  <a:solidFill>
                    <a:srgbClr val="000000"/>
                  </a:solidFill>
                  <a:latin typeface="Prompt"/>
                  <a:ea typeface="Prompt"/>
                  <a:cs typeface="Prompt"/>
                  <a:sym typeface="Prompt"/>
                </a:rPr>
                <a:t>accepted</a:t>
              </a:r>
            </a:p>
          </p:txBody>
        </p:sp>
        <p:sp>
          <p:nvSpPr>
            <p:cNvPr name="TextBox 236" id="236"/>
            <p:cNvSpPr txBox="true"/>
            <p:nvPr/>
          </p:nvSpPr>
          <p:spPr>
            <a:xfrm rot="0">
              <a:off x="14925532" y="8195192"/>
              <a:ext cx="189096" cy="16195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924"/>
                </a:lnSpc>
              </a:pPr>
              <a:r>
                <a:rPr lang="en-US" sz="660">
                  <a:solidFill>
                    <a:srgbClr val="000000"/>
                  </a:solidFill>
                  <a:latin typeface="Prompt"/>
                  <a:ea typeface="Prompt"/>
                  <a:cs typeface="Prompt"/>
                  <a:sym typeface="Prompt"/>
                </a:rPr>
                <a:t>has</a:t>
              </a:r>
            </a:p>
          </p:txBody>
        </p:sp>
        <p:sp>
          <p:nvSpPr>
            <p:cNvPr name="TextBox 237" id="237"/>
            <p:cNvSpPr txBox="true"/>
            <p:nvPr/>
          </p:nvSpPr>
          <p:spPr>
            <a:xfrm rot="0">
              <a:off x="15431429" y="4288949"/>
              <a:ext cx="189096" cy="16195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924"/>
                </a:lnSpc>
              </a:pPr>
              <a:r>
                <a:rPr lang="en-US" sz="660">
                  <a:solidFill>
                    <a:srgbClr val="000000"/>
                  </a:solidFill>
                  <a:latin typeface="Prompt"/>
                  <a:ea typeface="Prompt"/>
                  <a:cs typeface="Prompt"/>
                  <a:sym typeface="Prompt"/>
                </a:rPr>
                <a:t>has</a:t>
              </a:r>
            </a:p>
          </p:txBody>
        </p:sp>
        <p:sp>
          <p:nvSpPr>
            <p:cNvPr name="TextBox 238" id="238"/>
            <p:cNvSpPr txBox="true"/>
            <p:nvPr/>
          </p:nvSpPr>
          <p:spPr>
            <a:xfrm rot="0">
              <a:off x="17323273" y="7790133"/>
              <a:ext cx="189096" cy="16195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924"/>
                </a:lnSpc>
              </a:pPr>
              <a:r>
                <a:rPr lang="en-US" sz="660">
                  <a:solidFill>
                    <a:srgbClr val="000000"/>
                  </a:solidFill>
                  <a:latin typeface="Prompt"/>
                  <a:ea typeface="Prompt"/>
                  <a:cs typeface="Prompt"/>
                  <a:sym typeface="Prompt"/>
                </a:rPr>
                <a:t>has</a:t>
              </a:r>
            </a:p>
          </p:txBody>
        </p:sp>
        <p:sp>
          <p:nvSpPr>
            <p:cNvPr name="TextBox 239" id="239"/>
            <p:cNvSpPr txBox="true"/>
            <p:nvPr/>
          </p:nvSpPr>
          <p:spPr>
            <a:xfrm rot="0">
              <a:off x="18858057" y="8452790"/>
              <a:ext cx="189096" cy="16195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924"/>
                </a:lnSpc>
              </a:pPr>
              <a:r>
                <a:rPr lang="en-US" sz="660">
                  <a:solidFill>
                    <a:srgbClr val="000000"/>
                  </a:solidFill>
                  <a:latin typeface="Prompt"/>
                  <a:ea typeface="Prompt"/>
                  <a:cs typeface="Prompt"/>
                  <a:sym typeface="Prompt"/>
                </a:rPr>
                <a:t>has</a:t>
              </a:r>
            </a:p>
          </p:txBody>
        </p:sp>
        <p:sp>
          <p:nvSpPr>
            <p:cNvPr name="TextBox 240" id="240"/>
            <p:cNvSpPr txBox="true"/>
            <p:nvPr/>
          </p:nvSpPr>
          <p:spPr>
            <a:xfrm rot="0">
              <a:off x="19257117" y="3254648"/>
              <a:ext cx="189096" cy="16195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924"/>
                </a:lnSpc>
              </a:pPr>
              <a:r>
                <a:rPr lang="en-US" sz="660">
                  <a:solidFill>
                    <a:srgbClr val="000000"/>
                  </a:solidFill>
                  <a:latin typeface="Prompt"/>
                  <a:ea typeface="Prompt"/>
                  <a:cs typeface="Prompt"/>
                  <a:sym typeface="Prompt"/>
                </a:rPr>
                <a:t>has</a:t>
              </a:r>
            </a:p>
          </p:txBody>
        </p:sp>
        <p:sp>
          <p:nvSpPr>
            <p:cNvPr name="TextBox 241" id="241"/>
            <p:cNvSpPr txBox="true"/>
            <p:nvPr/>
          </p:nvSpPr>
          <p:spPr>
            <a:xfrm rot="0">
              <a:off x="19296101" y="4708921"/>
              <a:ext cx="189096" cy="16195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924"/>
                </a:lnSpc>
              </a:pPr>
              <a:r>
                <a:rPr lang="en-US" sz="660">
                  <a:solidFill>
                    <a:srgbClr val="000000"/>
                  </a:solidFill>
                  <a:latin typeface="Prompt"/>
                  <a:ea typeface="Prompt"/>
                  <a:cs typeface="Prompt"/>
                  <a:sym typeface="Prompt"/>
                </a:rPr>
                <a:t>has</a:t>
              </a:r>
            </a:p>
          </p:txBody>
        </p:sp>
        <p:sp>
          <p:nvSpPr>
            <p:cNvPr name="TextBox 242" id="242"/>
            <p:cNvSpPr txBox="true"/>
            <p:nvPr/>
          </p:nvSpPr>
          <p:spPr>
            <a:xfrm rot="0">
              <a:off x="19485814" y="6156977"/>
              <a:ext cx="189096" cy="16195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924"/>
                </a:lnSpc>
              </a:pPr>
              <a:r>
                <a:rPr lang="en-US" sz="660">
                  <a:solidFill>
                    <a:srgbClr val="000000"/>
                  </a:solidFill>
                  <a:latin typeface="Prompt"/>
                  <a:ea typeface="Prompt"/>
                  <a:cs typeface="Prompt"/>
                  <a:sym typeface="Prompt"/>
                </a:rPr>
                <a:t>has</a:t>
              </a:r>
            </a:p>
          </p:txBody>
        </p:sp>
        <p:sp>
          <p:nvSpPr>
            <p:cNvPr name="TextBox 243" id="243"/>
            <p:cNvSpPr txBox="true"/>
            <p:nvPr/>
          </p:nvSpPr>
          <p:spPr>
            <a:xfrm rot="0">
              <a:off x="21589472" y="5204715"/>
              <a:ext cx="189096" cy="16195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924"/>
                </a:lnSpc>
              </a:pPr>
              <a:r>
                <a:rPr lang="en-US" sz="660">
                  <a:solidFill>
                    <a:srgbClr val="000000"/>
                  </a:solidFill>
                  <a:latin typeface="Prompt"/>
                  <a:ea typeface="Prompt"/>
                  <a:cs typeface="Prompt"/>
                  <a:sym typeface="Prompt"/>
                </a:rPr>
                <a:t>has</a:t>
              </a:r>
            </a:p>
          </p:txBody>
        </p:sp>
        <p:sp>
          <p:nvSpPr>
            <p:cNvPr name="TextBox 244" id="244"/>
            <p:cNvSpPr txBox="true"/>
            <p:nvPr/>
          </p:nvSpPr>
          <p:spPr>
            <a:xfrm rot="0">
              <a:off x="3959734" y="3708761"/>
              <a:ext cx="46710" cy="1694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973"/>
                </a:lnSpc>
              </a:pPr>
              <a:r>
                <a:rPr lang="en-US" b="true" sz="695">
                  <a:solidFill>
                    <a:srgbClr val="000000"/>
                  </a:solidFill>
                  <a:latin typeface="Prompt Bold"/>
                  <a:ea typeface="Prompt Bold"/>
                  <a:cs typeface="Prompt Bold"/>
                  <a:sym typeface="Prompt Bold"/>
                </a:rPr>
                <a:t>1</a:t>
              </a:r>
            </a:p>
          </p:txBody>
        </p:sp>
        <p:sp>
          <p:nvSpPr>
            <p:cNvPr name="TextBox 245" id="245"/>
            <p:cNvSpPr txBox="true"/>
            <p:nvPr/>
          </p:nvSpPr>
          <p:spPr>
            <a:xfrm rot="0">
              <a:off x="4037316" y="4356835"/>
              <a:ext cx="46710" cy="1694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973"/>
                </a:lnSpc>
              </a:pPr>
              <a:r>
                <a:rPr lang="en-US" b="true" sz="695">
                  <a:solidFill>
                    <a:srgbClr val="000000"/>
                  </a:solidFill>
                  <a:latin typeface="Prompt Bold"/>
                  <a:ea typeface="Prompt Bold"/>
                  <a:cs typeface="Prompt Bold"/>
                  <a:sym typeface="Prompt Bold"/>
                </a:rPr>
                <a:t>1</a:t>
              </a:r>
            </a:p>
          </p:txBody>
        </p:sp>
        <p:sp>
          <p:nvSpPr>
            <p:cNvPr name="TextBox 246" id="246"/>
            <p:cNvSpPr txBox="true"/>
            <p:nvPr/>
          </p:nvSpPr>
          <p:spPr>
            <a:xfrm rot="0">
              <a:off x="4518262" y="3250267"/>
              <a:ext cx="100134" cy="1694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973"/>
                </a:lnSpc>
              </a:pPr>
              <a:r>
                <a:rPr lang="en-US" b="true" sz="695">
                  <a:solidFill>
                    <a:srgbClr val="000000"/>
                  </a:solidFill>
                  <a:latin typeface="Prompt Bold"/>
                  <a:ea typeface="Prompt Bold"/>
                  <a:cs typeface="Prompt Bold"/>
                  <a:sym typeface="Prompt Bold"/>
                </a:rPr>
                <a:t>M</a:t>
              </a:r>
            </a:p>
          </p:txBody>
        </p:sp>
        <p:sp>
          <p:nvSpPr>
            <p:cNvPr name="TextBox 247" id="247"/>
            <p:cNvSpPr txBox="true"/>
            <p:nvPr/>
          </p:nvSpPr>
          <p:spPr>
            <a:xfrm rot="0">
              <a:off x="4832443" y="3235013"/>
              <a:ext cx="100134" cy="1694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973"/>
                </a:lnSpc>
              </a:pPr>
              <a:r>
                <a:rPr lang="en-US" b="true" sz="695">
                  <a:solidFill>
                    <a:srgbClr val="000000"/>
                  </a:solidFill>
                  <a:latin typeface="Prompt Bold"/>
                  <a:ea typeface="Prompt Bold"/>
                  <a:cs typeface="Prompt Bold"/>
                  <a:sym typeface="Prompt Bold"/>
                </a:rPr>
                <a:t>M</a:t>
              </a:r>
            </a:p>
          </p:txBody>
        </p:sp>
        <p:sp>
          <p:nvSpPr>
            <p:cNvPr name="TextBox 248" id="248"/>
            <p:cNvSpPr txBox="true"/>
            <p:nvPr/>
          </p:nvSpPr>
          <p:spPr>
            <a:xfrm rot="0">
              <a:off x="5551034" y="7722588"/>
              <a:ext cx="46710" cy="1694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973"/>
                </a:lnSpc>
              </a:pPr>
              <a:r>
                <a:rPr lang="en-US" b="true" sz="695">
                  <a:solidFill>
                    <a:srgbClr val="000000"/>
                  </a:solidFill>
                  <a:latin typeface="Prompt Bold"/>
                  <a:ea typeface="Prompt Bold"/>
                  <a:cs typeface="Prompt Bold"/>
                  <a:sym typeface="Prompt Bold"/>
                </a:rPr>
                <a:t>1</a:t>
              </a:r>
            </a:p>
          </p:txBody>
        </p:sp>
        <p:sp>
          <p:nvSpPr>
            <p:cNvPr name="TextBox 249" id="249"/>
            <p:cNvSpPr txBox="true"/>
            <p:nvPr/>
          </p:nvSpPr>
          <p:spPr>
            <a:xfrm rot="0">
              <a:off x="5441457" y="4705745"/>
              <a:ext cx="100134" cy="22664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536"/>
                </a:lnSpc>
              </a:pPr>
              <a:r>
                <a:rPr lang="en-US" b="true" sz="695" spc="556">
                  <a:solidFill>
                    <a:srgbClr val="000000"/>
                  </a:solidFill>
                  <a:latin typeface="Prompt Bold"/>
                  <a:ea typeface="Prompt Bold"/>
                  <a:cs typeface="Prompt Bold"/>
                  <a:sym typeface="Prompt Bold"/>
                </a:rPr>
                <a:t>M</a:t>
              </a:r>
            </a:p>
          </p:txBody>
        </p:sp>
        <p:sp>
          <p:nvSpPr>
            <p:cNvPr name="TextBox 250" id="250"/>
            <p:cNvSpPr txBox="true"/>
            <p:nvPr/>
          </p:nvSpPr>
          <p:spPr>
            <a:xfrm rot="0">
              <a:off x="5749342" y="4650682"/>
              <a:ext cx="46710" cy="22664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536"/>
                </a:lnSpc>
              </a:pPr>
              <a:r>
                <a:rPr lang="en-US" b="true" sz="695" spc="556">
                  <a:solidFill>
                    <a:srgbClr val="000000"/>
                  </a:solidFill>
                  <a:latin typeface="Prompt Bold"/>
                  <a:ea typeface="Prompt Bold"/>
                  <a:cs typeface="Prompt Bold"/>
                  <a:sym typeface="Prompt Bold"/>
                </a:rPr>
                <a:t>1</a:t>
              </a:r>
            </a:p>
          </p:txBody>
        </p:sp>
        <p:sp>
          <p:nvSpPr>
            <p:cNvPr name="TextBox 251" id="251"/>
            <p:cNvSpPr txBox="true"/>
            <p:nvPr/>
          </p:nvSpPr>
          <p:spPr>
            <a:xfrm rot="0">
              <a:off x="5333696" y="4965941"/>
              <a:ext cx="100134" cy="39763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1536"/>
                </a:lnSpc>
              </a:pPr>
              <a:r>
                <a:rPr lang="en-US" b="true" sz="695">
                  <a:solidFill>
                    <a:srgbClr val="000000"/>
                  </a:solidFill>
                  <a:latin typeface="Prompt Bold"/>
                  <a:ea typeface="Prompt Bold"/>
                  <a:cs typeface="Prompt Bold"/>
                  <a:sym typeface="Prompt Bold"/>
                </a:rPr>
                <a:t>M</a:t>
              </a:r>
            </a:p>
            <a:p>
              <a:pPr algn="r">
                <a:lnSpc>
                  <a:spcPts val="483"/>
                </a:lnSpc>
              </a:pPr>
              <a:r>
                <a:rPr lang="en-US" b="true" sz="695">
                  <a:solidFill>
                    <a:srgbClr val="000000"/>
                  </a:solidFill>
                  <a:latin typeface="Prompt Bold"/>
                  <a:ea typeface="Prompt Bold"/>
                  <a:cs typeface="Prompt Bold"/>
                  <a:sym typeface="Prompt Bold"/>
                </a:rPr>
                <a:t>1</a:t>
              </a:r>
            </a:p>
          </p:txBody>
        </p:sp>
        <p:sp>
          <p:nvSpPr>
            <p:cNvPr name="TextBox 252" id="252"/>
            <p:cNvSpPr txBox="true"/>
            <p:nvPr/>
          </p:nvSpPr>
          <p:spPr>
            <a:xfrm rot="0">
              <a:off x="5631026" y="5331765"/>
              <a:ext cx="46710" cy="2456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737"/>
                </a:lnSpc>
              </a:pPr>
              <a:r>
                <a:rPr lang="en-US" b="true" sz="695" spc="556">
                  <a:solidFill>
                    <a:srgbClr val="000000"/>
                  </a:solidFill>
                  <a:latin typeface="Prompt Bold"/>
                  <a:ea typeface="Prompt Bold"/>
                  <a:cs typeface="Prompt Bold"/>
                  <a:sym typeface="Prompt Bold"/>
                </a:rPr>
                <a:t>1</a:t>
              </a:r>
            </a:p>
          </p:txBody>
        </p:sp>
        <p:sp>
          <p:nvSpPr>
            <p:cNvPr name="TextBox 253" id="253"/>
            <p:cNvSpPr txBox="true"/>
            <p:nvPr/>
          </p:nvSpPr>
          <p:spPr>
            <a:xfrm rot="0">
              <a:off x="5840495" y="5355395"/>
              <a:ext cx="46710" cy="2456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737"/>
                </a:lnSpc>
              </a:pPr>
              <a:r>
                <a:rPr lang="en-US" b="true" sz="695" spc="556">
                  <a:solidFill>
                    <a:srgbClr val="000000"/>
                  </a:solidFill>
                  <a:latin typeface="Prompt Bold"/>
                  <a:ea typeface="Prompt Bold"/>
                  <a:cs typeface="Prompt Bold"/>
                  <a:sym typeface="Prompt Bold"/>
                </a:rPr>
                <a:t>1</a:t>
              </a:r>
            </a:p>
          </p:txBody>
        </p:sp>
        <p:sp>
          <p:nvSpPr>
            <p:cNvPr name="TextBox 254" id="254"/>
            <p:cNvSpPr txBox="true"/>
            <p:nvPr/>
          </p:nvSpPr>
          <p:spPr>
            <a:xfrm rot="0">
              <a:off x="5880976" y="8108606"/>
              <a:ext cx="46710" cy="1694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973"/>
                </a:lnSpc>
              </a:pPr>
              <a:r>
                <a:rPr lang="en-US" b="true" sz="695">
                  <a:solidFill>
                    <a:srgbClr val="000000"/>
                  </a:solidFill>
                  <a:latin typeface="Prompt Bold"/>
                  <a:ea typeface="Prompt Bold"/>
                  <a:cs typeface="Prompt Bold"/>
                  <a:sym typeface="Prompt Bold"/>
                </a:rPr>
                <a:t>1</a:t>
              </a:r>
            </a:p>
          </p:txBody>
        </p:sp>
        <p:sp>
          <p:nvSpPr>
            <p:cNvPr name="TextBox 255" id="255"/>
            <p:cNvSpPr txBox="true"/>
            <p:nvPr/>
          </p:nvSpPr>
          <p:spPr>
            <a:xfrm rot="0">
              <a:off x="6128592" y="4697228"/>
              <a:ext cx="46710" cy="2456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737"/>
                </a:lnSpc>
              </a:pPr>
              <a:r>
                <a:rPr lang="en-US" b="true" sz="695">
                  <a:solidFill>
                    <a:srgbClr val="000000"/>
                  </a:solidFill>
                  <a:latin typeface="Prompt Bold"/>
                  <a:ea typeface="Prompt Bold"/>
                  <a:cs typeface="Prompt Bold"/>
                  <a:sym typeface="Prompt Bold"/>
                </a:rPr>
                <a:t>1</a:t>
              </a:r>
            </a:p>
          </p:txBody>
        </p:sp>
        <p:sp>
          <p:nvSpPr>
            <p:cNvPr name="TextBox 256" id="256"/>
            <p:cNvSpPr txBox="true"/>
            <p:nvPr/>
          </p:nvSpPr>
          <p:spPr>
            <a:xfrm rot="0">
              <a:off x="6194265" y="5057514"/>
              <a:ext cx="46710" cy="2456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737"/>
                </a:lnSpc>
              </a:pPr>
              <a:r>
                <a:rPr lang="en-US" b="true" sz="695">
                  <a:solidFill>
                    <a:srgbClr val="000000"/>
                  </a:solidFill>
                  <a:latin typeface="Prompt Bold"/>
                  <a:ea typeface="Prompt Bold"/>
                  <a:cs typeface="Prompt Bold"/>
                  <a:sym typeface="Prompt Bold"/>
                </a:rPr>
                <a:t>1</a:t>
              </a:r>
            </a:p>
          </p:txBody>
        </p:sp>
        <p:sp>
          <p:nvSpPr>
            <p:cNvPr name="TextBox 257" id="257"/>
            <p:cNvSpPr txBox="true"/>
            <p:nvPr/>
          </p:nvSpPr>
          <p:spPr>
            <a:xfrm rot="0">
              <a:off x="6188190" y="6481834"/>
              <a:ext cx="100134" cy="1694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973"/>
                </a:lnSpc>
              </a:pPr>
              <a:r>
                <a:rPr lang="en-US" b="true" sz="695">
                  <a:solidFill>
                    <a:srgbClr val="000000"/>
                  </a:solidFill>
                  <a:latin typeface="Prompt Bold"/>
                  <a:ea typeface="Prompt Bold"/>
                  <a:cs typeface="Prompt Bold"/>
                  <a:sym typeface="Prompt Bold"/>
                </a:rPr>
                <a:t>M</a:t>
              </a:r>
            </a:p>
          </p:txBody>
        </p:sp>
        <p:sp>
          <p:nvSpPr>
            <p:cNvPr name="TextBox 258" id="258"/>
            <p:cNvSpPr txBox="true"/>
            <p:nvPr/>
          </p:nvSpPr>
          <p:spPr>
            <a:xfrm rot="0">
              <a:off x="6356892" y="7135499"/>
              <a:ext cx="100134" cy="1694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973"/>
                </a:lnSpc>
              </a:pPr>
              <a:r>
                <a:rPr lang="en-US" b="true" sz="695" spc="556">
                  <a:solidFill>
                    <a:srgbClr val="000000"/>
                  </a:solidFill>
                  <a:latin typeface="Prompt Bold"/>
                  <a:ea typeface="Prompt Bold"/>
                  <a:cs typeface="Prompt Bold"/>
                  <a:sym typeface="Prompt Bold"/>
                </a:rPr>
                <a:t>M</a:t>
              </a:r>
            </a:p>
          </p:txBody>
        </p:sp>
        <p:sp>
          <p:nvSpPr>
            <p:cNvPr name="TextBox 259" id="259"/>
            <p:cNvSpPr txBox="true"/>
            <p:nvPr/>
          </p:nvSpPr>
          <p:spPr>
            <a:xfrm rot="0">
              <a:off x="6568540" y="7127674"/>
              <a:ext cx="100134" cy="1694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973"/>
                </a:lnSpc>
              </a:pPr>
              <a:r>
                <a:rPr lang="en-US" b="true" sz="695" spc="556">
                  <a:solidFill>
                    <a:srgbClr val="000000"/>
                  </a:solidFill>
                  <a:latin typeface="Prompt Bold"/>
                  <a:ea typeface="Prompt Bold"/>
                  <a:cs typeface="Prompt Bold"/>
                  <a:sym typeface="Prompt Bold"/>
                </a:rPr>
                <a:t>M</a:t>
              </a:r>
            </a:p>
          </p:txBody>
        </p:sp>
        <p:sp>
          <p:nvSpPr>
            <p:cNvPr name="TextBox 260" id="260"/>
            <p:cNvSpPr txBox="true"/>
            <p:nvPr/>
          </p:nvSpPr>
          <p:spPr>
            <a:xfrm rot="0">
              <a:off x="6828109" y="7118406"/>
              <a:ext cx="100134" cy="1694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973"/>
                </a:lnSpc>
              </a:pPr>
              <a:r>
                <a:rPr lang="en-US" b="true" sz="695">
                  <a:solidFill>
                    <a:srgbClr val="000000"/>
                  </a:solidFill>
                  <a:latin typeface="Prompt Bold"/>
                  <a:ea typeface="Prompt Bold"/>
                  <a:cs typeface="Prompt Bold"/>
                  <a:sym typeface="Prompt Bold"/>
                </a:rPr>
                <a:t>M</a:t>
              </a:r>
            </a:p>
          </p:txBody>
        </p:sp>
        <p:sp>
          <p:nvSpPr>
            <p:cNvPr name="TextBox 261" id="261"/>
            <p:cNvSpPr txBox="true"/>
            <p:nvPr/>
          </p:nvSpPr>
          <p:spPr>
            <a:xfrm rot="0">
              <a:off x="7275486" y="8991343"/>
              <a:ext cx="46710" cy="1694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973"/>
                </a:lnSpc>
              </a:pPr>
              <a:r>
                <a:rPr lang="en-US" b="true" sz="695">
                  <a:solidFill>
                    <a:srgbClr val="000000"/>
                  </a:solidFill>
                  <a:latin typeface="Prompt Bold"/>
                  <a:ea typeface="Prompt Bold"/>
                  <a:cs typeface="Prompt Bold"/>
                  <a:sym typeface="Prompt Bold"/>
                </a:rPr>
                <a:t>1</a:t>
              </a:r>
            </a:p>
          </p:txBody>
        </p:sp>
        <p:sp>
          <p:nvSpPr>
            <p:cNvPr name="TextBox 262" id="262"/>
            <p:cNvSpPr txBox="true"/>
            <p:nvPr/>
          </p:nvSpPr>
          <p:spPr>
            <a:xfrm rot="0">
              <a:off x="7385415" y="9610493"/>
              <a:ext cx="46710" cy="1694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973"/>
                </a:lnSpc>
              </a:pPr>
              <a:r>
                <a:rPr lang="en-US" b="true" sz="695">
                  <a:solidFill>
                    <a:srgbClr val="000000"/>
                  </a:solidFill>
                  <a:latin typeface="Prompt Bold"/>
                  <a:ea typeface="Prompt Bold"/>
                  <a:cs typeface="Prompt Bold"/>
                  <a:sym typeface="Prompt Bold"/>
                </a:rPr>
                <a:t>1</a:t>
              </a:r>
            </a:p>
          </p:txBody>
        </p:sp>
        <p:sp>
          <p:nvSpPr>
            <p:cNvPr name="TextBox 263" id="263"/>
            <p:cNvSpPr txBox="true"/>
            <p:nvPr/>
          </p:nvSpPr>
          <p:spPr>
            <a:xfrm rot="0">
              <a:off x="7999943" y="5022398"/>
              <a:ext cx="46710" cy="1694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973"/>
                </a:lnSpc>
              </a:pPr>
              <a:r>
                <a:rPr lang="en-US" b="true" sz="695">
                  <a:solidFill>
                    <a:srgbClr val="000000"/>
                  </a:solidFill>
                  <a:latin typeface="Prompt Bold"/>
                  <a:ea typeface="Prompt Bold"/>
                  <a:cs typeface="Prompt Bold"/>
                  <a:sym typeface="Prompt Bold"/>
                </a:rPr>
                <a:t>1</a:t>
              </a:r>
            </a:p>
          </p:txBody>
        </p:sp>
        <p:sp>
          <p:nvSpPr>
            <p:cNvPr name="TextBox 264" id="264"/>
            <p:cNvSpPr txBox="true"/>
            <p:nvPr/>
          </p:nvSpPr>
          <p:spPr>
            <a:xfrm rot="0">
              <a:off x="8465117" y="9012100"/>
              <a:ext cx="46710" cy="1694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973"/>
                </a:lnSpc>
              </a:pPr>
              <a:r>
                <a:rPr lang="en-US" b="true" sz="695">
                  <a:solidFill>
                    <a:srgbClr val="000000"/>
                  </a:solidFill>
                  <a:latin typeface="Prompt Bold"/>
                  <a:ea typeface="Prompt Bold"/>
                  <a:cs typeface="Prompt Bold"/>
                  <a:sym typeface="Prompt Bold"/>
                </a:rPr>
                <a:t>1</a:t>
              </a:r>
            </a:p>
          </p:txBody>
        </p:sp>
        <p:sp>
          <p:nvSpPr>
            <p:cNvPr name="TextBox 265" id="265"/>
            <p:cNvSpPr txBox="true"/>
            <p:nvPr/>
          </p:nvSpPr>
          <p:spPr>
            <a:xfrm rot="0">
              <a:off x="8502351" y="9653692"/>
              <a:ext cx="100134" cy="1694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973"/>
                </a:lnSpc>
              </a:pPr>
              <a:r>
                <a:rPr lang="en-US" b="true" sz="695">
                  <a:solidFill>
                    <a:srgbClr val="000000"/>
                  </a:solidFill>
                  <a:latin typeface="Prompt Bold"/>
                  <a:ea typeface="Prompt Bold"/>
                  <a:cs typeface="Prompt Bold"/>
                  <a:sym typeface="Prompt Bold"/>
                </a:rPr>
                <a:t>M</a:t>
              </a:r>
            </a:p>
          </p:txBody>
        </p:sp>
        <p:sp>
          <p:nvSpPr>
            <p:cNvPr name="TextBox 266" id="266"/>
            <p:cNvSpPr txBox="true"/>
            <p:nvPr/>
          </p:nvSpPr>
          <p:spPr>
            <a:xfrm rot="0">
              <a:off x="8488010" y="5483687"/>
              <a:ext cx="46710" cy="1694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973"/>
                </a:lnSpc>
              </a:pPr>
              <a:r>
                <a:rPr lang="en-US" b="true" sz="695" spc="408">
                  <a:solidFill>
                    <a:srgbClr val="000000"/>
                  </a:solidFill>
                  <a:latin typeface="Prompt Bold"/>
                  <a:ea typeface="Prompt Bold"/>
                  <a:cs typeface="Prompt Bold"/>
                  <a:sym typeface="Prompt Bold"/>
                </a:rPr>
                <a:t>1</a:t>
              </a:r>
            </a:p>
          </p:txBody>
        </p:sp>
        <p:sp>
          <p:nvSpPr>
            <p:cNvPr name="TextBox 267" id="267"/>
            <p:cNvSpPr txBox="true"/>
            <p:nvPr/>
          </p:nvSpPr>
          <p:spPr>
            <a:xfrm rot="0">
              <a:off x="8603068" y="5495618"/>
              <a:ext cx="46710" cy="1694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973"/>
                </a:lnSpc>
              </a:pPr>
              <a:r>
                <a:rPr lang="en-US" b="true" sz="695" spc="408">
                  <a:solidFill>
                    <a:srgbClr val="000000"/>
                  </a:solidFill>
                  <a:latin typeface="Prompt Bold"/>
                  <a:ea typeface="Prompt Bold"/>
                  <a:cs typeface="Prompt Bold"/>
                  <a:sym typeface="Prompt Bold"/>
                </a:rPr>
                <a:t>1</a:t>
              </a:r>
            </a:p>
          </p:txBody>
        </p:sp>
        <p:sp>
          <p:nvSpPr>
            <p:cNvPr name="TextBox 268" id="268"/>
            <p:cNvSpPr txBox="true"/>
            <p:nvPr/>
          </p:nvSpPr>
          <p:spPr>
            <a:xfrm rot="0">
              <a:off x="8620183" y="4777721"/>
              <a:ext cx="100134" cy="1694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973"/>
                </a:lnSpc>
              </a:pPr>
              <a:r>
                <a:rPr lang="en-US" b="true" sz="695">
                  <a:solidFill>
                    <a:srgbClr val="000000"/>
                  </a:solidFill>
                  <a:latin typeface="Prompt Bold"/>
                  <a:ea typeface="Prompt Bold"/>
                  <a:cs typeface="Prompt Bold"/>
                  <a:sym typeface="Prompt Bold"/>
                </a:rPr>
                <a:t>M</a:t>
              </a:r>
            </a:p>
          </p:txBody>
        </p:sp>
        <p:sp>
          <p:nvSpPr>
            <p:cNvPr name="TextBox 269" id="269"/>
            <p:cNvSpPr txBox="true"/>
            <p:nvPr/>
          </p:nvSpPr>
          <p:spPr>
            <a:xfrm rot="0">
              <a:off x="8730090" y="5398841"/>
              <a:ext cx="46710" cy="1694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973"/>
                </a:lnSpc>
              </a:pPr>
              <a:r>
                <a:rPr lang="en-US" b="true" sz="695">
                  <a:solidFill>
                    <a:srgbClr val="000000"/>
                  </a:solidFill>
                  <a:latin typeface="Prompt Bold"/>
                  <a:ea typeface="Prompt Bold"/>
                  <a:cs typeface="Prompt Bold"/>
                  <a:sym typeface="Prompt Bold"/>
                </a:rPr>
                <a:t>1</a:t>
              </a:r>
            </a:p>
          </p:txBody>
        </p:sp>
        <p:sp>
          <p:nvSpPr>
            <p:cNvPr name="TextBox 270" id="270"/>
            <p:cNvSpPr txBox="true"/>
            <p:nvPr/>
          </p:nvSpPr>
          <p:spPr>
            <a:xfrm rot="0">
              <a:off x="8791427" y="3904516"/>
              <a:ext cx="46710" cy="1694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973"/>
                </a:lnSpc>
              </a:pPr>
              <a:r>
                <a:rPr lang="en-US" b="true" sz="695">
                  <a:solidFill>
                    <a:srgbClr val="000000"/>
                  </a:solidFill>
                  <a:latin typeface="Prompt Bold"/>
                  <a:ea typeface="Prompt Bold"/>
                  <a:cs typeface="Prompt Bold"/>
                  <a:sym typeface="Prompt Bold"/>
                </a:rPr>
                <a:t>1</a:t>
              </a:r>
            </a:p>
          </p:txBody>
        </p:sp>
        <p:sp>
          <p:nvSpPr>
            <p:cNvPr name="TextBox 271" id="271"/>
            <p:cNvSpPr txBox="true"/>
            <p:nvPr/>
          </p:nvSpPr>
          <p:spPr>
            <a:xfrm rot="0">
              <a:off x="8654797" y="7909120"/>
              <a:ext cx="261154" cy="1754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973"/>
                </a:lnSpc>
              </a:pPr>
              <a:r>
                <a:rPr lang="en-US" b="true" sz="695" spc="352">
                  <a:solidFill>
                    <a:srgbClr val="000000"/>
                  </a:solidFill>
                  <a:latin typeface="Prompt Bold"/>
                  <a:ea typeface="Prompt Bold"/>
                  <a:cs typeface="Prompt Bold"/>
                  <a:sym typeface="Prompt Bold"/>
                </a:rPr>
                <a:t>MM</a:t>
              </a:r>
            </a:p>
          </p:txBody>
        </p:sp>
        <p:sp>
          <p:nvSpPr>
            <p:cNvPr name="TextBox 272" id="272"/>
            <p:cNvSpPr txBox="true"/>
            <p:nvPr/>
          </p:nvSpPr>
          <p:spPr>
            <a:xfrm rot="0">
              <a:off x="8875855" y="7273549"/>
              <a:ext cx="100134" cy="1694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973"/>
                </a:lnSpc>
              </a:pPr>
              <a:r>
                <a:rPr lang="en-US" b="true" sz="695">
                  <a:solidFill>
                    <a:srgbClr val="000000"/>
                  </a:solidFill>
                  <a:latin typeface="Prompt Bold"/>
                  <a:ea typeface="Prompt Bold"/>
                  <a:cs typeface="Prompt Bold"/>
                  <a:sym typeface="Prompt Bold"/>
                </a:rPr>
                <a:t>M</a:t>
              </a:r>
            </a:p>
          </p:txBody>
        </p:sp>
        <p:sp>
          <p:nvSpPr>
            <p:cNvPr name="TextBox 273" id="273"/>
            <p:cNvSpPr txBox="true"/>
            <p:nvPr/>
          </p:nvSpPr>
          <p:spPr>
            <a:xfrm rot="0">
              <a:off x="8927903" y="4777721"/>
              <a:ext cx="100134" cy="1694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973"/>
                </a:lnSpc>
              </a:pPr>
              <a:r>
                <a:rPr lang="en-US" b="true" sz="695">
                  <a:solidFill>
                    <a:srgbClr val="000000"/>
                  </a:solidFill>
                  <a:latin typeface="Prompt Bold"/>
                  <a:ea typeface="Prompt Bold"/>
                  <a:cs typeface="Prompt Bold"/>
                  <a:sym typeface="Prompt Bold"/>
                </a:rPr>
                <a:t>M</a:t>
              </a:r>
            </a:p>
          </p:txBody>
        </p:sp>
        <p:sp>
          <p:nvSpPr>
            <p:cNvPr name="TextBox 274" id="274"/>
            <p:cNvSpPr txBox="true"/>
            <p:nvPr/>
          </p:nvSpPr>
          <p:spPr>
            <a:xfrm rot="0">
              <a:off x="9151845" y="4997611"/>
              <a:ext cx="46710" cy="2171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423"/>
                </a:lnSpc>
              </a:pPr>
              <a:r>
                <a:rPr lang="en-US" b="true" sz="695">
                  <a:solidFill>
                    <a:srgbClr val="000000"/>
                  </a:solidFill>
                  <a:latin typeface="Prompt Bold"/>
                  <a:ea typeface="Prompt Bold"/>
                  <a:cs typeface="Prompt Bold"/>
                  <a:sym typeface="Prompt Bold"/>
                </a:rPr>
                <a:t>1</a:t>
              </a:r>
            </a:p>
          </p:txBody>
        </p:sp>
        <p:sp>
          <p:nvSpPr>
            <p:cNvPr name="TextBox 275" id="275"/>
            <p:cNvSpPr txBox="true"/>
            <p:nvPr/>
          </p:nvSpPr>
          <p:spPr>
            <a:xfrm rot="0">
              <a:off x="9039241" y="5238656"/>
              <a:ext cx="46710" cy="2171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423"/>
                </a:lnSpc>
              </a:pPr>
              <a:r>
                <a:rPr lang="en-US" b="true" sz="695">
                  <a:solidFill>
                    <a:srgbClr val="000000"/>
                  </a:solidFill>
                  <a:latin typeface="Prompt Bold"/>
                  <a:ea typeface="Prompt Bold"/>
                  <a:cs typeface="Prompt Bold"/>
                  <a:sym typeface="Prompt Bold"/>
                </a:rPr>
                <a:t>1</a:t>
              </a:r>
            </a:p>
          </p:txBody>
        </p:sp>
        <p:sp>
          <p:nvSpPr>
            <p:cNvPr name="TextBox 276" id="276"/>
            <p:cNvSpPr txBox="true"/>
            <p:nvPr/>
          </p:nvSpPr>
          <p:spPr>
            <a:xfrm rot="0">
              <a:off x="8951148" y="5455991"/>
              <a:ext cx="46710" cy="11234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47"/>
                </a:lnSpc>
              </a:pPr>
              <a:r>
                <a:rPr lang="en-US" b="true" sz="695">
                  <a:solidFill>
                    <a:srgbClr val="000000"/>
                  </a:solidFill>
                  <a:latin typeface="Prompt Bold"/>
                  <a:ea typeface="Prompt Bold"/>
                  <a:cs typeface="Prompt Bold"/>
                  <a:sym typeface="Prompt Bold"/>
                </a:rPr>
                <a:t>1</a:t>
              </a:r>
            </a:p>
          </p:txBody>
        </p:sp>
        <p:sp>
          <p:nvSpPr>
            <p:cNvPr name="TextBox 277" id="277"/>
            <p:cNvSpPr txBox="true"/>
            <p:nvPr/>
          </p:nvSpPr>
          <p:spPr>
            <a:xfrm rot="0">
              <a:off x="9401585" y="2290540"/>
              <a:ext cx="46710" cy="1980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230"/>
                </a:lnSpc>
              </a:pPr>
              <a:r>
                <a:rPr lang="en-US" b="true" sz="695">
                  <a:solidFill>
                    <a:srgbClr val="000000"/>
                  </a:solidFill>
                  <a:latin typeface="Prompt Bold"/>
                  <a:ea typeface="Prompt Bold"/>
                  <a:cs typeface="Prompt Bold"/>
                  <a:sym typeface="Prompt Bold"/>
                </a:rPr>
                <a:t>1</a:t>
              </a:r>
            </a:p>
          </p:txBody>
        </p:sp>
        <p:sp>
          <p:nvSpPr>
            <p:cNvPr name="TextBox 278" id="278"/>
            <p:cNvSpPr txBox="true"/>
            <p:nvPr/>
          </p:nvSpPr>
          <p:spPr>
            <a:xfrm rot="0">
              <a:off x="9425766" y="2498919"/>
              <a:ext cx="46710" cy="1980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230"/>
                </a:lnSpc>
              </a:pPr>
              <a:r>
                <a:rPr lang="en-US" b="true" sz="695">
                  <a:solidFill>
                    <a:srgbClr val="000000"/>
                  </a:solidFill>
                  <a:latin typeface="Prompt Bold"/>
                  <a:ea typeface="Prompt Bold"/>
                  <a:cs typeface="Prompt Bold"/>
                  <a:sym typeface="Prompt Bold"/>
                </a:rPr>
                <a:t>1</a:t>
              </a:r>
            </a:p>
          </p:txBody>
        </p:sp>
        <p:sp>
          <p:nvSpPr>
            <p:cNvPr name="TextBox 279" id="279"/>
            <p:cNvSpPr txBox="true"/>
            <p:nvPr/>
          </p:nvSpPr>
          <p:spPr>
            <a:xfrm rot="0">
              <a:off x="9281101" y="2714136"/>
              <a:ext cx="100134" cy="1694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973"/>
                </a:lnSpc>
              </a:pPr>
              <a:r>
                <a:rPr lang="en-US" b="true" sz="695">
                  <a:solidFill>
                    <a:srgbClr val="000000"/>
                  </a:solidFill>
                  <a:latin typeface="Prompt Bold"/>
                  <a:ea typeface="Prompt Bold"/>
                  <a:cs typeface="Prompt Bold"/>
                  <a:sym typeface="Prompt Bold"/>
                </a:rPr>
                <a:t>M</a:t>
              </a:r>
            </a:p>
          </p:txBody>
        </p:sp>
        <p:sp>
          <p:nvSpPr>
            <p:cNvPr name="TextBox 280" id="280"/>
            <p:cNvSpPr txBox="true"/>
            <p:nvPr/>
          </p:nvSpPr>
          <p:spPr>
            <a:xfrm rot="0">
              <a:off x="10218406" y="3505488"/>
              <a:ext cx="46710" cy="1694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973"/>
                </a:lnSpc>
              </a:pPr>
              <a:r>
                <a:rPr lang="en-US" b="true" sz="695">
                  <a:solidFill>
                    <a:srgbClr val="000000"/>
                  </a:solidFill>
                  <a:latin typeface="Prompt Bold"/>
                  <a:ea typeface="Prompt Bold"/>
                  <a:cs typeface="Prompt Bold"/>
                  <a:sym typeface="Prompt Bold"/>
                </a:rPr>
                <a:t>1</a:t>
              </a:r>
            </a:p>
          </p:txBody>
        </p:sp>
        <p:sp>
          <p:nvSpPr>
            <p:cNvPr name="TextBox 281" id="281"/>
            <p:cNvSpPr txBox="true"/>
            <p:nvPr/>
          </p:nvSpPr>
          <p:spPr>
            <a:xfrm rot="0">
              <a:off x="11107129" y="7300305"/>
              <a:ext cx="100134" cy="1694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973"/>
                </a:lnSpc>
              </a:pPr>
              <a:r>
                <a:rPr lang="en-US" b="true" sz="695">
                  <a:solidFill>
                    <a:srgbClr val="000000"/>
                  </a:solidFill>
                  <a:latin typeface="Prompt Bold"/>
                  <a:ea typeface="Prompt Bold"/>
                  <a:cs typeface="Prompt Bold"/>
                  <a:sym typeface="Prompt Bold"/>
                </a:rPr>
                <a:t>M</a:t>
              </a:r>
            </a:p>
          </p:txBody>
        </p:sp>
        <p:sp>
          <p:nvSpPr>
            <p:cNvPr name="TextBox 282" id="282"/>
            <p:cNvSpPr txBox="true"/>
            <p:nvPr/>
          </p:nvSpPr>
          <p:spPr>
            <a:xfrm rot="0">
              <a:off x="11257880" y="6451512"/>
              <a:ext cx="100134" cy="1694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973"/>
                </a:lnSpc>
              </a:pPr>
              <a:r>
                <a:rPr lang="en-US" b="true" sz="695">
                  <a:solidFill>
                    <a:srgbClr val="000000"/>
                  </a:solidFill>
                  <a:latin typeface="Prompt Bold"/>
                  <a:ea typeface="Prompt Bold"/>
                  <a:cs typeface="Prompt Bold"/>
                  <a:sym typeface="Prompt Bold"/>
                </a:rPr>
                <a:t>M</a:t>
              </a:r>
            </a:p>
          </p:txBody>
        </p:sp>
        <p:sp>
          <p:nvSpPr>
            <p:cNvPr name="TextBox 283" id="283"/>
            <p:cNvSpPr txBox="true"/>
            <p:nvPr/>
          </p:nvSpPr>
          <p:spPr>
            <a:xfrm rot="0">
              <a:off x="11808429" y="3354605"/>
              <a:ext cx="100134" cy="1694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973"/>
                </a:lnSpc>
              </a:pPr>
              <a:r>
                <a:rPr lang="en-US" b="true" sz="695">
                  <a:solidFill>
                    <a:srgbClr val="000000"/>
                  </a:solidFill>
                  <a:latin typeface="Prompt Bold"/>
                  <a:ea typeface="Prompt Bold"/>
                  <a:cs typeface="Prompt Bold"/>
                  <a:sym typeface="Prompt Bold"/>
                </a:rPr>
                <a:t>M</a:t>
              </a:r>
            </a:p>
          </p:txBody>
        </p:sp>
        <p:sp>
          <p:nvSpPr>
            <p:cNvPr name="TextBox 284" id="284"/>
            <p:cNvSpPr txBox="true"/>
            <p:nvPr/>
          </p:nvSpPr>
          <p:spPr>
            <a:xfrm rot="0">
              <a:off x="11820448" y="5623487"/>
              <a:ext cx="100134" cy="1694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973"/>
                </a:lnSpc>
              </a:pPr>
              <a:r>
                <a:rPr lang="en-US" b="true" sz="695">
                  <a:solidFill>
                    <a:srgbClr val="000000"/>
                  </a:solidFill>
                  <a:latin typeface="Prompt Bold"/>
                  <a:ea typeface="Prompt Bold"/>
                  <a:cs typeface="Prompt Bold"/>
                  <a:sym typeface="Prompt Bold"/>
                </a:rPr>
                <a:t>M</a:t>
              </a:r>
            </a:p>
          </p:txBody>
        </p:sp>
        <p:sp>
          <p:nvSpPr>
            <p:cNvPr name="TextBox 285" id="285"/>
            <p:cNvSpPr txBox="true"/>
            <p:nvPr/>
          </p:nvSpPr>
          <p:spPr>
            <a:xfrm rot="0">
              <a:off x="11918644" y="3741856"/>
              <a:ext cx="100134" cy="1694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973"/>
                </a:lnSpc>
              </a:pPr>
              <a:r>
                <a:rPr lang="en-US" b="true" sz="695">
                  <a:solidFill>
                    <a:srgbClr val="000000"/>
                  </a:solidFill>
                  <a:latin typeface="Prompt Bold"/>
                  <a:ea typeface="Prompt Bold"/>
                  <a:cs typeface="Prompt Bold"/>
                  <a:sym typeface="Prompt Bold"/>
                </a:rPr>
                <a:t>M</a:t>
              </a:r>
            </a:p>
          </p:txBody>
        </p:sp>
        <p:sp>
          <p:nvSpPr>
            <p:cNvPr name="TextBox 286" id="286"/>
            <p:cNvSpPr txBox="true"/>
            <p:nvPr/>
          </p:nvSpPr>
          <p:spPr>
            <a:xfrm rot="0">
              <a:off x="11932358" y="6912074"/>
              <a:ext cx="100134" cy="1694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973"/>
                </a:lnSpc>
              </a:pPr>
              <a:r>
                <a:rPr lang="en-US" b="true" sz="695">
                  <a:solidFill>
                    <a:srgbClr val="000000"/>
                  </a:solidFill>
                  <a:latin typeface="Prompt Bold"/>
                  <a:ea typeface="Prompt Bold"/>
                  <a:cs typeface="Prompt Bold"/>
                  <a:sym typeface="Prompt Bold"/>
                </a:rPr>
                <a:t>M</a:t>
              </a:r>
            </a:p>
          </p:txBody>
        </p:sp>
        <p:sp>
          <p:nvSpPr>
            <p:cNvPr name="TextBox 287" id="287"/>
            <p:cNvSpPr txBox="true"/>
            <p:nvPr/>
          </p:nvSpPr>
          <p:spPr>
            <a:xfrm rot="0">
              <a:off x="12400262" y="7783881"/>
              <a:ext cx="46710" cy="1694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973"/>
                </a:lnSpc>
              </a:pPr>
              <a:r>
                <a:rPr lang="en-US" b="true" sz="695">
                  <a:solidFill>
                    <a:srgbClr val="000000"/>
                  </a:solidFill>
                  <a:latin typeface="Prompt Bold"/>
                  <a:ea typeface="Prompt Bold"/>
                  <a:cs typeface="Prompt Bold"/>
                  <a:sym typeface="Prompt Bold"/>
                </a:rPr>
                <a:t>1</a:t>
              </a:r>
            </a:p>
          </p:txBody>
        </p:sp>
        <p:sp>
          <p:nvSpPr>
            <p:cNvPr name="TextBox 288" id="288"/>
            <p:cNvSpPr txBox="true"/>
            <p:nvPr/>
          </p:nvSpPr>
          <p:spPr>
            <a:xfrm rot="0">
              <a:off x="12501838" y="6651306"/>
              <a:ext cx="100134" cy="1694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973"/>
                </a:lnSpc>
              </a:pPr>
              <a:r>
                <a:rPr lang="en-US" b="true" sz="695">
                  <a:solidFill>
                    <a:srgbClr val="000000"/>
                  </a:solidFill>
                  <a:latin typeface="Prompt Bold"/>
                  <a:ea typeface="Prompt Bold"/>
                  <a:cs typeface="Prompt Bold"/>
                  <a:sym typeface="Prompt Bold"/>
                </a:rPr>
                <a:t>M</a:t>
              </a:r>
            </a:p>
          </p:txBody>
        </p:sp>
        <p:sp>
          <p:nvSpPr>
            <p:cNvPr name="TextBox 289" id="289"/>
            <p:cNvSpPr txBox="true"/>
            <p:nvPr/>
          </p:nvSpPr>
          <p:spPr>
            <a:xfrm rot="0">
              <a:off x="12787040" y="3214816"/>
              <a:ext cx="100134" cy="1694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937"/>
                </a:lnSpc>
              </a:pPr>
              <a:r>
                <a:rPr lang="en-US" b="true" sz="695">
                  <a:solidFill>
                    <a:srgbClr val="000000"/>
                  </a:solidFill>
                  <a:latin typeface="Prompt Bold"/>
                  <a:ea typeface="Prompt Bold"/>
                  <a:cs typeface="Prompt Bold"/>
                  <a:sym typeface="Prompt Bold"/>
                </a:rPr>
                <a:t>M</a:t>
              </a:r>
            </a:p>
          </p:txBody>
        </p:sp>
        <p:sp>
          <p:nvSpPr>
            <p:cNvPr name="TextBox 290" id="290"/>
            <p:cNvSpPr txBox="true"/>
            <p:nvPr/>
          </p:nvSpPr>
          <p:spPr>
            <a:xfrm rot="0">
              <a:off x="12802173" y="3373492"/>
              <a:ext cx="100134" cy="1694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937"/>
                </a:lnSpc>
              </a:pPr>
              <a:r>
                <a:rPr lang="en-US" b="true" sz="695">
                  <a:solidFill>
                    <a:srgbClr val="000000"/>
                  </a:solidFill>
                  <a:latin typeface="Prompt Bold"/>
                  <a:ea typeface="Prompt Bold"/>
                  <a:cs typeface="Prompt Bold"/>
                  <a:sym typeface="Prompt Bold"/>
                </a:rPr>
                <a:t>M</a:t>
              </a:r>
            </a:p>
          </p:txBody>
        </p:sp>
        <p:sp>
          <p:nvSpPr>
            <p:cNvPr name="TextBox 291" id="291"/>
            <p:cNvSpPr txBox="true"/>
            <p:nvPr/>
          </p:nvSpPr>
          <p:spPr>
            <a:xfrm rot="0">
              <a:off x="12802173" y="8048920"/>
              <a:ext cx="100134" cy="1694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973"/>
                </a:lnSpc>
              </a:pPr>
              <a:r>
                <a:rPr lang="en-US" b="true" sz="695">
                  <a:solidFill>
                    <a:srgbClr val="000000"/>
                  </a:solidFill>
                  <a:latin typeface="Prompt Bold"/>
                  <a:ea typeface="Prompt Bold"/>
                  <a:cs typeface="Prompt Bold"/>
                  <a:sym typeface="Prompt Bold"/>
                </a:rPr>
                <a:t>M</a:t>
              </a:r>
            </a:p>
          </p:txBody>
        </p:sp>
        <p:sp>
          <p:nvSpPr>
            <p:cNvPr name="TextBox 292" id="292"/>
            <p:cNvSpPr txBox="true"/>
            <p:nvPr/>
          </p:nvSpPr>
          <p:spPr>
            <a:xfrm rot="0">
              <a:off x="12882331" y="4624064"/>
              <a:ext cx="100134" cy="1694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973"/>
                </a:lnSpc>
              </a:pPr>
              <a:r>
                <a:rPr lang="en-US" b="true" sz="695">
                  <a:solidFill>
                    <a:srgbClr val="000000"/>
                  </a:solidFill>
                  <a:latin typeface="Prompt Bold"/>
                  <a:ea typeface="Prompt Bold"/>
                  <a:cs typeface="Prompt Bold"/>
                  <a:sym typeface="Prompt Bold"/>
                </a:rPr>
                <a:t>M</a:t>
              </a:r>
            </a:p>
          </p:txBody>
        </p:sp>
        <p:sp>
          <p:nvSpPr>
            <p:cNvPr name="TextBox 293" id="293"/>
            <p:cNvSpPr txBox="true"/>
            <p:nvPr/>
          </p:nvSpPr>
          <p:spPr>
            <a:xfrm rot="0">
              <a:off x="13136682" y="6155876"/>
              <a:ext cx="100134" cy="1694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973"/>
                </a:lnSpc>
              </a:pPr>
              <a:r>
                <a:rPr lang="en-US" b="true" sz="695">
                  <a:solidFill>
                    <a:srgbClr val="000000"/>
                  </a:solidFill>
                  <a:latin typeface="Prompt Bold"/>
                  <a:ea typeface="Prompt Bold"/>
                  <a:cs typeface="Prompt Bold"/>
                  <a:sym typeface="Prompt Bold"/>
                </a:rPr>
                <a:t>M</a:t>
              </a:r>
            </a:p>
          </p:txBody>
        </p:sp>
        <p:sp>
          <p:nvSpPr>
            <p:cNvPr name="TextBox 294" id="294"/>
            <p:cNvSpPr txBox="true"/>
            <p:nvPr/>
          </p:nvSpPr>
          <p:spPr>
            <a:xfrm rot="0">
              <a:off x="13300839" y="8667498"/>
              <a:ext cx="100134" cy="1694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973"/>
                </a:lnSpc>
              </a:pPr>
              <a:r>
                <a:rPr lang="en-US" b="true" sz="695">
                  <a:solidFill>
                    <a:srgbClr val="000000"/>
                  </a:solidFill>
                  <a:latin typeface="Prompt Bold"/>
                  <a:ea typeface="Prompt Bold"/>
                  <a:cs typeface="Prompt Bold"/>
                  <a:sym typeface="Prompt Bold"/>
                </a:rPr>
                <a:t>M</a:t>
              </a:r>
            </a:p>
          </p:txBody>
        </p:sp>
        <p:sp>
          <p:nvSpPr>
            <p:cNvPr name="TextBox 295" id="295"/>
            <p:cNvSpPr txBox="true"/>
            <p:nvPr/>
          </p:nvSpPr>
          <p:spPr>
            <a:xfrm rot="0">
              <a:off x="13374107" y="5628308"/>
              <a:ext cx="46710" cy="1694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973"/>
                </a:lnSpc>
              </a:pPr>
              <a:r>
                <a:rPr lang="en-US" b="true" sz="695">
                  <a:solidFill>
                    <a:srgbClr val="000000"/>
                  </a:solidFill>
                  <a:latin typeface="Prompt Bold"/>
                  <a:ea typeface="Prompt Bold"/>
                  <a:cs typeface="Prompt Bold"/>
                  <a:sym typeface="Prompt Bold"/>
                </a:rPr>
                <a:t>1</a:t>
              </a:r>
            </a:p>
          </p:txBody>
        </p:sp>
        <p:sp>
          <p:nvSpPr>
            <p:cNvPr name="TextBox 296" id="296"/>
            <p:cNvSpPr txBox="true"/>
            <p:nvPr/>
          </p:nvSpPr>
          <p:spPr>
            <a:xfrm rot="0">
              <a:off x="13468011" y="7862377"/>
              <a:ext cx="46710" cy="1694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973"/>
                </a:lnSpc>
              </a:pPr>
              <a:r>
                <a:rPr lang="en-US" b="true" sz="695">
                  <a:solidFill>
                    <a:srgbClr val="000000"/>
                  </a:solidFill>
                  <a:latin typeface="Prompt Bold"/>
                  <a:ea typeface="Prompt Bold"/>
                  <a:cs typeface="Prompt Bold"/>
                  <a:sym typeface="Prompt Bold"/>
                </a:rPr>
                <a:t>1</a:t>
              </a:r>
            </a:p>
          </p:txBody>
        </p:sp>
        <p:sp>
          <p:nvSpPr>
            <p:cNvPr name="TextBox 297" id="297"/>
            <p:cNvSpPr txBox="true"/>
            <p:nvPr/>
          </p:nvSpPr>
          <p:spPr>
            <a:xfrm rot="0">
              <a:off x="13528611" y="7230405"/>
              <a:ext cx="46710" cy="1694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973"/>
                </a:lnSpc>
              </a:pPr>
              <a:r>
                <a:rPr lang="en-US" b="true" sz="695">
                  <a:solidFill>
                    <a:srgbClr val="000000"/>
                  </a:solidFill>
                  <a:latin typeface="Prompt Bold"/>
                  <a:ea typeface="Prompt Bold"/>
                  <a:cs typeface="Prompt Bold"/>
                  <a:sym typeface="Prompt Bold"/>
                </a:rPr>
                <a:t>1</a:t>
              </a:r>
            </a:p>
          </p:txBody>
        </p:sp>
        <p:sp>
          <p:nvSpPr>
            <p:cNvPr name="TextBox 298" id="298"/>
            <p:cNvSpPr txBox="true"/>
            <p:nvPr/>
          </p:nvSpPr>
          <p:spPr>
            <a:xfrm rot="0">
              <a:off x="13629152" y="7864259"/>
              <a:ext cx="46710" cy="1694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973"/>
                </a:lnSpc>
              </a:pPr>
              <a:r>
                <a:rPr lang="en-US" b="true" sz="695">
                  <a:solidFill>
                    <a:srgbClr val="000000"/>
                  </a:solidFill>
                  <a:latin typeface="Prompt Bold"/>
                  <a:ea typeface="Prompt Bold"/>
                  <a:cs typeface="Prompt Bold"/>
                  <a:sym typeface="Prompt Bold"/>
                </a:rPr>
                <a:t>1</a:t>
              </a:r>
            </a:p>
          </p:txBody>
        </p:sp>
        <p:sp>
          <p:nvSpPr>
            <p:cNvPr name="TextBox 299" id="299"/>
            <p:cNvSpPr txBox="true"/>
            <p:nvPr/>
          </p:nvSpPr>
          <p:spPr>
            <a:xfrm rot="0">
              <a:off x="14031624" y="8457765"/>
              <a:ext cx="100134" cy="1694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973"/>
                </a:lnSpc>
              </a:pPr>
              <a:r>
                <a:rPr lang="en-US" b="true" sz="695">
                  <a:solidFill>
                    <a:srgbClr val="000000"/>
                  </a:solidFill>
                  <a:latin typeface="Prompt Bold"/>
                  <a:ea typeface="Prompt Bold"/>
                  <a:cs typeface="Prompt Bold"/>
                  <a:sym typeface="Prompt Bold"/>
                </a:rPr>
                <a:t>M</a:t>
              </a:r>
            </a:p>
          </p:txBody>
        </p:sp>
        <p:sp>
          <p:nvSpPr>
            <p:cNvPr name="TextBox 300" id="300"/>
            <p:cNvSpPr txBox="true"/>
            <p:nvPr/>
          </p:nvSpPr>
          <p:spPr>
            <a:xfrm rot="0">
              <a:off x="13894092" y="4905436"/>
              <a:ext cx="100134" cy="1694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973"/>
                </a:lnSpc>
              </a:pPr>
              <a:r>
                <a:rPr lang="en-US" b="true" sz="695" spc="556">
                  <a:solidFill>
                    <a:srgbClr val="000000"/>
                  </a:solidFill>
                  <a:latin typeface="Prompt Bold"/>
                  <a:ea typeface="Prompt Bold"/>
                  <a:cs typeface="Prompt Bold"/>
                  <a:sym typeface="Prompt Bold"/>
                </a:rPr>
                <a:t>M</a:t>
              </a:r>
            </a:p>
          </p:txBody>
        </p:sp>
        <p:sp>
          <p:nvSpPr>
            <p:cNvPr name="TextBox 301" id="301"/>
            <p:cNvSpPr txBox="true"/>
            <p:nvPr/>
          </p:nvSpPr>
          <p:spPr>
            <a:xfrm rot="0">
              <a:off x="14128324" y="4886637"/>
              <a:ext cx="100134" cy="1694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973"/>
                </a:lnSpc>
              </a:pPr>
              <a:r>
                <a:rPr lang="en-US" b="true" sz="695" spc="556">
                  <a:solidFill>
                    <a:srgbClr val="000000"/>
                  </a:solidFill>
                  <a:latin typeface="Prompt Bold"/>
                  <a:ea typeface="Prompt Bold"/>
                  <a:cs typeface="Prompt Bold"/>
                  <a:sym typeface="Prompt Bold"/>
                </a:rPr>
                <a:t>M</a:t>
              </a:r>
            </a:p>
          </p:txBody>
        </p:sp>
        <p:sp>
          <p:nvSpPr>
            <p:cNvPr name="TextBox 302" id="302"/>
            <p:cNvSpPr txBox="true"/>
            <p:nvPr/>
          </p:nvSpPr>
          <p:spPr>
            <a:xfrm rot="0">
              <a:off x="14358231" y="8450457"/>
              <a:ext cx="100134" cy="1694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973"/>
                </a:lnSpc>
              </a:pPr>
              <a:r>
                <a:rPr lang="en-US" b="true" sz="695">
                  <a:solidFill>
                    <a:srgbClr val="000000"/>
                  </a:solidFill>
                  <a:latin typeface="Prompt Bold"/>
                  <a:ea typeface="Prompt Bold"/>
                  <a:cs typeface="Prompt Bold"/>
                  <a:sym typeface="Prompt Bold"/>
                </a:rPr>
                <a:t>M</a:t>
              </a:r>
            </a:p>
          </p:txBody>
        </p:sp>
        <p:sp>
          <p:nvSpPr>
            <p:cNvPr name="TextBox 303" id="303"/>
            <p:cNvSpPr txBox="true"/>
            <p:nvPr/>
          </p:nvSpPr>
          <p:spPr>
            <a:xfrm rot="0">
              <a:off x="14737107" y="2855642"/>
              <a:ext cx="46710" cy="1694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973"/>
                </a:lnSpc>
              </a:pPr>
              <a:r>
                <a:rPr lang="en-US" b="true" sz="695">
                  <a:solidFill>
                    <a:srgbClr val="000000"/>
                  </a:solidFill>
                  <a:latin typeface="Prompt Bold"/>
                  <a:ea typeface="Prompt Bold"/>
                  <a:cs typeface="Prompt Bold"/>
                  <a:sym typeface="Prompt Bold"/>
                </a:rPr>
                <a:t>1</a:t>
              </a:r>
            </a:p>
          </p:txBody>
        </p:sp>
        <p:sp>
          <p:nvSpPr>
            <p:cNvPr name="TextBox 304" id="304"/>
            <p:cNvSpPr txBox="true"/>
            <p:nvPr/>
          </p:nvSpPr>
          <p:spPr>
            <a:xfrm rot="0">
              <a:off x="16085644" y="4159660"/>
              <a:ext cx="46710" cy="1694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973"/>
                </a:lnSpc>
              </a:pPr>
              <a:r>
                <a:rPr lang="en-US" b="true" sz="695">
                  <a:solidFill>
                    <a:srgbClr val="000000"/>
                  </a:solidFill>
                  <a:latin typeface="Prompt Bold"/>
                  <a:ea typeface="Prompt Bold"/>
                  <a:cs typeface="Prompt Bold"/>
                  <a:sym typeface="Prompt Bold"/>
                </a:rPr>
                <a:t>1</a:t>
              </a:r>
            </a:p>
          </p:txBody>
        </p:sp>
        <p:sp>
          <p:nvSpPr>
            <p:cNvPr name="TextBox 305" id="305"/>
            <p:cNvSpPr txBox="true"/>
            <p:nvPr/>
          </p:nvSpPr>
          <p:spPr>
            <a:xfrm rot="0">
              <a:off x="16111454" y="7523278"/>
              <a:ext cx="46710" cy="1694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973"/>
                </a:lnSpc>
              </a:pPr>
              <a:r>
                <a:rPr lang="en-US" b="true" sz="695">
                  <a:solidFill>
                    <a:srgbClr val="000000"/>
                  </a:solidFill>
                  <a:latin typeface="Prompt Bold"/>
                  <a:ea typeface="Prompt Bold"/>
                  <a:cs typeface="Prompt Bold"/>
                  <a:sym typeface="Prompt Bold"/>
                </a:rPr>
                <a:t>1</a:t>
              </a:r>
            </a:p>
          </p:txBody>
        </p:sp>
        <p:sp>
          <p:nvSpPr>
            <p:cNvPr name="TextBox 306" id="306"/>
            <p:cNvSpPr txBox="true"/>
            <p:nvPr/>
          </p:nvSpPr>
          <p:spPr>
            <a:xfrm rot="0">
              <a:off x="16576386" y="7661735"/>
              <a:ext cx="46710" cy="1694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973"/>
                </a:lnSpc>
              </a:pPr>
              <a:r>
                <a:rPr lang="en-US" b="true" sz="695">
                  <a:solidFill>
                    <a:srgbClr val="000000"/>
                  </a:solidFill>
                  <a:latin typeface="Prompt Bold"/>
                  <a:ea typeface="Prompt Bold"/>
                  <a:cs typeface="Prompt Bold"/>
                  <a:sym typeface="Prompt Bold"/>
                </a:rPr>
                <a:t>1</a:t>
              </a:r>
            </a:p>
          </p:txBody>
        </p:sp>
        <p:sp>
          <p:nvSpPr>
            <p:cNvPr name="TextBox 307" id="307"/>
            <p:cNvSpPr txBox="true"/>
            <p:nvPr/>
          </p:nvSpPr>
          <p:spPr>
            <a:xfrm rot="0">
              <a:off x="16701724" y="7510214"/>
              <a:ext cx="46710" cy="1694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973"/>
                </a:lnSpc>
              </a:pPr>
              <a:r>
                <a:rPr lang="en-US" b="true" sz="695">
                  <a:solidFill>
                    <a:srgbClr val="000000"/>
                  </a:solidFill>
                  <a:latin typeface="Prompt Bold"/>
                  <a:ea typeface="Prompt Bold"/>
                  <a:cs typeface="Prompt Bold"/>
                  <a:sym typeface="Prompt Bold"/>
                </a:rPr>
                <a:t>1</a:t>
              </a:r>
            </a:p>
          </p:txBody>
        </p:sp>
        <p:sp>
          <p:nvSpPr>
            <p:cNvPr name="TextBox 308" id="308"/>
            <p:cNvSpPr txBox="true"/>
            <p:nvPr/>
          </p:nvSpPr>
          <p:spPr>
            <a:xfrm rot="0">
              <a:off x="16835140" y="6857086"/>
              <a:ext cx="100134" cy="15044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769"/>
                </a:lnSpc>
              </a:pPr>
              <a:r>
                <a:rPr lang="en-US" b="true" sz="695">
                  <a:solidFill>
                    <a:srgbClr val="000000"/>
                  </a:solidFill>
                  <a:latin typeface="Prompt Bold"/>
                  <a:ea typeface="Prompt Bold"/>
                  <a:cs typeface="Prompt Bold"/>
                  <a:sym typeface="Prompt Bold"/>
                </a:rPr>
                <a:t>M</a:t>
              </a:r>
            </a:p>
          </p:txBody>
        </p:sp>
        <p:sp>
          <p:nvSpPr>
            <p:cNvPr name="TextBox 309" id="309"/>
            <p:cNvSpPr txBox="true"/>
            <p:nvPr/>
          </p:nvSpPr>
          <p:spPr>
            <a:xfrm rot="0">
              <a:off x="17184816" y="6987355"/>
              <a:ext cx="46710" cy="15044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769"/>
                </a:lnSpc>
              </a:pPr>
              <a:r>
                <a:rPr lang="en-US" b="true" sz="695">
                  <a:solidFill>
                    <a:srgbClr val="000000"/>
                  </a:solidFill>
                  <a:latin typeface="Prompt Bold"/>
                  <a:ea typeface="Prompt Bold"/>
                  <a:cs typeface="Prompt Bold"/>
                  <a:sym typeface="Prompt Bold"/>
                </a:rPr>
                <a:t>1</a:t>
              </a:r>
            </a:p>
          </p:txBody>
        </p:sp>
        <p:sp>
          <p:nvSpPr>
            <p:cNvPr name="TextBox 310" id="310"/>
            <p:cNvSpPr txBox="true"/>
            <p:nvPr/>
          </p:nvSpPr>
          <p:spPr>
            <a:xfrm rot="0">
              <a:off x="17068955" y="7110609"/>
              <a:ext cx="100134" cy="11234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47"/>
                </a:lnSpc>
              </a:pPr>
              <a:r>
                <a:rPr lang="en-US" b="true" sz="695">
                  <a:solidFill>
                    <a:srgbClr val="000000"/>
                  </a:solidFill>
                  <a:latin typeface="Prompt Bold"/>
                  <a:ea typeface="Prompt Bold"/>
                  <a:cs typeface="Prompt Bold"/>
                  <a:sym typeface="Prompt Bold"/>
                </a:rPr>
                <a:t>M</a:t>
              </a:r>
            </a:p>
          </p:txBody>
        </p:sp>
        <p:sp>
          <p:nvSpPr>
            <p:cNvPr name="TextBox 311" id="311"/>
            <p:cNvSpPr txBox="true"/>
            <p:nvPr/>
          </p:nvSpPr>
          <p:spPr>
            <a:xfrm rot="0">
              <a:off x="17218572" y="7162129"/>
              <a:ext cx="100134" cy="3735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1048"/>
                </a:lnSpc>
              </a:pPr>
              <a:r>
                <a:rPr lang="en-US" b="true" sz="695">
                  <a:solidFill>
                    <a:srgbClr val="000000"/>
                  </a:solidFill>
                  <a:latin typeface="Prompt Bold"/>
                  <a:ea typeface="Prompt Bold"/>
                  <a:cs typeface="Prompt Bold"/>
                  <a:sym typeface="Prompt Bold"/>
                </a:rPr>
                <a:t>M</a:t>
              </a:r>
            </a:p>
            <a:p>
              <a:pPr algn="just">
                <a:lnSpc>
                  <a:spcPts val="928"/>
                </a:lnSpc>
              </a:pPr>
              <a:r>
                <a:rPr lang="en-US" b="true" sz="695">
                  <a:solidFill>
                    <a:srgbClr val="000000"/>
                  </a:solidFill>
                  <a:latin typeface="Prompt Bold"/>
                  <a:ea typeface="Prompt Bold"/>
                  <a:cs typeface="Prompt Bold"/>
                  <a:sym typeface="Prompt Bold"/>
                </a:rPr>
                <a:t>M</a:t>
              </a:r>
            </a:p>
          </p:txBody>
        </p:sp>
        <p:sp>
          <p:nvSpPr>
            <p:cNvPr name="TextBox 312" id="312"/>
            <p:cNvSpPr txBox="true"/>
            <p:nvPr/>
          </p:nvSpPr>
          <p:spPr>
            <a:xfrm rot="0">
              <a:off x="17087038" y="7315356"/>
              <a:ext cx="100134" cy="11234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47"/>
                </a:lnSpc>
              </a:pPr>
              <a:r>
                <a:rPr lang="en-US" b="true" sz="695">
                  <a:solidFill>
                    <a:srgbClr val="000000"/>
                  </a:solidFill>
                  <a:latin typeface="Prompt Bold"/>
                  <a:ea typeface="Prompt Bold"/>
                  <a:cs typeface="Prompt Bold"/>
                  <a:sym typeface="Prompt Bold"/>
                </a:rPr>
                <a:t>M</a:t>
              </a:r>
            </a:p>
          </p:txBody>
        </p:sp>
        <p:sp>
          <p:nvSpPr>
            <p:cNvPr name="TextBox 313" id="313"/>
            <p:cNvSpPr txBox="true"/>
            <p:nvPr/>
          </p:nvSpPr>
          <p:spPr>
            <a:xfrm rot="0">
              <a:off x="17023950" y="7525049"/>
              <a:ext cx="46710" cy="15044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722"/>
                </a:lnSpc>
              </a:pPr>
              <a:r>
                <a:rPr lang="en-US" b="true" sz="695">
                  <a:solidFill>
                    <a:srgbClr val="000000"/>
                  </a:solidFill>
                  <a:latin typeface="Prompt Bold"/>
                  <a:ea typeface="Prompt Bold"/>
                  <a:cs typeface="Prompt Bold"/>
                  <a:sym typeface="Prompt Bold"/>
                </a:rPr>
                <a:t>1</a:t>
              </a:r>
            </a:p>
          </p:txBody>
        </p:sp>
        <p:sp>
          <p:nvSpPr>
            <p:cNvPr name="TextBox 314" id="314"/>
            <p:cNvSpPr txBox="true"/>
            <p:nvPr/>
          </p:nvSpPr>
          <p:spPr>
            <a:xfrm rot="0">
              <a:off x="17859679" y="7833497"/>
              <a:ext cx="100134" cy="1694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973"/>
                </a:lnSpc>
              </a:pPr>
              <a:r>
                <a:rPr lang="en-US" b="true" sz="695">
                  <a:solidFill>
                    <a:srgbClr val="000000"/>
                  </a:solidFill>
                  <a:latin typeface="Prompt Bold"/>
                  <a:ea typeface="Prompt Bold"/>
                  <a:cs typeface="Prompt Bold"/>
                  <a:sym typeface="Prompt Bold"/>
                </a:rPr>
                <a:t>M</a:t>
              </a:r>
            </a:p>
          </p:txBody>
        </p:sp>
        <p:sp>
          <p:nvSpPr>
            <p:cNvPr name="TextBox 315" id="315"/>
            <p:cNvSpPr txBox="true"/>
            <p:nvPr/>
          </p:nvSpPr>
          <p:spPr>
            <a:xfrm rot="0">
              <a:off x="18572734" y="8220099"/>
              <a:ext cx="100134" cy="1694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973"/>
                </a:lnSpc>
              </a:pPr>
              <a:r>
                <a:rPr lang="en-US" b="true" sz="695">
                  <a:solidFill>
                    <a:srgbClr val="000000"/>
                  </a:solidFill>
                  <a:latin typeface="Prompt Bold"/>
                  <a:ea typeface="Prompt Bold"/>
                  <a:cs typeface="Prompt Bold"/>
                  <a:sym typeface="Prompt Bold"/>
                </a:rPr>
                <a:t>M</a:t>
              </a:r>
            </a:p>
          </p:txBody>
        </p:sp>
        <p:sp>
          <p:nvSpPr>
            <p:cNvPr name="TextBox 316" id="316"/>
            <p:cNvSpPr txBox="true"/>
            <p:nvPr/>
          </p:nvSpPr>
          <p:spPr>
            <a:xfrm rot="0">
              <a:off x="19863104" y="8637627"/>
              <a:ext cx="46710" cy="1694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973"/>
                </a:lnSpc>
              </a:pPr>
              <a:r>
                <a:rPr lang="en-US" b="true" sz="695">
                  <a:solidFill>
                    <a:srgbClr val="000000"/>
                  </a:solidFill>
                  <a:latin typeface="Prompt Bold"/>
                  <a:ea typeface="Prompt Bold"/>
                  <a:cs typeface="Prompt Bold"/>
                  <a:sym typeface="Prompt Bold"/>
                </a:rPr>
                <a:t>1</a:t>
              </a:r>
            </a:p>
          </p:txBody>
        </p:sp>
        <p:sp>
          <p:nvSpPr>
            <p:cNvPr name="TextBox 317" id="317"/>
            <p:cNvSpPr txBox="true"/>
            <p:nvPr/>
          </p:nvSpPr>
          <p:spPr>
            <a:xfrm rot="0">
              <a:off x="19985096" y="3193795"/>
              <a:ext cx="46710" cy="1694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973"/>
                </a:lnSpc>
              </a:pPr>
              <a:r>
                <a:rPr lang="en-US" b="true" sz="695">
                  <a:solidFill>
                    <a:srgbClr val="000000"/>
                  </a:solidFill>
                  <a:latin typeface="Prompt Bold"/>
                  <a:ea typeface="Prompt Bold"/>
                  <a:cs typeface="Prompt Bold"/>
                  <a:sym typeface="Prompt Bold"/>
                </a:rPr>
                <a:t>1</a:t>
              </a:r>
            </a:p>
          </p:txBody>
        </p:sp>
        <p:sp>
          <p:nvSpPr>
            <p:cNvPr name="TextBox 318" id="318"/>
            <p:cNvSpPr txBox="true"/>
            <p:nvPr/>
          </p:nvSpPr>
          <p:spPr>
            <a:xfrm rot="0">
              <a:off x="20061600" y="4637932"/>
              <a:ext cx="46710" cy="1694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973"/>
                </a:lnSpc>
              </a:pPr>
              <a:r>
                <a:rPr lang="en-US" b="true" sz="695">
                  <a:solidFill>
                    <a:srgbClr val="000000"/>
                  </a:solidFill>
                  <a:latin typeface="Prompt Bold"/>
                  <a:ea typeface="Prompt Bold"/>
                  <a:cs typeface="Prompt Bold"/>
                  <a:sym typeface="Prompt Bold"/>
                </a:rPr>
                <a:t>1</a:t>
              </a:r>
            </a:p>
          </p:txBody>
        </p:sp>
        <p:sp>
          <p:nvSpPr>
            <p:cNvPr name="TextBox 319" id="319"/>
            <p:cNvSpPr txBox="true"/>
            <p:nvPr/>
          </p:nvSpPr>
          <p:spPr>
            <a:xfrm rot="0">
              <a:off x="20441135" y="6086548"/>
              <a:ext cx="46710" cy="1694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973"/>
                </a:lnSpc>
              </a:pPr>
              <a:r>
                <a:rPr lang="en-US" b="true" sz="695">
                  <a:solidFill>
                    <a:srgbClr val="000000"/>
                  </a:solidFill>
                  <a:latin typeface="Prompt Bold"/>
                  <a:ea typeface="Prompt Bold"/>
                  <a:cs typeface="Prompt Bold"/>
                  <a:sym typeface="Prompt Bold"/>
                </a:rPr>
                <a:t>1</a:t>
              </a:r>
            </a:p>
          </p:txBody>
        </p:sp>
        <p:sp>
          <p:nvSpPr>
            <p:cNvPr name="TextBox 320" id="320"/>
            <p:cNvSpPr txBox="true"/>
            <p:nvPr/>
          </p:nvSpPr>
          <p:spPr>
            <a:xfrm rot="0">
              <a:off x="21307924" y="4678401"/>
              <a:ext cx="46710" cy="1694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973"/>
                </a:lnSpc>
              </a:pPr>
              <a:r>
                <a:rPr lang="en-US" b="true" sz="695">
                  <a:solidFill>
                    <a:srgbClr val="000000"/>
                  </a:solidFill>
                  <a:latin typeface="Prompt Bold"/>
                  <a:ea typeface="Prompt Bold"/>
                  <a:cs typeface="Prompt Bold"/>
                  <a:sym typeface="Prompt Bold"/>
                </a:rPr>
                <a:t>1</a:t>
              </a:r>
            </a:p>
          </p:txBody>
        </p:sp>
        <p:sp>
          <p:nvSpPr>
            <p:cNvPr name="TextBox 321" id="321"/>
            <p:cNvSpPr txBox="true"/>
            <p:nvPr/>
          </p:nvSpPr>
          <p:spPr>
            <a:xfrm rot="0">
              <a:off x="21567349" y="5842102"/>
              <a:ext cx="100134" cy="1694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973"/>
                </a:lnSpc>
              </a:pPr>
              <a:r>
                <a:rPr lang="en-US" b="true" sz="695">
                  <a:solidFill>
                    <a:srgbClr val="000000"/>
                  </a:solidFill>
                  <a:latin typeface="Prompt Bold"/>
                  <a:ea typeface="Prompt Bold"/>
                  <a:cs typeface="Prompt Bold"/>
                  <a:sym typeface="Prompt Bold"/>
                </a:rPr>
                <a:t>M</a:t>
              </a:r>
            </a:p>
          </p:txBody>
        </p:sp>
      </p:grpSp>
    </p:spTree>
  </p:cSld>
  <p:clrMapOvr>
    <a:masterClrMapping/>
  </p:clrMapOvr>
</p:sld>
</file>

<file path=ppt/slides/slide145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748359" y="1559334"/>
          <a:ext cx="16791283" cy="3824326"/>
        </p:xfrm>
        <a:graphic>
          <a:graphicData uri="http://schemas.openxmlformats.org/drawingml/2006/table">
            <a:tbl>
              <a:tblPr/>
              <a:tblGrid>
                <a:gridCol w="3165276"/>
                <a:gridCol w="3272219"/>
                <a:gridCol w="2111588"/>
                <a:gridCol w="2306306"/>
                <a:gridCol w="1178036"/>
                <a:gridCol w="2723962"/>
                <a:gridCol w="2033896"/>
              </a:tblGrid>
              <a:tr h="95246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Attribute Name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Description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Data Type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Size/Format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Null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Key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Reference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</a:tr>
              <a:tr h="95246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role_id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รหัสบทบาท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int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11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No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Primary key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-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5969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role_name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ชื่อบทบาท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varchar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255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No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-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-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5969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role_name_th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ชื่อบทบาทภาษาไทย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varchar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255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No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-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-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pSp>
        <p:nvGrpSpPr>
          <p:cNvPr name="Group 3" id="3"/>
          <p:cNvGrpSpPr/>
          <p:nvPr/>
        </p:nvGrpSpPr>
        <p:grpSpPr>
          <a:xfrm rot="0">
            <a:off x="6512769" y="243398"/>
            <a:ext cx="5262462" cy="1020585"/>
            <a:chOff x="0" y="0"/>
            <a:chExt cx="7016616" cy="1360780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7016616" cy="1360780"/>
              <a:chOff x="0" y="0"/>
              <a:chExt cx="1471479" cy="285374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1471478" cy="285374"/>
              </a:xfrm>
              <a:custGeom>
                <a:avLst/>
                <a:gdLst/>
                <a:ahLst/>
                <a:cxnLst/>
                <a:rect r="r" b="b" t="t" l="l"/>
                <a:pathLst>
                  <a:path h="285374" w="1471478">
                    <a:moveTo>
                      <a:pt x="97097" y="0"/>
                    </a:moveTo>
                    <a:lnTo>
                      <a:pt x="1374382" y="0"/>
                    </a:lnTo>
                    <a:cubicBezTo>
                      <a:pt x="1428007" y="0"/>
                      <a:pt x="1471478" y="43472"/>
                      <a:pt x="1471478" y="97097"/>
                    </a:cubicBezTo>
                    <a:lnTo>
                      <a:pt x="1471478" y="188277"/>
                    </a:lnTo>
                    <a:cubicBezTo>
                      <a:pt x="1471478" y="241902"/>
                      <a:pt x="1428007" y="285374"/>
                      <a:pt x="1374382" y="285374"/>
                    </a:cubicBezTo>
                    <a:lnTo>
                      <a:pt x="97097" y="285374"/>
                    </a:lnTo>
                    <a:cubicBezTo>
                      <a:pt x="43472" y="285374"/>
                      <a:pt x="0" y="241902"/>
                      <a:pt x="0" y="188277"/>
                    </a:cubicBezTo>
                    <a:lnTo>
                      <a:pt x="0" y="97097"/>
                    </a:lnTo>
                    <a:cubicBezTo>
                      <a:pt x="0" y="43472"/>
                      <a:pt x="43472" y="0"/>
                      <a:pt x="97097" y="0"/>
                    </a:cubicBezTo>
                    <a:close/>
                  </a:path>
                </a:pathLst>
              </a:custGeom>
              <a:solidFill>
                <a:srgbClr val="8ADDCA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28575"/>
                <a:ext cx="1471479" cy="31394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7" id="7"/>
            <p:cNvSpPr txBox="true"/>
            <p:nvPr/>
          </p:nvSpPr>
          <p:spPr>
            <a:xfrm rot="0">
              <a:off x="1110550" y="238340"/>
              <a:ext cx="4930516" cy="81742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174"/>
                </a:lnSpc>
                <a:spcBef>
                  <a:spcPct val="0"/>
                </a:spcBef>
              </a:pPr>
              <a:r>
                <a:rPr lang="en-US" b="true" sz="3695">
                  <a:solidFill>
                    <a:srgbClr val="000000"/>
                  </a:solidFill>
                  <a:latin typeface="Prompt Bold"/>
                  <a:ea typeface="Prompt Bold"/>
                  <a:cs typeface="Prompt Bold"/>
                  <a:sym typeface="Prompt Bold"/>
                </a:rPr>
                <a:t>Data dictionary</a:t>
              </a: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118873" y="994743"/>
            <a:ext cx="3413224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b="true">
                <a:solidFill>
                  <a:srgbClr val="000000"/>
                </a:solidFill>
                <a:latin typeface="Prompt Bold"/>
                <a:ea typeface="Prompt Bold"/>
                <a:cs typeface="Prompt Bold"/>
                <a:sym typeface="Prompt Bold"/>
              </a:rPr>
              <a:t>1. ตารางบทบาท (role)</a:t>
            </a:r>
          </a:p>
        </p:txBody>
      </p:sp>
      <p:graphicFrame>
        <p:nvGraphicFramePr>
          <p:cNvPr name="Table 9" id="9"/>
          <p:cNvGraphicFramePr>
            <a:graphicFrameLocks noGrp="true"/>
          </p:cNvGraphicFramePr>
          <p:nvPr/>
        </p:nvGraphicFramePr>
        <p:xfrm>
          <a:off x="748359" y="6673123"/>
          <a:ext cx="16791283" cy="2867025"/>
        </p:xfrm>
        <a:graphic>
          <a:graphicData uri="http://schemas.openxmlformats.org/drawingml/2006/table">
            <a:tbl>
              <a:tblPr/>
              <a:tblGrid>
                <a:gridCol w="3165276"/>
                <a:gridCol w="3272219"/>
                <a:gridCol w="2111588"/>
                <a:gridCol w="2306306"/>
                <a:gridCol w="1178036"/>
                <a:gridCol w="2723962"/>
                <a:gridCol w="2033896"/>
              </a:tblGrid>
              <a:tr h="95567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Attribute Name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Description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Data Type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Size/Format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Null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Key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Reference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</a:tr>
              <a:tr h="95567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role_status_id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รหัสสถานะบทบาท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int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11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No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Primary Key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-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5567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role_status_name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ชื่อสถานะบทบาท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varchar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255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No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-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-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10" id="10"/>
          <p:cNvSpPr txBox="true"/>
          <p:nvPr/>
        </p:nvSpPr>
        <p:spPr>
          <a:xfrm rot="0">
            <a:off x="1028700" y="5901185"/>
            <a:ext cx="7933736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b="true">
                <a:solidFill>
                  <a:srgbClr val="000000"/>
                </a:solidFill>
                <a:latin typeface="Prompt Bold"/>
                <a:ea typeface="Prompt Bold"/>
                <a:cs typeface="Prompt Bold"/>
                <a:sym typeface="Prompt Bold"/>
              </a:rPr>
              <a:t>2. ตารางสถานะบทบาท (role_status)</a:t>
            </a:r>
          </a:p>
        </p:txBody>
      </p:sp>
    </p:spTree>
  </p:cSld>
  <p:clrMapOvr>
    <a:masterClrMapping/>
  </p:clrMapOvr>
</p:sld>
</file>

<file path=ppt/slides/slide146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512769" y="243398"/>
            <a:ext cx="5262462" cy="1020585"/>
            <a:chOff x="0" y="0"/>
            <a:chExt cx="7016616" cy="1360780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7016616" cy="1360780"/>
              <a:chOff x="0" y="0"/>
              <a:chExt cx="1471479" cy="285374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1471478" cy="285374"/>
              </a:xfrm>
              <a:custGeom>
                <a:avLst/>
                <a:gdLst/>
                <a:ahLst/>
                <a:cxnLst/>
                <a:rect r="r" b="b" t="t" l="l"/>
                <a:pathLst>
                  <a:path h="285374" w="1471478">
                    <a:moveTo>
                      <a:pt x="97097" y="0"/>
                    </a:moveTo>
                    <a:lnTo>
                      <a:pt x="1374382" y="0"/>
                    </a:lnTo>
                    <a:cubicBezTo>
                      <a:pt x="1428007" y="0"/>
                      <a:pt x="1471478" y="43472"/>
                      <a:pt x="1471478" y="97097"/>
                    </a:cubicBezTo>
                    <a:lnTo>
                      <a:pt x="1471478" y="188277"/>
                    </a:lnTo>
                    <a:cubicBezTo>
                      <a:pt x="1471478" y="241902"/>
                      <a:pt x="1428007" y="285374"/>
                      <a:pt x="1374382" y="285374"/>
                    </a:cubicBezTo>
                    <a:lnTo>
                      <a:pt x="97097" y="285374"/>
                    </a:lnTo>
                    <a:cubicBezTo>
                      <a:pt x="43472" y="285374"/>
                      <a:pt x="0" y="241902"/>
                      <a:pt x="0" y="188277"/>
                    </a:cubicBezTo>
                    <a:lnTo>
                      <a:pt x="0" y="97097"/>
                    </a:lnTo>
                    <a:cubicBezTo>
                      <a:pt x="0" y="43472"/>
                      <a:pt x="43472" y="0"/>
                      <a:pt x="97097" y="0"/>
                    </a:cubicBezTo>
                    <a:close/>
                  </a:path>
                </a:pathLst>
              </a:custGeom>
              <a:solidFill>
                <a:srgbClr val="8ADDCA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28575"/>
                <a:ext cx="1471479" cy="31394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6" id="6"/>
            <p:cNvSpPr txBox="true"/>
            <p:nvPr/>
          </p:nvSpPr>
          <p:spPr>
            <a:xfrm rot="0">
              <a:off x="1110550" y="238340"/>
              <a:ext cx="4930516" cy="81742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174"/>
                </a:lnSpc>
                <a:spcBef>
                  <a:spcPct val="0"/>
                </a:spcBef>
              </a:pPr>
              <a:r>
                <a:rPr lang="en-US" b="true" sz="3695">
                  <a:solidFill>
                    <a:srgbClr val="000000"/>
                  </a:solidFill>
                  <a:latin typeface="Prompt Bold"/>
                  <a:ea typeface="Prompt Bold"/>
                  <a:cs typeface="Prompt Bold"/>
                  <a:sym typeface="Prompt Bold"/>
                </a:rPr>
                <a:t>Data dictionary</a:t>
              </a:r>
            </a:p>
          </p:txBody>
        </p:sp>
      </p:grpSp>
      <p:graphicFrame>
        <p:nvGraphicFramePr>
          <p:cNvPr name="Table 7" id="7"/>
          <p:cNvGraphicFramePr>
            <a:graphicFrameLocks noGrp="true"/>
          </p:cNvGraphicFramePr>
          <p:nvPr/>
        </p:nvGraphicFramePr>
        <p:xfrm>
          <a:off x="748359" y="2541741"/>
          <a:ext cx="16791283" cy="5172075"/>
        </p:xfrm>
        <a:graphic>
          <a:graphicData uri="http://schemas.openxmlformats.org/drawingml/2006/table">
            <a:tbl>
              <a:tblPr/>
              <a:tblGrid>
                <a:gridCol w="2748544"/>
                <a:gridCol w="3272219"/>
                <a:gridCol w="2111588"/>
                <a:gridCol w="2306306"/>
                <a:gridCol w="1178036"/>
                <a:gridCol w="2723962"/>
                <a:gridCol w="2450628"/>
              </a:tblGrid>
              <a:tr h="94997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Attribute Name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Description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Data Type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Size/Format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Null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Key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Reference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</a:tr>
              <a:tr h="94997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user_id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รหัสผู้ใช้งาน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varchar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11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No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Primary key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-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4997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password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รหัสผ่าน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varchar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255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No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-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-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4997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role_id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รหัสบทบาทผู้ใช้งาน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int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11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No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Foreign Key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role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7218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role_status_id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รหัสสถานะของบทบาทผู้ใช้งาน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int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11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No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Foreign Key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role_status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8" id="8"/>
          <p:cNvSpPr txBox="true"/>
          <p:nvPr/>
        </p:nvSpPr>
        <p:spPr>
          <a:xfrm rot="0">
            <a:off x="1028700" y="1818618"/>
            <a:ext cx="3666679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b="true">
                <a:solidFill>
                  <a:srgbClr val="000000"/>
                </a:solidFill>
                <a:latin typeface="Prompt Bold"/>
                <a:ea typeface="Prompt Bold"/>
                <a:cs typeface="Prompt Bold"/>
                <a:sym typeface="Prompt Bold"/>
              </a:rPr>
              <a:t>3. ตารางผู้ใช้งาน (user)</a:t>
            </a:r>
          </a:p>
        </p:txBody>
      </p:sp>
    </p:spTree>
  </p:cSld>
  <p:clrMapOvr>
    <a:masterClrMapping/>
  </p:clrMapOvr>
</p:sld>
</file>

<file path=ppt/slides/slide147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512769" y="243398"/>
            <a:ext cx="5262462" cy="1020585"/>
            <a:chOff x="0" y="0"/>
            <a:chExt cx="7016616" cy="1360780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7016616" cy="1360780"/>
              <a:chOff x="0" y="0"/>
              <a:chExt cx="1471479" cy="285374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1471478" cy="285374"/>
              </a:xfrm>
              <a:custGeom>
                <a:avLst/>
                <a:gdLst/>
                <a:ahLst/>
                <a:cxnLst/>
                <a:rect r="r" b="b" t="t" l="l"/>
                <a:pathLst>
                  <a:path h="285374" w="1471478">
                    <a:moveTo>
                      <a:pt x="97097" y="0"/>
                    </a:moveTo>
                    <a:lnTo>
                      <a:pt x="1374382" y="0"/>
                    </a:lnTo>
                    <a:cubicBezTo>
                      <a:pt x="1428007" y="0"/>
                      <a:pt x="1471478" y="43472"/>
                      <a:pt x="1471478" y="97097"/>
                    </a:cubicBezTo>
                    <a:lnTo>
                      <a:pt x="1471478" y="188277"/>
                    </a:lnTo>
                    <a:cubicBezTo>
                      <a:pt x="1471478" y="241902"/>
                      <a:pt x="1428007" y="285374"/>
                      <a:pt x="1374382" y="285374"/>
                    </a:cubicBezTo>
                    <a:lnTo>
                      <a:pt x="97097" y="285374"/>
                    </a:lnTo>
                    <a:cubicBezTo>
                      <a:pt x="43472" y="285374"/>
                      <a:pt x="0" y="241902"/>
                      <a:pt x="0" y="188277"/>
                    </a:cubicBezTo>
                    <a:lnTo>
                      <a:pt x="0" y="97097"/>
                    </a:lnTo>
                    <a:cubicBezTo>
                      <a:pt x="0" y="43472"/>
                      <a:pt x="43472" y="0"/>
                      <a:pt x="97097" y="0"/>
                    </a:cubicBezTo>
                    <a:close/>
                  </a:path>
                </a:pathLst>
              </a:custGeom>
              <a:solidFill>
                <a:srgbClr val="8ADDCA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28575"/>
                <a:ext cx="1471479" cy="31394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6" id="6"/>
            <p:cNvSpPr txBox="true"/>
            <p:nvPr/>
          </p:nvSpPr>
          <p:spPr>
            <a:xfrm rot="0">
              <a:off x="1110550" y="238340"/>
              <a:ext cx="4930516" cy="81742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174"/>
                </a:lnSpc>
                <a:spcBef>
                  <a:spcPct val="0"/>
                </a:spcBef>
              </a:pPr>
              <a:r>
                <a:rPr lang="en-US" b="true" sz="3695">
                  <a:solidFill>
                    <a:srgbClr val="000000"/>
                  </a:solidFill>
                  <a:latin typeface="Prompt Bold"/>
                  <a:ea typeface="Prompt Bold"/>
                  <a:cs typeface="Prompt Bold"/>
                  <a:sym typeface="Prompt Bold"/>
                </a:rPr>
                <a:t>Data dictionary</a:t>
              </a:r>
            </a:p>
          </p:txBody>
        </p:sp>
      </p:grpSp>
      <p:graphicFrame>
        <p:nvGraphicFramePr>
          <p:cNvPr name="Table 7" id="7"/>
          <p:cNvGraphicFramePr>
            <a:graphicFrameLocks noGrp="true"/>
          </p:cNvGraphicFramePr>
          <p:nvPr/>
        </p:nvGraphicFramePr>
        <p:xfrm>
          <a:off x="748359" y="2694687"/>
          <a:ext cx="16791283" cy="4229100"/>
        </p:xfrm>
        <a:graphic>
          <a:graphicData uri="http://schemas.openxmlformats.org/drawingml/2006/table">
            <a:tbl>
              <a:tblPr/>
              <a:tblGrid>
                <a:gridCol w="2945636"/>
                <a:gridCol w="3075127"/>
                <a:gridCol w="2111588"/>
                <a:gridCol w="2306306"/>
                <a:gridCol w="1178036"/>
                <a:gridCol w="2723962"/>
                <a:gridCol w="2450628"/>
              </a:tblGrid>
              <a:tr h="95154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Attribute Name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Description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Data Type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Size/Format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Null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Key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Reference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</a:tr>
              <a:tr h="95154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gender_id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รหัสเพศผู้ใช้งาน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int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11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No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Primary key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-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5154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gender_name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ชื่อเพศผู้ใช้งาน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varchar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255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No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-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-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7445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gender_name_th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ชื่อเพศผู้ใช้งานภาษาไทย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varchar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255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No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-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-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8" id="8"/>
          <p:cNvSpPr txBox="true"/>
          <p:nvPr/>
        </p:nvSpPr>
        <p:spPr>
          <a:xfrm rot="0">
            <a:off x="1040457" y="1971564"/>
            <a:ext cx="3643164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b="true">
                <a:solidFill>
                  <a:srgbClr val="000000"/>
                </a:solidFill>
                <a:latin typeface="Prompt Bold"/>
                <a:ea typeface="Prompt Bold"/>
                <a:cs typeface="Prompt Bold"/>
                <a:sym typeface="Prompt Bold"/>
              </a:rPr>
              <a:t>4. ตารางเพศ (gender)</a:t>
            </a:r>
          </a:p>
        </p:txBody>
      </p:sp>
    </p:spTree>
  </p:cSld>
  <p:clrMapOvr>
    <a:masterClrMapping/>
  </p:clrMapOvr>
</p:sld>
</file>

<file path=ppt/slides/slide148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748359" y="2415838"/>
          <a:ext cx="16791283" cy="7581900"/>
        </p:xfrm>
        <a:graphic>
          <a:graphicData uri="http://schemas.openxmlformats.org/drawingml/2006/table">
            <a:tbl>
              <a:tblPr/>
              <a:tblGrid>
                <a:gridCol w="3165276"/>
                <a:gridCol w="3272219"/>
                <a:gridCol w="2111588"/>
                <a:gridCol w="2306306"/>
                <a:gridCol w="1178036"/>
                <a:gridCol w="2723962"/>
                <a:gridCol w="2033896"/>
              </a:tblGrid>
              <a:tr h="94773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Attribute Name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Description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Data Type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Size/Format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Null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Key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Reference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</a:tr>
              <a:tr h="94773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student_id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รหัสนิสิต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varchar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11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No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Primary Key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user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4773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stu_name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ชื่อนิสิต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varchar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255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No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-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-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4773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stu_email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อีเมลนิสิต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varchar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255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No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-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-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4773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major_id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รหัสสาขา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int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11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No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Foreign Key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major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4773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year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ชั้นปี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int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11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No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-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-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4773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gender_id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รหัสเพศนิสิต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int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11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No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Foreign Key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gender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4773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profile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รูปโปรไฟล์นิสิต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text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-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Yes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-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-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pSp>
        <p:nvGrpSpPr>
          <p:cNvPr name="Group 3" id="3"/>
          <p:cNvGrpSpPr/>
          <p:nvPr/>
        </p:nvGrpSpPr>
        <p:grpSpPr>
          <a:xfrm rot="0">
            <a:off x="6512769" y="518407"/>
            <a:ext cx="5262462" cy="1020585"/>
            <a:chOff x="0" y="0"/>
            <a:chExt cx="7016616" cy="1360780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7016616" cy="1360780"/>
              <a:chOff x="0" y="0"/>
              <a:chExt cx="1471479" cy="285374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1471478" cy="285374"/>
              </a:xfrm>
              <a:custGeom>
                <a:avLst/>
                <a:gdLst/>
                <a:ahLst/>
                <a:cxnLst/>
                <a:rect r="r" b="b" t="t" l="l"/>
                <a:pathLst>
                  <a:path h="285374" w="1471478">
                    <a:moveTo>
                      <a:pt x="97097" y="0"/>
                    </a:moveTo>
                    <a:lnTo>
                      <a:pt x="1374382" y="0"/>
                    </a:lnTo>
                    <a:cubicBezTo>
                      <a:pt x="1428007" y="0"/>
                      <a:pt x="1471478" y="43472"/>
                      <a:pt x="1471478" y="97097"/>
                    </a:cubicBezTo>
                    <a:lnTo>
                      <a:pt x="1471478" y="188277"/>
                    </a:lnTo>
                    <a:cubicBezTo>
                      <a:pt x="1471478" y="241902"/>
                      <a:pt x="1428007" y="285374"/>
                      <a:pt x="1374382" y="285374"/>
                    </a:cubicBezTo>
                    <a:lnTo>
                      <a:pt x="97097" y="285374"/>
                    </a:lnTo>
                    <a:cubicBezTo>
                      <a:pt x="43472" y="285374"/>
                      <a:pt x="0" y="241902"/>
                      <a:pt x="0" y="188277"/>
                    </a:cubicBezTo>
                    <a:lnTo>
                      <a:pt x="0" y="97097"/>
                    </a:lnTo>
                    <a:cubicBezTo>
                      <a:pt x="0" y="43472"/>
                      <a:pt x="43472" y="0"/>
                      <a:pt x="97097" y="0"/>
                    </a:cubicBezTo>
                    <a:close/>
                  </a:path>
                </a:pathLst>
              </a:custGeom>
              <a:solidFill>
                <a:srgbClr val="8ADDCA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28575"/>
                <a:ext cx="1471479" cy="31394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7" id="7"/>
            <p:cNvSpPr txBox="true"/>
            <p:nvPr/>
          </p:nvSpPr>
          <p:spPr>
            <a:xfrm rot="0">
              <a:off x="1110550" y="238340"/>
              <a:ext cx="4930516" cy="81742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174"/>
                </a:lnSpc>
                <a:spcBef>
                  <a:spcPct val="0"/>
                </a:spcBef>
              </a:pPr>
              <a:r>
                <a:rPr lang="en-US" b="true" sz="3695">
                  <a:solidFill>
                    <a:srgbClr val="000000"/>
                  </a:solidFill>
                  <a:latin typeface="Prompt Bold"/>
                  <a:ea typeface="Prompt Bold"/>
                  <a:cs typeface="Prompt Bold"/>
                  <a:sym typeface="Prompt Bold"/>
                </a:rPr>
                <a:t>Data dictionary</a:t>
              </a: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118369" y="1481843"/>
            <a:ext cx="3778300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b="true">
                <a:solidFill>
                  <a:srgbClr val="000000"/>
                </a:solidFill>
                <a:latin typeface="Prompt Bold"/>
                <a:ea typeface="Prompt Bold"/>
                <a:cs typeface="Prompt Bold"/>
                <a:sym typeface="Prompt Bold"/>
              </a:rPr>
              <a:t>5. ตารางนิสิต (student)</a:t>
            </a:r>
          </a:p>
        </p:txBody>
      </p:sp>
    </p:spTree>
  </p:cSld>
  <p:clrMapOvr>
    <a:masterClrMapping/>
  </p:clrMapOvr>
</p:sld>
</file>

<file path=ppt/slides/slide149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748359" y="1928618"/>
          <a:ext cx="16791283" cy="8008163"/>
        </p:xfrm>
        <a:graphic>
          <a:graphicData uri="http://schemas.openxmlformats.org/drawingml/2006/table">
            <a:tbl>
              <a:tblPr/>
              <a:tblGrid>
                <a:gridCol w="3165276"/>
                <a:gridCol w="3272219"/>
                <a:gridCol w="2111588"/>
                <a:gridCol w="2306306"/>
                <a:gridCol w="1178036"/>
                <a:gridCol w="2723962"/>
                <a:gridCol w="2033896"/>
              </a:tblGrid>
              <a:tr h="94748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Attribute Name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Description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Data Type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Size/Format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Null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Key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Reference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</a:tr>
              <a:tr h="94748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teacher_id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รหัสอาจารย์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varchar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11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No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Primary Key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user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4748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teach_name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ชื่ออาจารย์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varchar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255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No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-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-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4748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teach_email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อีเมลอาจารย์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varchar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255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No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-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-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5468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major_id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รหัสสาขา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int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11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No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Foreign Key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major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6858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teach_phone_</a:t>
                      </a:r>
                      <a:endParaRPr lang="en-US" sz="1100"/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number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เบอร์โทรศัพท์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int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11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No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-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-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4748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gender_id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รหัสเพศนิสิต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int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11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No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Foreign Key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gender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4748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profile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รูปโปรไฟล์นิสิต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text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-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Yes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-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-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pSp>
        <p:nvGrpSpPr>
          <p:cNvPr name="Group 3" id="3"/>
          <p:cNvGrpSpPr/>
          <p:nvPr/>
        </p:nvGrpSpPr>
        <p:grpSpPr>
          <a:xfrm rot="0">
            <a:off x="6512769" y="518407"/>
            <a:ext cx="5262462" cy="1020585"/>
            <a:chOff x="0" y="0"/>
            <a:chExt cx="7016616" cy="1360780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7016616" cy="1360780"/>
              <a:chOff x="0" y="0"/>
              <a:chExt cx="1471479" cy="285374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1471478" cy="285374"/>
              </a:xfrm>
              <a:custGeom>
                <a:avLst/>
                <a:gdLst/>
                <a:ahLst/>
                <a:cxnLst/>
                <a:rect r="r" b="b" t="t" l="l"/>
                <a:pathLst>
                  <a:path h="285374" w="1471478">
                    <a:moveTo>
                      <a:pt x="97097" y="0"/>
                    </a:moveTo>
                    <a:lnTo>
                      <a:pt x="1374382" y="0"/>
                    </a:lnTo>
                    <a:cubicBezTo>
                      <a:pt x="1428007" y="0"/>
                      <a:pt x="1471478" y="43472"/>
                      <a:pt x="1471478" y="97097"/>
                    </a:cubicBezTo>
                    <a:lnTo>
                      <a:pt x="1471478" y="188277"/>
                    </a:lnTo>
                    <a:cubicBezTo>
                      <a:pt x="1471478" y="241902"/>
                      <a:pt x="1428007" y="285374"/>
                      <a:pt x="1374382" y="285374"/>
                    </a:cubicBezTo>
                    <a:lnTo>
                      <a:pt x="97097" y="285374"/>
                    </a:lnTo>
                    <a:cubicBezTo>
                      <a:pt x="43472" y="285374"/>
                      <a:pt x="0" y="241902"/>
                      <a:pt x="0" y="188277"/>
                    </a:cubicBezTo>
                    <a:lnTo>
                      <a:pt x="0" y="97097"/>
                    </a:lnTo>
                    <a:cubicBezTo>
                      <a:pt x="0" y="43472"/>
                      <a:pt x="43472" y="0"/>
                      <a:pt x="97097" y="0"/>
                    </a:cubicBezTo>
                    <a:close/>
                  </a:path>
                </a:pathLst>
              </a:custGeom>
              <a:solidFill>
                <a:srgbClr val="8ADDCA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28575"/>
                <a:ext cx="1471479" cy="31394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7" id="7"/>
            <p:cNvSpPr txBox="true"/>
            <p:nvPr/>
          </p:nvSpPr>
          <p:spPr>
            <a:xfrm rot="0">
              <a:off x="1110550" y="238340"/>
              <a:ext cx="4930516" cy="81742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174"/>
                </a:lnSpc>
                <a:spcBef>
                  <a:spcPct val="0"/>
                </a:spcBef>
              </a:pPr>
              <a:r>
                <a:rPr lang="en-US" b="true" sz="3695">
                  <a:solidFill>
                    <a:srgbClr val="000000"/>
                  </a:solidFill>
                  <a:latin typeface="Prompt Bold"/>
                  <a:ea typeface="Prompt Bold"/>
                  <a:cs typeface="Prompt Bold"/>
                  <a:sym typeface="Prompt Bold"/>
                </a:rPr>
                <a:t>Data dictionary</a:t>
              </a: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099708" y="1285198"/>
            <a:ext cx="4224933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b="true">
                <a:solidFill>
                  <a:srgbClr val="000000"/>
                </a:solidFill>
                <a:latin typeface="Prompt Bold"/>
                <a:ea typeface="Prompt Bold"/>
                <a:cs typeface="Prompt Bold"/>
                <a:sym typeface="Prompt Bold"/>
              </a:rPr>
              <a:t>6. ตารางอาจารย์ (teacher)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563394" y="579157"/>
            <a:ext cx="5161212" cy="899085"/>
            <a:chOff x="0" y="0"/>
            <a:chExt cx="1443167" cy="251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43167" cy="251400"/>
            </a:xfrm>
            <a:custGeom>
              <a:avLst/>
              <a:gdLst/>
              <a:ahLst/>
              <a:cxnLst/>
              <a:rect r="r" b="b" t="t" l="l"/>
              <a:pathLst>
                <a:path h="251400" w="1443167">
                  <a:moveTo>
                    <a:pt x="99001" y="0"/>
                  </a:moveTo>
                  <a:lnTo>
                    <a:pt x="1344166" y="0"/>
                  </a:lnTo>
                  <a:cubicBezTo>
                    <a:pt x="1370423" y="0"/>
                    <a:pt x="1395604" y="10430"/>
                    <a:pt x="1414170" y="28997"/>
                  </a:cubicBezTo>
                  <a:cubicBezTo>
                    <a:pt x="1432737" y="47563"/>
                    <a:pt x="1443167" y="72745"/>
                    <a:pt x="1443167" y="99001"/>
                  </a:cubicBezTo>
                  <a:lnTo>
                    <a:pt x="1443167" y="152399"/>
                  </a:lnTo>
                  <a:cubicBezTo>
                    <a:pt x="1443167" y="207076"/>
                    <a:pt x="1398843" y="251400"/>
                    <a:pt x="1344166" y="251400"/>
                  </a:cubicBezTo>
                  <a:lnTo>
                    <a:pt x="99001" y="251400"/>
                  </a:lnTo>
                  <a:cubicBezTo>
                    <a:pt x="44324" y="251400"/>
                    <a:pt x="0" y="207076"/>
                    <a:pt x="0" y="152399"/>
                  </a:cubicBezTo>
                  <a:lnTo>
                    <a:pt x="0" y="99001"/>
                  </a:lnTo>
                  <a:cubicBezTo>
                    <a:pt x="0" y="44324"/>
                    <a:pt x="44324" y="0"/>
                    <a:pt x="99001" y="0"/>
                  </a:cubicBezTo>
                  <a:close/>
                </a:path>
              </a:pathLst>
            </a:custGeom>
            <a:solidFill>
              <a:srgbClr val="8ADDCA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1443167" cy="279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aphicFrame>
        <p:nvGraphicFramePr>
          <p:cNvPr name="Table 5" id="5"/>
          <p:cNvGraphicFramePr>
            <a:graphicFrameLocks noGrp="true"/>
          </p:cNvGraphicFramePr>
          <p:nvPr/>
        </p:nvGraphicFramePr>
        <p:xfrm>
          <a:off x="820018" y="2136740"/>
          <a:ext cx="16647964" cy="6324600"/>
        </p:xfrm>
        <a:graphic>
          <a:graphicData uri="http://schemas.openxmlformats.org/drawingml/2006/table">
            <a:tbl>
              <a:tblPr/>
              <a:tblGrid>
                <a:gridCol w="2464684"/>
                <a:gridCol w="2722721"/>
                <a:gridCol w="5564132"/>
                <a:gridCol w="2476661"/>
                <a:gridCol w="3419766"/>
              </a:tblGrid>
              <a:tr h="137033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ภาษาไทย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ภาษาอังกฤษ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คำอธิบาย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คำที่ใช้ในการสื่อสาร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ประกอบด้วย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</a:tr>
              <a:tr h="137033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การเขียนโปรแกรม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Programming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ทักษะกระบวนการสร้างชุดคำสั่งให้คอมพิวเตอร์ทำงานตามที่กำหนด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Programming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-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9197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การพัฒนาเว็บไซต์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Web Development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ทักษะการสร้างและดูแลระบบเว็บไซต์ ทั้งในส่วนหน้าบ้าน (Frontend) และหลังบ้าน (Backend)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Web Development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-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9197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การพัฒนาแอปมือถือ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Mobile Development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ทักษะการออกแบบและสร้างแอปพลิเคชันสำหรับอุปกรณ์มือถือ เช่น iOS และ Android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Mobile Development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-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6" id="6"/>
          <p:cNvSpPr txBox="true"/>
          <p:nvPr/>
        </p:nvSpPr>
        <p:spPr>
          <a:xfrm rot="0">
            <a:off x="7770931" y="680493"/>
            <a:ext cx="2746137" cy="6297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74"/>
              </a:lnSpc>
              <a:spcBef>
                <a:spcPct val="0"/>
              </a:spcBef>
            </a:pPr>
            <a:r>
              <a:rPr lang="en-US" b="true" sz="3695">
                <a:solidFill>
                  <a:srgbClr val="000000"/>
                </a:solidFill>
                <a:latin typeface="Prompt Bold"/>
                <a:ea typeface="Prompt Bold"/>
                <a:cs typeface="Prompt Bold"/>
                <a:sym typeface="Prompt Bold"/>
              </a:rPr>
              <a:t>อภิธานศัพท์</a:t>
            </a:r>
          </a:p>
        </p:txBody>
      </p:sp>
    </p:spTree>
  </p:cSld>
  <p:clrMapOvr>
    <a:masterClrMapping/>
  </p:clrMapOvr>
</p:sld>
</file>

<file path=ppt/slides/slide150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748359" y="1655380"/>
          <a:ext cx="16791283" cy="3810000"/>
        </p:xfrm>
        <a:graphic>
          <a:graphicData uri="http://schemas.openxmlformats.org/drawingml/2006/table">
            <a:tbl>
              <a:tblPr/>
              <a:tblGrid>
                <a:gridCol w="3165276"/>
                <a:gridCol w="3272219"/>
                <a:gridCol w="2111588"/>
                <a:gridCol w="2306306"/>
                <a:gridCol w="1178036"/>
                <a:gridCol w="2723962"/>
                <a:gridCol w="2033896"/>
              </a:tblGrid>
              <a:tr h="95250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Attribute Name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Description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Data Type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Size/Format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Null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Key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Reference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</a:tr>
              <a:tr h="95250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admin_id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รหัสผู้ดูแลระบบ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varchar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11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No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Primary Key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user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5250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ad_name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ชื่อผู้ดูแลระบบ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varchar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255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No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-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-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5250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ad_email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อีเมลผู้ดูแลระบบ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varchar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255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No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-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-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pSp>
        <p:nvGrpSpPr>
          <p:cNvPr name="Group 3" id="3"/>
          <p:cNvGrpSpPr/>
          <p:nvPr/>
        </p:nvGrpSpPr>
        <p:grpSpPr>
          <a:xfrm rot="0">
            <a:off x="6512769" y="220205"/>
            <a:ext cx="5262462" cy="1020585"/>
            <a:chOff x="0" y="0"/>
            <a:chExt cx="7016616" cy="1360780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7016616" cy="1360780"/>
              <a:chOff x="0" y="0"/>
              <a:chExt cx="1471479" cy="285374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1471478" cy="285374"/>
              </a:xfrm>
              <a:custGeom>
                <a:avLst/>
                <a:gdLst/>
                <a:ahLst/>
                <a:cxnLst/>
                <a:rect r="r" b="b" t="t" l="l"/>
                <a:pathLst>
                  <a:path h="285374" w="1471478">
                    <a:moveTo>
                      <a:pt x="97097" y="0"/>
                    </a:moveTo>
                    <a:lnTo>
                      <a:pt x="1374382" y="0"/>
                    </a:lnTo>
                    <a:cubicBezTo>
                      <a:pt x="1428007" y="0"/>
                      <a:pt x="1471478" y="43472"/>
                      <a:pt x="1471478" y="97097"/>
                    </a:cubicBezTo>
                    <a:lnTo>
                      <a:pt x="1471478" y="188277"/>
                    </a:lnTo>
                    <a:cubicBezTo>
                      <a:pt x="1471478" y="241902"/>
                      <a:pt x="1428007" y="285374"/>
                      <a:pt x="1374382" y="285374"/>
                    </a:cubicBezTo>
                    <a:lnTo>
                      <a:pt x="97097" y="285374"/>
                    </a:lnTo>
                    <a:cubicBezTo>
                      <a:pt x="43472" y="285374"/>
                      <a:pt x="0" y="241902"/>
                      <a:pt x="0" y="188277"/>
                    </a:cubicBezTo>
                    <a:lnTo>
                      <a:pt x="0" y="97097"/>
                    </a:lnTo>
                    <a:cubicBezTo>
                      <a:pt x="0" y="43472"/>
                      <a:pt x="43472" y="0"/>
                      <a:pt x="97097" y="0"/>
                    </a:cubicBezTo>
                    <a:close/>
                  </a:path>
                </a:pathLst>
              </a:custGeom>
              <a:solidFill>
                <a:srgbClr val="8ADDCA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28575"/>
                <a:ext cx="1471479" cy="31394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7" id="7"/>
            <p:cNvSpPr txBox="true"/>
            <p:nvPr/>
          </p:nvSpPr>
          <p:spPr>
            <a:xfrm rot="0">
              <a:off x="1110550" y="238340"/>
              <a:ext cx="4930516" cy="81742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174"/>
                </a:lnSpc>
                <a:spcBef>
                  <a:spcPct val="0"/>
                </a:spcBef>
              </a:pPr>
              <a:r>
                <a:rPr lang="en-US" b="true" sz="3695">
                  <a:solidFill>
                    <a:srgbClr val="000000"/>
                  </a:solidFill>
                  <a:latin typeface="Prompt Bold"/>
                  <a:ea typeface="Prompt Bold"/>
                  <a:cs typeface="Prompt Bold"/>
                  <a:sym typeface="Prompt Bold"/>
                </a:rPr>
                <a:t>Data dictionary</a:t>
              </a: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126422" y="971550"/>
            <a:ext cx="4494163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b="true">
                <a:solidFill>
                  <a:srgbClr val="000000"/>
                </a:solidFill>
                <a:latin typeface="Prompt Bold"/>
                <a:ea typeface="Prompt Bold"/>
                <a:cs typeface="Prompt Bold"/>
                <a:sym typeface="Prompt Bold"/>
              </a:rPr>
              <a:t>7. ตารางผู้ดูแลระบบ (admin)</a:t>
            </a:r>
          </a:p>
        </p:txBody>
      </p:sp>
      <p:graphicFrame>
        <p:nvGraphicFramePr>
          <p:cNvPr name="Table 9" id="9"/>
          <p:cNvGraphicFramePr>
            <a:graphicFrameLocks noGrp="true"/>
          </p:cNvGraphicFramePr>
          <p:nvPr/>
        </p:nvGraphicFramePr>
        <p:xfrm>
          <a:off x="748359" y="6292085"/>
          <a:ext cx="16791283" cy="3810000"/>
        </p:xfrm>
        <a:graphic>
          <a:graphicData uri="http://schemas.openxmlformats.org/drawingml/2006/table">
            <a:tbl>
              <a:tblPr/>
              <a:tblGrid>
                <a:gridCol w="3165276"/>
                <a:gridCol w="3272219"/>
                <a:gridCol w="2111588"/>
                <a:gridCol w="2306306"/>
                <a:gridCol w="1178036"/>
                <a:gridCol w="2723962"/>
                <a:gridCol w="2033896"/>
              </a:tblGrid>
              <a:tr h="95250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Attribute Name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Description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Data Type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Size/Format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Null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Key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Reference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</a:tr>
              <a:tr h="95250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executive_id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รหัสผู้บริหาร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varchar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11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No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Primary Key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user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5250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exec_name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ชื่อผู้บริหาร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varchar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255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No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-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-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5250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exec_email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อีเมลผู้บริหาร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varchar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255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No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-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-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10" id="10"/>
          <p:cNvSpPr txBox="true"/>
          <p:nvPr/>
        </p:nvSpPr>
        <p:spPr>
          <a:xfrm rot="0">
            <a:off x="1119750" y="5608255"/>
            <a:ext cx="4705945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b="true">
                <a:solidFill>
                  <a:srgbClr val="000000"/>
                </a:solidFill>
                <a:latin typeface="Prompt Bold"/>
                <a:ea typeface="Prompt Bold"/>
                <a:cs typeface="Prompt Bold"/>
                <a:sym typeface="Prompt Bold"/>
              </a:rPr>
              <a:t>8. ตารางผู้บริหาร (executive)</a:t>
            </a:r>
          </a:p>
        </p:txBody>
      </p:sp>
    </p:spTree>
  </p:cSld>
  <p:clrMapOvr>
    <a:masterClrMapping/>
  </p:clrMapOvr>
</p:sld>
</file>

<file path=ppt/slides/slide151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748359" y="2674593"/>
          <a:ext cx="16791283" cy="3810000"/>
        </p:xfrm>
        <a:graphic>
          <a:graphicData uri="http://schemas.openxmlformats.org/drawingml/2006/table">
            <a:tbl>
              <a:tblPr/>
              <a:tblGrid>
                <a:gridCol w="3165276"/>
                <a:gridCol w="3272219"/>
                <a:gridCol w="2111588"/>
                <a:gridCol w="2306306"/>
                <a:gridCol w="1178036"/>
                <a:gridCol w="2723962"/>
                <a:gridCol w="2033896"/>
              </a:tblGrid>
              <a:tr h="95250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Attribute Name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Description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Data Type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Size/Format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Null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Key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Reference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</a:tr>
              <a:tr h="95250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major_id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รหัสสาขา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int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11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No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Primary Key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-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5250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major_name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ชื่อสาขา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varchar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255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No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-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-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5250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major_name_th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ชื่อสาขาภาษาไทย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varchar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255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No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-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-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pSp>
        <p:nvGrpSpPr>
          <p:cNvPr name="Group 3" id="3"/>
          <p:cNvGrpSpPr/>
          <p:nvPr/>
        </p:nvGrpSpPr>
        <p:grpSpPr>
          <a:xfrm rot="0">
            <a:off x="6512769" y="518407"/>
            <a:ext cx="5262462" cy="1020585"/>
            <a:chOff x="0" y="0"/>
            <a:chExt cx="7016616" cy="1360780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7016616" cy="1360780"/>
              <a:chOff x="0" y="0"/>
              <a:chExt cx="1471479" cy="285374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1471478" cy="285374"/>
              </a:xfrm>
              <a:custGeom>
                <a:avLst/>
                <a:gdLst/>
                <a:ahLst/>
                <a:cxnLst/>
                <a:rect r="r" b="b" t="t" l="l"/>
                <a:pathLst>
                  <a:path h="285374" w="1471478">
                    <a:moveTo>
                      <a:pt x="97097" y="0"/>
                    </a:moveTo>
                    <a:lnTo>
                      <a:pt x="1374382" y="0"/>
                    </a:lnTo>
                    <a:cubicBezTo>
                      <a:pt x="1428007" y="0"/>
                      <a:pt x="1471478" y="43472"/>
                      <a:pt x="1471478" y="97097"/>
                    </a:cubicBezTo>
                    <a:lnTo>
                      <a:pt x="1471478" y="188277"/>
                    </a:lnTo>
                    <a:cubicBezTo>
                      <a:pt x="1471478" y="241902"/>
                      <a:pt x="1428007" y="285374"/>
                      <a:pt x="1374382" y="285374"/>
                    </a:cubicBezTo>
                    <a:lnTo>
                      <a:pt x="97097" y="285374"/>
                    </a:lnTo>
                    <a:cubicBezTo>
                      <a:pt x="43472" y="285374"/>
                      <a:pt x="0" y="241902"/>
                      <a:pt x="0" y="188277"/>
                    </a:cubicBezTo>
                    <a:lnTo>
                      <a:pt x="0" y="97097"/>
                    </a:lnTo>
                    <a:cubicBezTo>
                      <a:pt x="0" y="43472"/>
                      <a:pt x="43472" y="0"/>
                      <a:pt x="97097" y="0"/>
                    </a:cubicBezTo>
                    <a:close/>
                  </a:path>
                </a:pathLst>
              </a:custGeom>
              <a:solidFill>
                <a:srgbClr val="8ADDCA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28575"/>
                <a:ext cx="1471479" cy="31394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7" id="7"/>
            <p:cNvSpPr txBox="true"/>
            <p:nvPr/>
          </p:nvSpPr>
          <p:spPr>
            <a:xfrm rot="0">
              <a:off x="1110550" y="238340"/>
              <a:ext cx="4930516" cy="81742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174"/>
                </a:lnSpc>
                <a:spcBef>
                  <a:spcPct val="0"/>
                </a:spcBef>
              </a:pPr>
              <a:r>
                <a:rPr lang="en-US" b="true" sz="3695">
                  <a:solidFill>
                    <a:srgbClr val="000000"/>
                  </a:solidFill>
                  <a:latin typeface="Prompt Bold"/>
                  <a:ea typeface="Prompt Bold"/>
                  <a:cs typeface="Prompt Bold"/>
                  <a:sym typeface="Prompt Bold"/>
                </a:rPr>
                <a:t>Data dictionary</a:t>
              </a: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020700" y="1990763"/>
            <a:ext cx="3486001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b="true">
                <a:solidFill>
                  <a:srgbClr val="000000"/>
                </a:solidFill>
                <a:latin typeface="Prompt Bold"/>
                <a:ea typeface="Prompt Bold"/>
                <a:cs typeface="Prompt Bold"/>
                <a:sym typeface="Prompt Bold"/>
              </a:rPr>
              <a:t>9. ตารางสาขา (major)</a:t>
            </a:r>
          </a:p>
        </p:txBody>
      </p:sp>
    </p:spTree>
  </p:cSld>
  <p:clrMapOvr>
    <a:masterClrMapping/>
  </p:clrMapOvr>
</p:sld>
</file>

<file path=ppt/slides/slide15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512769" y="518407"/>
            <a:ext cx="5262462" cy="1020585"/>
            <a:chOff x="0" y="0"/>
            <a:chExt cx="7016616" cy="1360780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7016616" cy="1360780"/>
              <a:chOff x="0" y="0"/>
              <a:chExt cx="1471479" cy="285374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1471478" cy="285374"/>
              </a:xfrm>
              <a:custGeom>
                <a:avLst/>
                <a:gdLst/>
                <a:ahLst/>
                <a:cxnLst/>
                <a:rect r="r" b="b" t="t" l="l"/>
                <a:pathLst>
                  <a:path h="285374" w="1471478">
                    <a:moveTo>
                      <a:pt x="97097" y="0"/>
                    </a:moveTo>
                    <a:lnTo>
                      <a:pt x="1374382" y="0"/>
                    </a:lnTo>
                    <a:cubicBezTo>
                      <a:pt x="1428007" y="0"/>
                      <a:pt x="1471478" y="43472"/>
                      <a:pt x="1471478" y="97097"/>
                    </a:cubicBezTo>
                    <a:lnTo>
                      <a:pt x="1471478" y="188277"/>
                    </a:lnTo>
                    <a:cubicBezTo>
                      <a:pt x="1471478" y="241902"/>
                      <a:pt x="1428007" y="285374"/>
                      <a:pt x="1374382" y="285374"/>
                    </a:cubicBezTo>
                    <a:lnTo>
                      <a:pt x="97097" y="285374"/>
                    </a:lnTo>
                    <a:cubicBezTo>
                      <a:pt x="43472" y="285374"/>
                      <a:pt x="0" y="241902"/>
                      <a:pt x="0" y="188277"/>
                    </a:cubicBezTo>
                    <a:lnTo>
                      <a:pt x="0" y="97097"/>
                    </a:lnTo>
                    <a:cubicBezTo>
                      <a:pt x="0" y="43472"/>
                      <a:pt x="43472" y="0"/>
                      <a:pt x="97097" y="0"/>
                    </a:cubicBezTo>
                    <a:close/>
                  </a:path>
                </a:pathLst>
              </a:custGeom>
              <a:solidFill>
                <a:srgbClr val="8ADDCA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28575"/>
                <a:ext cx="1471479" cy="31394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6" id="6"/>
            <p:cNvSpPr txBox="true"/>
            <p:nvPr/>
          </p:nvSpPr>
          <p:spPr>
            <a:xfrm rot="0">
              <a:off x="1110550" y="238340"/>
              <a:ext cx="4930516" cy="81742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174"/>
                </a:lnSpc>
                <a:spcBef>
                  <a:spcPct val="0"/>
                </a:spcBef>
              </a:pPr>
              <a:r>
                <a:rPr lang="en-US" b="true" sz="3695">
                  <a:solidFill>
                    <a:srgbClr val="000000"/>
                  </a:solidFill>
                  <a:latin typeface="Prompt Bold"/>
                  <a:ea typeface="Prompt Bold"/>
                  <a:cs typeface="Prompt Bold"/>
                  <a:sym typeface="Prompt Bold"/>
                </a:rPr>
                <a:t>Data dictionary</a:t>
              </a:r>
            </a:p>
          </p:txBody>
        </p:sp>
      </p:grpSp>
      <p:graphicFrame>
        <p:nvGraphicFramePr>
          <p:cNvPr name="Table 7" id="7"/>
          <p:cNvGraphicFramePr>
            <a:graphicFrameLocks noGrp="true"/>
          </p:cNvGraphicFramePr>
          <p:nvPr/>
        </p:nvGraphicFramePr>
        <p:xfrm>
          <a:off x="748359" y="2165673"/>
          <a:ext cx="16791283" cy="7791450"/>
        </p:xfrm>
        <a:graphic>
          <a:graphicData uri="http://schemas.openxmlformats.org/drawingml/2006/table">
            <a:tbl>
              <a:tblPr/>
              <a:tblGrid>
                <a:gridCol w="3165276"/>
                <a:gridCol w="3272219"/>
                <a:gridCol w="2111588"/>
                <a:gridCol w="2306306"/>
                <a:gridCol w="1178036"/>
                <a:gridCol w="2223153"/>
                <a:gridCol w="2534704"/>
              </a:tblGrid>
              <a:tr h="94760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Attribute Name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Description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Data Type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Size/Format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Null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Key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Reference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</a:tr>
              <a:tr h="136876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post_job_id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รหัสโพสต์งาน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int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11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No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Primary Key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-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4760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title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หัวข้อโพสต์งาน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varchar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255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No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-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-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4760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description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รายละเอียดงาน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text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-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No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-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-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8992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job_start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วันเริ่มงาน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timestamp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ปี/เดือน/วัน ชั่วโมง/นาที/วินาที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No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-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-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8992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job_end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วันจบงาน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timestamp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ปี/เดือน/วัน</a:t>
                      </a:r>
                      <a:endParaRPr lang="en-US" sz="1100"/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ชั่วโมง/นาที/วินาที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No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-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-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8" id="8"/>
          <p:cNvSpPr txBox="true"/>
          <p:nvPr/>
        </p:nvSpPr>
        <p:spPr>
          <a:xfrm rot="0">
            <a:off x="1019249" y="1481843"/>
            <a:ext cx="4915793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b="true">
                <a:solidFill>
                  <a:srgbClr val="000000"/>
                </a:solidFill>
                <a:latin typeface="Prompt Bold"/>
                <a:ea typeface="Prompt Bold"/>
                <a:cs typeface="Prompt Bold"/>
                <a:sym typeface="Prompt Bold"/>
              </a:rPr>
              <a:t>10. ตารางโพสต์งาน (post_job)</a:t>
            </a:r>
          </a:p>
        </p:txBody>
      </p:sp>
    </p:spTree>
  </p:cSld>
  <p:clrMapOvr>
    <a:masterClrMapping/>
  </p:clrMapOvr>
</p:sld>
</file>

<file path=ppt/slides/slide153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512769" y="518407"/>
            <a:ext cx="5262462" cy="1020585"/>
            <a:chOff x="0" y="0"/>
            <a:chExt cx="7016616" cy="1360780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7016616" cy="1360780"/>
              <a:chOff x="0" y="0"/>
              <a:chExt cx="1471479" cy="285374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1471478" cy="285374"/>
              </a:xfrm>
              <a:custGeom>
                <a:avLst/>
                <a:gdLst/>
                <a:ahLst/>
                <a:cxnLst/>
                <a:rect r="r" b="b" t="t" l="l"/>
                <a:pathLst>
                  <a:path h="285374" w="1471478">
                    <a:moveTo>
                      <a:pt x="97097" y="0"/>
                    </a:moveTo>
                    <a:lnTo>
                      <a:pt x="1374382" y="0"/>
                    </a:lnTo>
                    <a:cubicBezTo>
                      <a:pt x="1428007" y="0"/>
                      <a:pt x="1471478" y="43472"/>
                      <a:pt x="1471478" y="97097"/>
                    </a:cubicBezTo>
                    <a:lnTo>
                      <a:pt x="1471478" y="188277"/>
                    </a:lnTo>
                    <a:cubicBezTo>
                      <a:pt x="1471478" y="241902"/>
                      <a:pt x="1428007" y="285374"/>
                      <a:pt x="1374382" y="285374"/>
                    </a:cubicBezTo>
                    <a:lnTo>
                      <a:pt x="97097" y="285374"/>
                    </a:lnTo>
                    <a:cubicBezTo>
                      <a:pt x="43472" y="285374"/>
                      <a:pt x="0" y="241902"/>
                      <a:pt x="0" y="188277"/>
                    </a:cubicBezTo>
                    <a:lnTo>
                      <a:pt x="0" y="97097"/>
                    </a:lnTo>
                    <a:cubicBezTo>
                      <a:pt x="0" y="43472"/>
                      <a:pt x="43472" y="0"/>
                      <a:pt x="97097" y="0"/>
                    </a:cubicBezTo>
                    <a:close/>
                  </a:path>
                </a:pathLst>
              </a:custGeom>
              <a:solidFill>
                <a:srgbClr val="8ADDCA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28575"/>
                <a:ext cx="1471479" cy="31394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6" id="6"/>
            <p:cNvSpPr txBox="true"/>
            <p:nvPr/>
          </p:nvSpPr>
          <p:spPr>
            <a:xfrm rot="0">
              <a:off x="1110550" y="238340"/>
              <a:ext cx="4930516" cy="81742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174"/>
                </a:lnSpc>
                <a:spcBef>
                  <a:spcPct val="0"/>
                </a:spcBef>
              </a:pPr>
              <a:r>
                <a:rPr lang="en-US" b="true" sz="3695">
                  <a:solidFill>
                    <a:srgbClr val="000000"/>
                  </a:solidFill>
                  <a:latin typeface="Prompt Bold"/>
                  <a:ea typeface="Prompt Bold"/>
                  <a:cs typeface="Prompt Bold"/>
                  <a:sym typeface="Prompt Bold"/>
                </a:rPr>
                <a:t>Data dictionary</a:t>
              </a:r>
            </a:p>
          </p:txBody>
        </p:sp>
      </p:grpSp>
      <p:graphicFrame>
        <p:nvGraphicFramePr>
          <p:cNvPr name="Table 7" id="7"/>
          <p:cNvGraphicFramePr>
            <a:graphicFrameLocks noGrp="true"/>
          </p:cNvGraphicFramePr>
          <p:nvPr/>
        </p:nvGraphicFramePr>
        <p:xfrm>
          <a:off x="748359" y="2165673"/>
          <a:ext cx="16791283" cy="7791450"/>
        </p:xfrm>
        <a:graphic>
          <a:graphicData uri="http://schemas.openxmlformats.org/drawingml/2006/table">
            <a:tbl>
              <a:tblPr/>
              <a:tblGrid>
                <a:gridCol w="3165276"/>
                <a:gridCol w="3097026"/>
                <a:gridCol w="2286781"/>
                <a:gridCol w="2306306"/>
                <a:gridCol w="1178036"/>
                <a:gridCol w="2097951"/>
                <a:gridCol w="2659906"/>
              </a:tblGrid>
              <a:tr h="94760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Attribute Name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Description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Data Type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Size/Format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Null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Key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Reference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</a:tr>
              <a:tr h="94760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number_student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จำนวนเด็กที่รับสมัคร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int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11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No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-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-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6876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reward_type_id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รหัสผลตอบแทน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int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11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No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Foreign Key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reward_type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8992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time_and_wage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จำนวนชั่วโมงประสบการณ์และจำนวนเงินค่าจ้าง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int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11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No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-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-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6876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job_category_id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รหัสประเภทงานหลัก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int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11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No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Foreign Key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Job_category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6876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job_</a:t>
                      </a:r>
                      <a:endParaRPr lang="en-US" sz="1100"/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subcategory_id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รหัสประเภทงานย่อย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int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11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No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Foreign Key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job_sub</a:t>
                      </a:r>
                      <a:endParaRPr lang="en-US" sz="1100"/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category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8" id="8"/>
          <p:cNvSpPr txBox="true"/>
          <p:nvPr/>
        </p:nvSpPr>
        <p:spPr>
          <a:xfrm rot="0">
            <a:off x="1002192" y="1481843"/>
            <a:ext cx="4915793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b="true">
                <a:solidFill>
                  <a:srgbClr val="000000"/>
                </a:solidFill>
                <a:latin typeface="Prompt Bold"/>
                <a:ea typeface="Prompt Bold"/>
                <a:cs typeface="Prompt Bold"/>
                <a:sym typeface="Prompt Bold"/>
              </a:rPr>
              <a:t>10. ตารางโพสต์งาน (post_job)</a:t>
            </a:r>
          </a:p>
        </p:txBody>
      </p:sp>
    </p:spTree>
  </p:cSld>
  <p:clrMapOvr>
    <a:masterClrMapping/>
  </p:clrMapOvr>
</p:sld>
</file>

<file path=ppt/slides/slide154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748359" y="2412400"/>
          <a:ext cx="16791283" cy="6429375"/>
        </p:xfrm>
        <a:graphic>
          <a:graphicData uri="http://schemas.openxmlformats.org/drawingml/2006/table">
            <a:tbl>
              <a:tblPr/>
              <a:tblGrid>
                <a:gridCol w="3165276"/>
                <a:gridCol w="3272219"/>
                <a:gridCol w="2111588"/>
                <a:gridCol w="2306306"/>
                <a:gridCol w="1178036"/>
                <a:gridCol w="2097951"/>
                <a:gridCol w="2659906"/>
              </a:tblGrid>
              <a:tr h="94859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Attribute Name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Description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Data Type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Size/Format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Null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Key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Reference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</a:tr>
              <a:tr h="137019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teacher_id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รหัสอาจารย์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varchar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11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No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Foreign Key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teacher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7019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job_status_id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รหัสสถานะการเปิดปิดรับสมัครงาน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int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11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No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Foreign Key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job_status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4859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image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รูปภาพของโพสต์งาน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text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-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No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-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-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9179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created_at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วัน/เวลาที่โพสต์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timestamp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ปี/เดือน/วัน</a:t>
                      </a:r>
                      <a:endParaRPr lang="en-US" sz="1100"/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ชั่วโมง/นาที/วินาที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No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-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-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pSp>
        <p:nvGrpSpPr>
          <p:cNvPr name="Group 3" id="3"/>
          <p:cNvGrpSpPr/>
          <p:nvPr/>
        </p:nvGrpSpPr>
        <p:grpSpPr>
          <a:xfrm rot="0">
            <a:off x="6512769" y="518407"/>
            <a:ext cx="5262462" cy="1020585"/>
            <a:chOff x="0" y="0"/>
            <a:chExt cx="7016616" cy="1360780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7016616" cy="1360780"/>
              <a:chOff x="0" y="0"/>
              <a:chExt cx="1471479" cy="285374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1471478" cy="285374"/>
              </a:xfrm>
              <a:custGeom>
                <a:avLst/>
                <a:gdLst/>
                <a:ahLst/>
                <a:cxnLst/>
                <a:rect r="r" b="b" t="t" l="l"/>
                <a:pathLst>
                  <a:path h="285374" w="1471478">
                    <a:moveTo>
                      <a:pt x="97097" y="0"/>
                    </a:moveTo>
                    <a:lnTo>
                      <a:pt x="1374382" y="0"/>
                    </a:lnTo>
                    <a:cubicBezTo>
                      <a:pt x="1428007" y="0"/>
                      <a:pt x="1471478" y="43472"/>
                      <a:pt x="1471478" y="97097"/>
                    </a:cubicBezTo>
                    <a:lnTo>
                      <a:pt x="1471478" y="188277"/>
                    </a:lnTo>
                    <a:cubicBezTo>
                      <a:pt x="1471478" y="241902"/>
                      <a:pt x="1428007" y="285374"/>
                      <a:pt x="1374382" y="285374"/>
                    </a:cubicBezTo>
                    <a:lnTo>
                      <a:pt x="97097" y="285374"/>
                    </a:lnTo>
                    <a:cubicBezTo>
                      <a:pt x="43472" y="285374"/>
                      <a:pt x="0" y="241902"/>
                      <a:pt x="0" y="188277"/>
                    </a:cubicBezTo>
                    <a:lnTo>
                      <a:pt x="0" y="97097"/>
                    </a:lnTo>
                    <a:cubicBezTo>
                      <a:pt x="0" y="43472"/>
                      <a:pt x="43472" y="0"/>
                      <a:pt x="97097" y="0"/>
                    </a:cubicBezTo>
                    <a:close/>
                  </a:path>
                </a:pathLst>
              </a:custGeom>
              <a:solidFill>
                <a:srgbClr val="8ADDCA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28575"/>
                <a:ext cx="1471479" cy="31394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7" id="7"/>
            <p:cNvSpPr txBox="true"/>
            <p:nvPr/>
          </p:nvSpPr>
          <p:spPr>
            <a:xfrm rot="0">
              <a:off x="1110550" y="238340"/>
              <a:ext cx="4930516" cy="81742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174"/>
                </a:lnSpc>
                <a:spcBef>
                  <a:spcPct val="0"/>
                </a:spcBef>
              </a:pPr>
              <a:r>
                <a:rPr lang="en-US" b="true" sz="3695">
                  <a:solidFill>
                    <a:srgbClr val="000000"/>
                  </a:solidFill>
                  <a:latin typeface="Prompt Bold"/>
                  <a:ea typeface="Prompt Bold"/>
                  <a:cs typeface="Prompt Bold"/>
                  <a:sym typeface="Prompt Bold"/>
                </a:rPr>
                <a:t>Data dictionary</a:t>
              </a: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002192" y="1728570"/>
            <a:ext cx="4915793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b="true">
                <a:solidFill>
                  <a:srgbClr val="000000"/>
                </a:solidFill>
                <a:latin typeface="Prompt Bold"/>
                <a:ea typeface="Prompt Bold"/>
                <a:cs typeface="Prompt Bold"/>
                <a:sym typeface="Prompt Bold"/>
              </a:rPr>
              <a:t>10. ตารางโพสต์งาน (post_job)</a:t>
            </a:r>
          </a:p>
        </p:txBody>
      </p:sp>
    </p:spTree>
  </p:cSld>
  <p:clrMapOvr>
    <a:masterClrMapping/>
  </p:clrMapOvr>
</p:sld>
</file>

<file path=ppt/slides/slide155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512769" y="518407"/>
            <a:ext cx="5262462" cy="1020585"/>
            <a:chOff x="0" y="0"/>
            <a:chExt cx="7016616" cy="1360780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7016616" cy="1360780"/>
              <a:chOff x="0" y="0"/>
              <a:chExt cx="1471479" cy="285374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1471478" cy="285374"/>
              </a:xfrm>
              <a:custGeom>
                <a:avLst/>
                <a:gdLst/>
                <a:ahLst/>
                <a:cxnLst/>
                <a:rect r="r" b="b" t="t" l="l"/>
                <a:pathLst>
                  <a:path h="285374" w="1471478">
                    <a:moveTo>
                      <a:pt x="97097" y="0"/>
                    </a:moveTo>
                    <a:lnTo>
                      <a:pt x="1374382" y="0"/>
                    </a:lnTo>
                    <a:cubicBezTo>
                      <a:pt x="1428007" y="0"/>
                      <a:pt x="1471478" y="43472"/>
                      <a:pt x="1471478" y="97097"/>
                    </a:cubicBezTo>
                    <a:lnTo>
                      <a:pt x="1471478" y="188277"/>
                    </a:lnTo>
                    <a:cubicBezTo>
                      <a:pt x="1471478" y="241902"/>
                      <a:pt x="1428007" y="285374"/>
                      <a:pt x="1374382" y="285374"/>
                    </a:cubicBezTo>
                    <a:lnTo>
                      <a:pt x="97097" y="285374"/>
                    </a:lnTo>
                    <a:cubicBezTo>
                      <a:pt x="43472" y="285374"/>
                      <a:pt x="0" y="241902"/>
                      <a:pt x="0" y="188277"/>
                    </a:cubicBezTo>
                    <a:lnTo>
                      <a:pt x="0" y="97097"/>
                    </a:lnTo>
                    <a:cubicBezTo>
                      <a:pt x="0" y="43472"/>
                      <a:pt x="43472" y="0"/>
                      <a:pt x="97097" y="0"/>
                    </a:cubicBezTo>
                    <a:close/>
                  </a:path>
                </a:pathLst>
              </a:custGeom>
              <a:solidFill>
                <a:srgbClr val="8ADDCA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28575"/>
                <a:ext cx="1471479" cy="31394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6" id="6"/>
            <p:cNvSpPr txBox="true"/>
            <p:nvPr/>
          </p:nvSpPr>
          <p:spPr>
            <a:xfrm rot="0">
              <a:off x="1110550" y="238340"/>
              <a:ext cx="4930516" cy="81742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174"/>
                </a:lnSpc>
                <a:spcBef>
                  <a:spcPct val="0"/>
                </a:spcBef>
              </a:pPr>
              <a:r>
                <a:rPr lang="en-US" b="true" sz="3695">
                  <a:solidFill>
                    <a:srgbClr val="000000"/>
                  </a:solidFill>
                  <a:latin typeface="Prompt Bold"/>
                  <a:ea typeface="Prompt Bold"/>
                  <a:cs typeface="Prompt Bold"/>
                  <a:sym typeface="Prompt Bold"/>
                </a:rPr>
                <a:t>Data dictionary</a:t>
              </a:r>
            </a:p>
          </p:txBody>
        </p:sp>
      </p:grpSp>
      <p:graphicFrame>
        <p:nvGraphicFramePr>
          <p:cNvPr name="Table 7" id="7"/>
          <p:cNvGraphicFramePr>
            <a:graphicFrameLocks noGrp="true"/>
          </p:cNvGraphicFramePr>
          <p:nvPr/>
        </p:nvGraphicFramePr>
        <p:xfrm>
          <a:off x="1141716" y="3015032"/>
          <a:ext cx="16292828" cy="4648200"/>
        </p:xfrm>
        <a:graphic>
          <a:graphicData uri="http://schemas.openxmlformats.org/drawingml/2006/table">
            <a:tbl>
              <a:tblPr/>
              <a:tblGrid>
                <a:gridCol w="3071314"/>
                <a:gridCol w="3175082"/>
                <a:gridCol w="2048905"/>
                <a:gridCol w="2237842"/>
                <a:gridCol w="1143066"/>
                <a:gridCol w="2643100"/>
                <a:gridCol w="1973519"/>
              </a:tblGrid>
              <a:tr h="95076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Attribute Name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Description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Data Type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Size/Format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Null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Key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Reference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</a:tr>
              <a:tr h="95076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post_job_id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รหัสโพสต์งาน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int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11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No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Primary Key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post_job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7333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skill_id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รหัสทักษะ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int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11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No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Primary Key,</a:t>
                      </a:r>
                      <a:endParaRPr lang="en-US" sz="1100"/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Foreign Key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skill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7333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subskill_id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รหัสทักษะย่อย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int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11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No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Primary Key,</a:t>
                      </a:r>
                      <a:endParaRPr lang="en-US" sz="1100"/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Foreign Key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subskill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8" id="8"/>
          <p:cNvSpPr txBox="true"/>
          <p:nvPr/>
        </p:nvSpPr>
        <p:spPr>
          <a:xfrm rot="0">
            <a:off x="853456" y="2236751"/>
            <a:ext cx="9558535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b="true">
                <a:solidFill>
                  <a:srgbClr val="000000"/>
                </a:solidFill>
                <a:latin typeface="Prompt Bold"/>
                <a:ea typeface="Prompt Bold"/>
                <a:cs typeface="Prompt Bold"/>
                <a:sym typeface="Prompt Bold"/>
              </a:rPr>
              <a:t>11. ตารางทักษะที่ต้องการของโพสต์งาน (post_job_skill)</a:t>
            </a:r>
          </a:p>
        </p:txBody>
      </p:sp>
    </p:spTree>
  </p:cSld>
  <p:clrMapOvr>
    <a:masterClrMapping/>
  </p:clrMapOvr>
</p:sld>
</file>

<file path=ppt/slides/slide156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512769" y="518407"/>
            <a:ext cx="5262462" cy="1020585"/>
            <a:chOff x="0" y="0"/>
            <a:chExt cx="7016616" cy="1360780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7016616" cy="1360780"/>
              <a:chOff x="0" y="0"/>
              <a:chExt cx="1471479" cy="285374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1471478" cy="285374"/>
              </a:xfrm>
              <a:custGeom>
                <a:avLst/>
                <a:gdLst/>
                <a:ahLst/>
                <a:cxnLst/>
                <a:rect r="r" b="b" t="t" l="l"/>
                <a:pathLst>
                  <a:path h="285374" w="1471478">
                    <a:moveTo>
                      <a:pt x="97097" y="0"/>
                    </a:moveTo>
                    <a:lnTo>
                      <a:pt x="1374382" y="0"/>
                    </a:lnTo>
                    <a:cubicBezTo>
                      <a:pt x="1428007" y="0"/>
                      <a:pt x="1471478" y="43472"/>
                      <a:pt x="1471478" y="97097"/>
                    </a:cubicBezTo>
                    <a:lnTo>
                      <a:pt x="1471478" y="188277"/>
                    </a:lnTo>
                    <a:cubicBezTo>
                      <a:pt x="1471478" y="241902"/>
                      <a:pt x="1428007" y="285374"/>
                      <a:pt x="1374382" y="285374"/>
                    </a:cubicBezTo>
                    <a:lnTo>
                      <a:pt x="97097" y="285374"/>
                    </a:lnTo>
                    <a:cubicBezTo>
                      <a:pt x="43472" y="285374"/>
                      <a:pt x="0" y="241902"/>
                      <a:pt x="0" y="188277"/>
                    </a:cubicBezTo>
                    <a:lnTo>
                      <a:pt x="0" y="97097"/>
                    </a:lnTo>
                    <a:cubicBezTo>
                      <a:pt x="0" y="43472"/>
                      <a:pt x="43472" y="0"/>
                      <a:pt x="97097" y="0"/>
                    </a:cubicBezTo>
                    <a:close/>
                  </a:path>
                </a:pathLst>
              </a:custGeom>
              <a:solidFill>
                <a:srgbClr val="8ADDCA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28575"/>
                <a:ext cx="1471479" cy="31394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6" id="6"/>
            <p:cNvSpPr txBox="true"/>
            <p:nvPr/>
          </p:nvSpPr>
          <p:spPr>
            <a:xfrm rot="0">
              <a:off x="1110550" y="238340"/>
              <a:ext cx="4930516" cy="81742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174"/>
                </a:lnSpc>
                <a:spcBef>
                  <a:spcPct val="0"/>
                </a:spcBef>
              </a:pPr>
              <a:r>
                <a:rPr lang="en-US" b="true" sz="3695">
                  <a:solidFill>
                    <a:srgbClr val="000000"/>
                  </a:solidFill>
                  <a:latin typeface="Prompt Bold"/>
                  <a:ea typeface="Prompt Bold"/>
                  <a:cs typeface="Prompt Bold"/>
                  <a:sym typeface="Prompt Bold"/>
                </a:rPr>
                <a:t>Data dictionary</a:t>
              </a:r>
            </a:p>
          </p:txBody>
        </p:sp>
      </p:grpSp>
      <p:graphicFrame>
        <p:nvGraphicFramePr>
          <p:cNvPr name="Table 7" id="7"/>
          <p:cNvGraphicFramePr>
            <a:graphicFrameLocks noGrp="true"/>
          </p:cNvGraphicFramePr>
          <p:nvPr/>
        </p:nvGraphicFramePr>
        <p:xfrm>
          <a:off x="742549" y="2556193"/>
          <a:ext cx="16802902" cy="7058025"/>
        </p:xfrm>
        <a:graphic>
          <a:graphicData uri="http://schemas.openxmlformats.org/drawingml/2006/table">
            <a:tbl>
              <a:tblPr/>
              <a:tblGrid>
                <a:gridCol w="3582329"/>
                <a:gridCol w="3174857"/>
                <a:gridCol w="2048759"/>
                <a:gridCol w="2237683"/>
                <a:gridCol w="1142984"/>
                <a:gridCol w="2642912"/>
                <a:gridCol w="1973378"/>
              </a:tblGrid>
              <a:tr h="94809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Attribute Name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Description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Data Type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Size/Format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Null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Key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Reference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</a:tr>
              <a:tr h="94809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job_application_id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รหัสสมัครงาน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int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11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No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Primary Key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-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4809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post_job_id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รหัสโพสต์งาน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int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11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No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Foreign Key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post_job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4809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student_id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รหัสนิสิต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varchar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11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No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Foreign Key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student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4809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GPA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เกรดนิสิต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decimal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3,2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No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-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-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6946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stu_phone_</a:t>
                      </a:r>
                      <a:endParaRPr lang="en-US" sz="1100"/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number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เบอร์โทรศัพท์นิสิต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varchar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11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No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-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-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4809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resume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เรซูเม่นิสิต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text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-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No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-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-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8" id="8"/>
          <p:cNvSpPr txBox="true"/>
          <p:nvPr/>
        </p:nvSpPr>
        <p:spPr>
          <a:xfrm rot="0">
            <a:off x="456398" y="1887159"/>
            <a:ext cx="8225718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b="true">
                <a:solidFill>
                  <a:srgbClr val="000000"/>
                </a:solidFill>
                <a:latin typeface="Prompt Bold"/>
                <a:ea typeface="Prompt Bold"/>
                <a:cs typeface="Prompt Bold"/>
                <a:sym typeface="Prompt Bold"/>
              </a:rPr>
              <a:t>12. ตารางสมัครงาน (job_application)</a:t>
            </a:r>
          </a:p>
        </p:txBody>
      </p:sp>
    </p:spTree>
  </p:cSld>
  <p:clrMapOvr>
    <a:masterClrMapping/>
  </p:clrMapOvr>
</p:sld>
</file>

<file path=ppt/slides/slide157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512769" y="518407"/>
            <a:ext cx="5262462" cy="1020585"/>
            <a:chOff x="0" y="0"/>
            <a:chExt cx="7016616" cy="1360780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7016616" cy="1360780"/>
              <a:chOff x="0" y="0"/>
              <a:chExt cx="1471479" cy="285374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1471478" cy="285374"/>
              </a:xfrm>
              <a:custGeom>
                <a:avLst/>
                <a:gdLst/>
                <a:ahLst/>
                <a:cxnLst/>
                <a:rect r="r" b="b" t="t" l="l"/>
                <a:pathLst>
                  <a:path h="285374" w="1471478">
                    <a:moveTo>
                      <a:pt x="97097" y="0"/>
                    </a:moveTo>
                    <a:lnTo>
                      <a:pt x="1374382" y="0"/>
                    </a:lnTo>
                    <a:cubicBezTo>
                      <a:pt x="1428007" y="0"/>
                      <a:pt x="1471478" y="43472"/>
                      <a:pt x="1471478" y="97097"/>
                    </a:cubicBezTo>
                    <a:lnTo>
                      <a:pt x="1471478" y="188277"/>
                    </a:lnTo>
                    <a:cubicBezTo>
                      <a:pt x="1471478" y="241902"/>
                      <a:pt x="1428007" y="285374"/>
                      <a:pt x="1374382" y="285374"/>
                    </a:cubicBezTo>
                    <a:lnTo>
                      <a:pt x="97097" y="285374"/>
                    </a:lnTo>
                    <a:cubicBezTo>
                      <a:pt x="43472" y="285374"/>
                      <a:pt x="0" y="241902"/>
                      <a:pt x="0" y="188277"/>
                    </a:cubicBezTo>
                    <a:lnTo>
                      <a:pt x="0" y="97097"/>
                    </a:lnTo>
                    <a:cubicBezTo>
                      <a:pt x="0" y="43472"/>
                      <a:pt x="43472" y="0"/>
                      <a:pt x="97097" y="0"/>
                    </a:cubicBezTo>
                    <a:close/>
                  </a:path>
                </a:pathLst>
              </a:custGeom>
              <a:solidFill>
                <a:srgbClr val="8ADDCA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28575"/>
                <a:ext cx="1471479" cy="31394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6" id="6"/>
            <p:cNvSpPr txBox="true"/>
            <p:nvPr/>
          </p:nvSpPr>
          <p:spPr>
            <a:xfrm rot="0">
              <a:off x="1110550" y="238340"/>
              <a:ext cx="4930516" cy="81742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174"/>
                </a:lnSpc>
                <a:spcBef>
                  <a:spcPct val="0"/>
                </a:spcBef>
              </a:pPr>
              <a:r>
                <a:rPr lang="en-US" b="true" sz="3695">
                  <a:solidFill>
                    <a:srgbClr val="000000"/>
                  </a:solidFill>
                  <a:latin typeface="Prompt Bold"/>
                  <a:ea typeface="Prompt Bold"/>
                  <a:cs typeface="Prompt Bold"/>
                  <a:sym typeface="Prompt Bold"/>
                </a:rPr>
                <a:t>Data dictionary</a:t>
              </a:r>
            </a:p>
          </p:txBody>
        </p:sp>
      </p:grpSp>
      <p:graphicFrame>
        <p:nvGraphicFramePr>
          <p:cNvPr name="Table 7" id="7"/>
          <p:cNvGraphicFramePr>
            <a:graphicFrameLocks noGrp="true"/>
          </p:cNvGraphicFramePr>
          <p:nvPr/>
        </p:nvGraphicFramePr>
        <p:xfrm>
          <a:off x="1003396" y="2534344"/>
          <a:ext cx="16292828" cy="2762250"/>
        </p:xfrm>
        <a:graphic>
          <a:graphicData uri="http://schemas.openxmlformats.org/drawingml/2006/table">
            <a:tbl>
              <a:tblPr/>
              <a:tblGrid>
                <a:gridCol w="3071314"/>
                <a:gridCol w="3175082"/>
                <a:gridCol w="2048905"/>
                <a:gridCol w="2237842"/>
                <a:gridCol w="1143066"/>
                <a:gridCol w="2643100"/>
                <a:gridCol w="1973519"/>
              </a:tblGrid>
              <a:tr h="95616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Attribute Name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Description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Data Type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Size/Format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Null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Key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Reference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</a:tr>
              <a:tr h="180608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created_at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วัน/เวลาที่โพสต์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timestamp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ปี/เดือน/วัน</a:t>
                      </a:r>
                      <a:endParaRPr lang="en-US" sz="1100"/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ชั่วโมง/นาที/วินาที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No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-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-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8" id="8"/>
          <p:cNvSpPr txBox="true"/>
          <p:nvPr/>
        </p:nvSpPr>
        <p:spPr>
          <a:xfrm rot="0">
            <a:off x="493321" y="1799761"/>
            <a:ext cx="8225718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b="true">
                <a:solidFill>
                  <a:srgbClr val="000000"/>
                </a:solidFill>
                <a:latin typeface="Prompt Bold"/>
                <a:ea typeface="Prompt Bold"/>
                <a:cs typeface="Prompt Bold"/>
                <a:sym typeface="Prompt Bold"/>
              </a:rPr>
              <a:t>12. ตารางสมัครงาน (job_application)</a:t>
            </a:r>
          </a:p>
        </p:txBody>
      </p:sp>
      <p:graphicFrame>
        <p:nvGraphicFramePr>
          <p:cNvPr name="Table 9" id="9"/>
          <p:cNvGraphicFramePr>
            <a:graphicFrameLocks noGrp="true"/>
          </p:cNvGraphicFramePr>
          <p:nvPr/>
        </p:nvGraphicFramePr>
        <p:xfrm>
          <a:off x="748359" y="6592262"/>
          <a:ext cx="16791283" cy="3286125"/>
        </p:xfrm>
        <a:graphic>
          <a:graphicData uri="http://schemas.openxmlformats.org/drawingml/2006/table">
            <a:tbl>
              <a:tblPr/>
              <a:tblGrid>
                <a:gridCol w="3489834"/>
                <a:gridCol w="3166653"/>
                <a:gridCol w="1892596"/>
                <a:gridCol w="2306306"/>
                <a:gridCol w="1178036"/>
                <a:gridCol w="2723962"/>
                <a:gridCol w="2033896"/>
              </a:tblGrid>
              <a:tr h="137805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Attribute Name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Description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Data Type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Size/Format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Null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Key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Reference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</a:tr>
              <a:tr h="95403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job_category_id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รหัสประเภทงานหลัก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int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11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No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Primary Key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-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5403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job_category_name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ชื่อประเภทงานหลัก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varchar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255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No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-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-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10" id="10"/>
          <p:cNvSpPr txBox="true"/>
          <p:nvPr/>
        </p:nvSpPr>
        <p:spPr>
          <a:xfrm rot="0">
            <a:off x="1003396" y="5853757"/>
            <a:ext cx="7001931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b="true">
                <a:solidFill>
                  <a:srgbClr val="000000"/>
                </a:solidFill>
                <a:latin typeface="Prompt Bold"/>
                <a:ea typeface="Prompt Bold"/>
                <a:cs typeface="Prompt Bold"/>
                <a:sym typeface="Prompt Bold"/>
              </a:rPr>
              <a:t>13. ตารางประเภทงาน (job_category)</a:t>
            </a:r>
          </a:p>
        </p:txBody>
      </p:sp>
    </p:spTree>
  </p:cSld>
  <p:clrMapOvr>
    <a:masterClrMapping/>
  </p:clrMapOvr>
</p:sld>
</file>

<file path=ppt/slides/slide158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512769" y="518407"/>
            <a:ext cx="5262462" cy="1020585"/>
            <a:chOff x="0" y="0"/>
            <a:chExt cx="7016616" cy="1360780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7016616" cy="1360780"/>
              <a:chOff x="0" y="0"/>
              <a:chExt cx="1471479" cy="285374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1471478" cy="285374"/>
              </a:xfrm>
              <a:custGeom>
                <a:avLst/>
                <a:gdLst/>
                <a:ahLst/>
                <a:cxnLst/>
                <a:rect r="r" b="b" t="t" l="l"/>
                <a:pathLst>
                  <a:path h="285374" w="1471478">
                    <a:moveTo>
                      <a:pt x="97097" y="0"/>
                    </a:moveTo>
                    <a:lnTo>
                      <a:pt x="1374382" y="0"/>
                    </a:lnTo>
                    <a:cubicBezTo>
                      <a:pt x="1428007" y="0"/>
                      <a:pt x="1471478" y="43472"/>
                      <a:pt x="1471478" y="97097"/>
                    </a:cubicBezTo>
                    <a:lnTo>
                      <a:pt x="1471478" y="188277"/>
                    </a:lnTo>
                    <a:cubicBezTo>
                      <a:pt x="1471478" y="241902"/>
                      <a:pt x="1428007" y="285374"/>
                      <a:pt x="1374382" y="285374"/>
                    </a:cubicBezTo>
                    <a:lnTo>
                      <a:pt x="97097" y="285374"/>
                    </a:lnTo>
                    <a:cubicBezTo>
                      <a:pt x="43472" y="285374"/>
                      <a:pt x="0" y="241902"/>
                      <a:pt x="0" y="188277"/>
                    </a:cubicBezTo>
                    <a:lnTo>
                      <a:pt x="0" y="97097"/>
                    </a:lnTo>
                    <a:cubicBezTo>
                      <a:pt x="0" y="43472"/>
                      <a:pt x="43472" y="0"/>
                      <a:pt x="97097" y="0"/>
                    </a:cubicBezTo>
                    <a:close/>
                  </a:path>
                </a:pathLst>
              </a:custGeom>
              <a:solidFill>
                <a:srgbClr val="8ADDCA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28575"/>
                <a:ext cx="1471479" cy="31394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6" id="6"/>
            <p:cNvSpPr txBox="true"/>
            <p:nvPr/>
          </p:nvSpPr>
          <p:spPr>
            <a:xfrm rot="0">
              <a:off x="1110550" y="238340"/>
              <a:ext cx="4930516" cy="81742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174"/>
                </a:lnSpc>
                <a:spcBef>
                  <a:spcPct val="0"/>
                </a:spcBef>
              </a:pPr>
              <a:r>
                <a:rPr lang="en-US" b="true" sz="3695">
                  <a:solidFill>
                    <a:srgbClr val="000000"/>
                  </a:solidFill>
                  <a:latin typeface="Prompt Bold"/>
                  <a:ea typeface="Prompt Bold"/>
                  <a:cs typeface="Prompt Bold"/>
                  <a:sym typeface="Prompt Bold"/>
                </a:rPr>
                <a:t>Data dictionary</a:t>
              </a:r>
            </a:p>
          </p:txBody>
        </p:sp>
      </p:grpSp>
      <p:graphicFrame>
        <p:nvGraphicFramePr>
          <p:cNvPr name="Table 7" id="7"/>
          <p:cNvGraphicFramePr>
            <a:graphicFrameLocks noGrp="true"/>
          </p:cNvGraphicFramePr>
          <p:nvPr/>
        </p:nvGraphicFramePr>
        <p:xfrm>
          <a:off x="748359" y="2669347"/>
          <a:ext cx="16791283" cy="4229100"/>
        </p:xfrm>
        <a:graphic>
          <a:graphicData uri="http://schemas.openxmlformats.org/drawingml/2006/table">
            <a:tbl>
              <a:tblPr/>
              <a:tblGrid>
                <a:gridCol w="2941322"/>
                <a:gridCol w="3936849"/>
                <a:gridCol w="2067137"/>
                <a:gridCol w="2340760"/>
                <a:gridCol w="1109127"/>
                <a:gridCol w="2362191"/>
                <a:gridCol w="2033896"/>
              </a:tblGrid>
              <a:tr h="95154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Attribute Name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Description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Data Type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Size/Format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Null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Key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Reference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</a:tr>
              <a:tr h="95154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job_status_id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รหัสสถานะการรับสมัครงาน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int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11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No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Primary Key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-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5154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job_status_name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ชื่อสถานะการรับสมัครงาน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varchar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255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No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-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-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7445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job_status_th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ชื่อสถานะการรับสมัครงานภาษาไทย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varchar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255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No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-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-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8" id="8"/>
          <p:cNvSpPr txBox="true"/>
          <p:nvPr/>
        </p:nvSpPr>
        <p:spPr>
          <a:xfrm rot="0">
            <a:off x="748359" y="1973097"/>
            <a:ext cx="7995878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b="true">
                <a:solidFill>
                  <a:srgbClr val="000000"/>
                </a:solidFill>
                <a:latin typeface="Prompt Bold"/>
                <a:ea typeface="Prompt Bold"/>
                <a:cs typeface="Prompt Bold"/>
                <a:sym typeface="Prompt Bold"/>
              </a:rPr>
              <a:t>14. ตารางสถานะการรับสมัครงาน (job_status)</a:t>
            </a:r>
          </a:p>
        </p:txBody>
      </p:sp>
    </p:spTree>
  </p:cSld>
  <p:clrMapOvr>
    <a:masterClrMapping/>
  </p:clrMapOvr>
</p:sld>
</file>

<file path=ppt/slides/slide159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512769" y="518407"/>
            <a:ext cx="5262462" cy="1020585"/>
            <a:chOff x="0" y="0"/>
            <a:chExt cx="7016616" cy="1360780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7016616" cy="1360780"/>
              <a:chOff x="0" y="0"/>
              <a:chExt cx="1471479" cy="285374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1471478" cy="285374"/>
              </a:xfrm>
              <a:custGeom>
                <a:avLst/>
                <a:gdLst/>
                <a:ahLst/>
                <a:cxnLst/>
                <a:rect r="r" b="b" t="t" l="l"/>
                <a:pathLst>
                  <a:path h="285374" w="1471478">
                    <a:moveTo>
                      <a:pt x="97097" y="0"/>
                    </a:moveTo>
                    <a:lnTo>
                      <a:pt x="1374382" y="0"/>
                    </a:lnTo>
                    <a:cubicBezTo>
                      <a:pt x="1428007" y="0"/>
                      <a:pt x="1471478" y="43472"/>
                      <a:pt x="1471478" y="97097"/>
                    </a:cubicBezTo>
                    <a:lnTo>
                      <a:pt x="1471478" y="188277"/>
                    </a:lnTo>
                    <a:cubicBezTo>
                      <a:pt x="1471478" y="241902"/>
                      <a:pt x="1428007" y="285374"/>
                      <a:pt x="1374382" y="285374"/>
                    </a:cubicBezTo>
                    <a:lnTo>
                      <a:pt x="97097" y="285374"/>
                    </a:lnTo>
                    <a:cubicBezTo>
                      <a:pt x="43472" y="285374"/>
                      <a:pt x="0" y="241902"/>
                      <a:pt x="0" y="188277"/>
                    </a:cubicBezTo>
                    <a:lnTo>
                      <a:pt x="0" y="97097"/>
                    </a:lnTo>
                    <a:cubicBezTo>
                      <a:pt x="0" y="43472"/>
                      <a:pt x="43472" y="0"/>
                      <a:pt x="97097" y="0"/>
                    </a:cubicBezTo>
                    <a:close/>
                  </a:path>
                </a:pathLst>
              </a:custGeom>
              <a:solidFill>
                <a:srgbClr val="8ADDCA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28575"/>
                <a:ext cx="1471479" cy="31394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6" id="6"/>
            <p:cNvSpPr txBox="true"/>
            <p:nvPr/>
          </p:nvSpPr>
          <p:spPr>
            <a:xfrm rot="0">
              <a:off x="1110550" y="238340"/>
              <a:ext cx="4930516" cy="81742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174"/>
                </a:lnSpc>
                <a:spcBef>
                  <a:spcPct val="0"/>
                </a:spcBef>
              </a:pPr>
              <a:r>
                <a:rPr lang="en-US" b="true" sz="3695">
                  <a:solidFill>
                    <a:srgbClr val="000000"/>
                  </a:solidFill>
                  <a:latin typeface="Prompt Bold"/>
                  <a:ea typeface="Prompt Bold"/>
                  <a:cs typeface="Prompt Bold"/>
                  <a:sym typeface="Prompt Bold"/>
                </a:rPr>
                <a:t>Data dictionary</a:t>
              </a:r>
            </a:p>
          </p:txBody>
        </p:sp>
      </p:grpSp>
      <p:graphicFrame>
        <p:nvGraphicFramePr>
          <p:cNvPr name="Table 7" id="7"/>
          <p:cNvGraphicFramePr>
            <a:graphicFrameLocks noGrp="true"/>
          </p:cNvGraphicFramePr>
          <p:nvPr/>
        </p:nvGraphicFramePr>
        <p:xfrm>
          <a:off x="529864" y="2779085"/>
          <a:ext cx="17228272" cy="4229100"/>
        </p:xfrm>
        <a:graphic>
          <a:graphicData uri="http://schemas.openxmlformats.org/drawingml/2006/table">
            <a:tbl>
              <a:tblPr/>
              <a:tblGrid>
                <a:gridCol w="3603051"/>
                <a:gridCol w="3184414"/>
                <a:gridCol w="2045650"/>
                <a:gridCol w="2306308"/>
                <a:gridCol w="1112269"/>
                <a:gridCol w="2345080"/>
                <a:gridCol w="2631499"/>
              </a:tblGrid>
              <a:tr h="95154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Attribute Name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Description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Data Type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Size/Format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Null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Key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Reference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</a:tr>
              <a:tr h="95154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job_subcategory_id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รหัสประเภทงานย่อย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int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11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No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Primary Key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-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7445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job_subcategory</a:t>
                      </a:r>
                      <a:endParaRPr lang="en-US" sz="1100"/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_name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ชื่อประเภทงานย่อย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varchar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255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No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-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-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5154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job_category_id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รหัสประเภทงานหลัก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int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11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No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Foreign Key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job_category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8" id="8"/>
          <p:cNvSpPr txBox="true"/>
          <p:nvPr/>
        </p:nvSpPr>
        <p:spPr>
          <a:xfrm rot="0">
            <a:off x="1345863" y="2070122"/>
            <a:ext cx="10429367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b="true">
                <a:solidFill>
                  <a:srgbClr val="000000"/>
                </a:solidFill>
                <a:latin typeface="Prompt Bold"/>
                <a:ea typeface="Prompt Bold"/>
                <a:cs typeface="Prompt Bold"/>
                <a:sym typeface="Prompt Bold"/>
              </a:rPr>
              <a:t>15. ตารางประเภทงานย่อย (job_subcategory)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563394" y="579157"/>
            <a:ext cx="5161212" cy="899085"/>
            <a:chOff x="0" y="0"/>
            <a:chExt cx="1443167" cy="251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43167" cy="251400"/>
            </a:xfrm>
            <a:custGeom>
              <a:avLst/>
              <a:gdLst/>
              <a:ahLst/>
              <a:cxnLst/>
              <a:rect r="r" b="b" t="t" l="l"/>
              <a:pathLst>
                <a:path h="251400" w="1443167">
                  <a:moveTo>
                    <a:pt x="99001" y="0"/>
                  </a:moveTo>
                  <a:lnTo>
                    <a:pt x="1344166" y="0"/>
                  </a:lnTo>
                  <a:cubicBezTo>
                    <a:pt x="1370423" y="0"/>
                    <a:pt x="1395604" y="10430"/>
                    <a:pt x="1414170" y="28997"/>
                  </a:cubicBezTo>
                  <a:cubicBezTo>
                    <a:pt x="1432737" y="47563"/>
                    <a:pt x="1443167" y="72745"/>
                    <a:pt x="1443167" y="99001"/>
                  </a:cubicBezTo>
                  <a:lnTo>
                    <a:pt x="1443167" y="152399"/>
                  </a:lnTo>
                  <a:cubicBezTo>
                    <a:pt x="1443167" y="207076"/>
                    <a:pt x="1398843" y="251400"/>
                    <a:pt x="1344166" y="251400"/>
                  </a:cubicBezTo>
                  <a:lnTo>
                    <a:pt x="99001" y="251400"/>
                  </a:lnTo>
                  <a:cubicBezTo>
                    <a:pt x="44324" y="251400"/>
                    <a:pt x="0" y="207076"/>
                    <a:pt x="0" y="152399"/>
                  </a:cubicBezTo>
                  <a:lnTo>
                    <a:pt x="0" y="99001"/>
                  </a:lnTo>
                  <a:cubicBezTo>
                    <a:pt x="0" y="44324"/>
                    <a:pt x="44324" y="0"/>
                    <a:pt x="99001" y="0"/>
                  </a:cubicBezTo>
                  <a:close/>
                </a:path>
              </a:pathLst>
            </a:custGeom>
            <a:solidFill>
              <a:srgbClr val="8ADDCA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1443167" cy="279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aphicFrame>
        <p:nvGraphicFramePr>
          <p:cNvPr name="Table 5" id="5"/>
          <p:cNvGraphicFramePr>
            <a:graphicFrameLocks noGrp="true"/>
          </p:cNvGraphicFramePr>
          <p:nvPr/>
        </p:nvGraphicFramePr>
        <p:xfrm>
          <a:off x="875926" y="1876561"/>
          <a:ext cx="16647964" cy="7690256"/>
        </p:xfrm>
        <a:graphic>
          <a:graphicData uri="http://schemas.openxmlformats.org/drawingml/2006/table">
            <a:tbl>
              <a:tblPr/>
              <a:tblGrid>
                <a:gridCol w="2464684"/>
                <a:gridCol w="2722721"/>
                <a:gridCol w="5928092"/>
                <a:gridCol w="2628311"/>
                <a:gridCol w="2904157"/>
              </a:tblGrid>
              <a:tr h="136885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ภาษาไทย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ภาษาอังกฤษ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คำอธิบาย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คำที่ใช้ในการสื่อสาร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ประกอบด้วย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</a:tr>
              <a:tr h="221123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การออกแบบประสบการณ์และส่วนต่อประสานผู้ใช้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UX/UI Design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ทักษะการออกแบบให้ผู้ใช้งานมีประสบการณ์ที่ดี และอินเทอร์เฟซที่ใช้งานง่าย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UX/UI Design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-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7245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วิศวกรรมข้อมูล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Data Engineering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ทักษะการออกแบบระบบจัดการข้อมูล เช่น การเก็บ รวบรวม แปลง และส่งข้อมูล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Data Engineering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-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6885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วิทยาศาสตร์ข้อมูล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Data Science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ทักษะการวิเคราะห์ข้อมูลเพื่อค้นหาแนวโน้ม รูปแบบ และการตัดสินใจด้วยข้อมูล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Data Science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-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6885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การประมวลผลแบบคลาวด์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Cloud Computing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ทักษะการใช้งานทรัพยากรคอมพิวเตอร์ผ่านอินเทอร์เน็ต เช่น เซิร์ฟเวอร์ ฐานข้อมูล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Cloud Computing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-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6" id="6"/>
          <p:cNvSpPr txBox="true"/>
          <p:nvPr/>
        </p:nvSpPr>
        <p:spPr>
          <a:xfrm rot="0">
            <a:off x="7770931" y="680493"/>
            <a:ext cx="2746137" cy="6297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74"/>
              </a:lnSpc>
              <a:spcBef>
                <a:spcPct val="0"/>
              </a:spcBef>
            </a:pPr>
            <a:r>
              <a:rPr lang="en-US" b="true" sz="3695">
                <a:solidFill>
                  <a:srgbClr val="000000"/>
                </a:solidFill>
                <a:latin typeface="Prompt Bold"/>
                <a:ea typeface="Prompt Bold"/>
                <a:cs typeface="Prompt Bold"/>
                <a:sym typeface="Prompt Bold"/>
              </a:rPr>
              <a:t>อภิธานศัพท์</a:t>
            </a:r>
          </a:p>
        </p:txBody>
      </p:sp>
    </p:spTree>
  </p:cSld>
  <p:clrMapOvr>
    <a:masterClrMapping/>
  </p:clrMapOvr>
</p:sld>
</file>

<file path=ppt/slides/slide160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660961" y="1832685"/>
          <a:ext cx="16966078" cy="8315325"/>
        </p:xfrm>
        <a:graphic>
          <a:graphicData uri="http://schemas.openxmlformats.org/drawingml/2006/table">
            <a:tbl>
              <a:tblPr/>
              <a:tblGrid>
                <a:gridCol w="3165202"/>
                <a:gridCol w="2965536"/>
                <a:gridCol w="2264707"/>
                <a:gridCol w="2306387"/>
                <a:gridCol w="1112307"/>
                <a:gridCol w="2410857"/>
                <a:gridCol w="2741083"/>
              </a:tblGrid>
              <a:tr h="94731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Attribute Name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Description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Data Type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Size/Format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Null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Key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Reference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</a:tr>
              <a:tr h="136834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accepted_</a:t>
                      </a:r>
                      <a:endParaRPr lang="en-US" sz="1100"/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application_id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รหัสใบสมัครที่อนุมัติ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int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11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No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Primary Key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-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4731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job_application_id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รหัสใบสมัครงาน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int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11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No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Foreign Key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job_application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4731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post_job_id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รหัสโพสต์งาน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int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11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No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Foreign Key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post_job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4731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student_id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รหัสนิสิต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varchar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11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No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Foreign Key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student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6834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accept_status_id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รหัสสถานะการตอบรับใบสมัครงาน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int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11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No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Foreign Key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accept_status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8937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created_at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วัน/เวลาที่อนุมัติใบสมัครงาน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timestamp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ปี/เดือน/วัน ชั่วโมง/นาที/วินาที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No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-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-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pSp>
        <p:nvGrpSpPr>
          <p:cNvPr name="Group 3" id="3"/>
          <p:cNvGrpSpPr/>
          <p:nvPr/>
        </p:nvGrpSpPr>
        <p:grpSpPr>
          <a:xfrm rot="0">
            <a:off x="6512769" y="140269"/>
            <a:ext cx="5262462" cy="1020585"/>
            <a:chOff x="0" y="0"/>
            <a:chExt cx="7016616" cy="1360780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7016616" cy="1360780"/>
              <a:chOff x="0" y="0"/>
              <a:chExt cx="1471479" cy="285374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1471478" cy="285374"/>
              </a:xfrm>
              <a:custGeom>
                <a:avLst/>
                <a:gdLst/>
                <a:ahLst/>
                <a:cxnLst/>
                <a:rect r="r" b="b" t="t" l="l"/>
                <a:pathLst>
                  <a:path h="285374" w="1471478">
                    <a:moveTo>
                      <a:pt x="97097" y="0"/>
                    </a:moveTo>
                    <a:lnTo>
                      <a:pt x="1374382" y="0"/>
                    </a:lnTo>
                    <a:cubicBezTo>
                      <a:pt x="1428007" y="0"/>
                      <a:pt x="1471478" y="43472"/>
                      <a:pt x="1471478" y="97097"/>
                    </a:cubicBezTo>
                    <a:lnTo>
                      <a:pt x="1471478" y="188277"/>
                    </a:lnTo>
                    <a:cubicBezTo>
                      <a:pt x="1471478" y="241902"/>
                      <a:pt x="1428007" y="285374"/>
                      <a:pt x="1374382" y="285374"/>
                    </a:cubicBezTo>
                    <a:lnTo>
                      <a:pt x="97097" y="285374"/>
                    </a:lnTo>
                    <a:cubicBezTo>
                      <a:pt x="43472" y="285374"/>
                      <a:pt x="0" y="241902"/>
                      <a:pt x="0" y="188277"/>
                    </a:cubicBezTo>
                    <a:lnTo>
                      <a:pt x="0" y="97097"/>
                    </a:lnTo>
                    <a:cubicBezTo>
                      <a:pt x="0" y="43472"/>
                      <a:pt x="43472" y="0"/>
                      <a:pt x="97097" y="0"/>
                    </a:cubicBezTo>
                    <a:close/>
                  </a:path>
                </a:pathLst>
              </a:custGeom>
              <a:solidFill>
                <a:srgbClr val="8ADDCA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28575"/>
                <a:ext cx="1471479" cy="31394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7" id="7"/>
            <p:cNvSpPr txBox="true"/>
            <p:nvPr/>
          </p:nvSpPr>
          <p:spPr>
            <a:xfrm rot="0">
              <a:off x="1110550" y="238340"/>
              <a:ext cx="4930516" cy="81742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174"/>
                </a:lnSpc>
                <a:spcBef>
                  <a:spcPct val="0"/>
                </a:spcBef>
              </a:pPr>
              <a:r>
                <a:rPr lang="en-US" b="true" sz="3695">
                  <a:solidFill>
                    <a:srgbClr val="000000"/>
                  </a:solidFill>
                  <a:latin typeface="Prompt Bold"/>
                  <a:ea typeface="Prompt Bold"/>
                  <a:cs typeface="Prompt Bold"/>
                  <a:sym typeface="Prompt Bold"/>
                </a:rPr>
                <a:t>Data dictionary</a:t>
              </a: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0" y="1227530"/>
            <a:ext cx="10429367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b="true">
                <a:solidFill>
                  <a:srgbClr val="000000"/>
                </a:solidFill>
                <a:latin typeface="Prompt Bold"/>
                <a:ea typeface="Prompt Bold"/>
                <a:cs typeface="Prompt Bold"/>
                <a:sym typeface="Prompt Bold"/>
              </a:rPr>
              <a:t>16. ตารางใบสมัครที่อนุมัติ (accepted_application)</a:t>
            </a:r>
          </a:p>
        </p:txBody>
      </p:sp>
    </p:spTree>
  </p:cSld>
  <p:clrMapOvr>
    <a:masterClrMapping/>
  </p:clrMapOvr>
</p:sld>
</file>

<file path=ppt/slides/slide161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512769" y="518407"/>
            <a:ext cx="5262462" cy="1020585"/>
            <a:chOff x="0" y="0"/>
            <a:chExt cx="7016616" cy="1360780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7016616" cy="1360780"/>
              <a:chOff x="0" y="0"/>
              <a:chExt cx="1471479" cy="285374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1471478" cy="285374"/>
              </a:xfrm>
              <a:custGeom>
                <a:avLst/>
                <a:gdLst/>
                <a:ahLst/>
                <a:cxnLst/>
                <a:rect r="r" b="b" t="t" l="l"/>
                <a:pathLst>
                  <a:path h="285374" w="1471478">
                    <a:moveTo>
                      <a:pt x="97097" y="0"/>
                    </a:moveTo>
                    <a:lnTo>
                      <a:pt x="1374382" y="0"/>
                    </a:lnTo>
                    <a:cubicBezTo>
                      <a:pt x="1428007" y="0"/>
                      <a:pt x="1471478" y="43472"/>
                      <a:pt x="1471478" y="97097"/>
                    </a:cubicBezTo>
                    <a:lnTo>
                      <a:pt x="1471478" y="188277"/>
                    </a:lnTo>
                    <a:cubicBezTo>
                      <a:pt x="1471478" y="241902"/>
                      <a:pt x="1428007" y="285374"/>
                      <a:pt x="1374382" y="285374"/>
                    </a:cubicBezTo>
                    <a:lnTo>
                      <a:pt x="97097" y="285374"/>
                    </a:lnTo>
                    <a:cubicBezTo>
                      <a:pt x="43472" y="285374"/>
                      <a:pt x="0" y="241902"/>
                      <a:pt x="0" y="188277"/>
                    </a:cubicBezTo>
                    <a:lnTo>
                      <a:pt x="0" y="97097"/>
                    </a:lnTo>
                    <a:cubicBezTo>
                      <a:pt x="0" y="43472"/>
                      <a:pt x="43472" y="0"/>
                      <a:pt x="97097" y="0"/>
                    </a:cubicBezTo>
                    <a:close/>
                  </a:path>
                </a:pathLst>
              </a:custGeom>
              <a:solidFill>
                <a:srgbClr val="8ADDCA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28575"/>
                <a:ext cx="1471479" cy="31394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6" id="6"/>
            <p:cNvSpPr txBox="true"/>
            <p:nvPr/>
          </p:nvSpPr>
          <p:spPr>
            <a:xfrm rot="0">
              <a:off x="1110550" y="238340"/>
              <a:ext cx="4930516" cy="81742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174"/>
                </a:lnSpc>
                <a:spcBef>
                  <a:spcPct val="0"/>
                </a:spcBef>
              </a:pPr>
              <a:r>
                <a:rPr lang="en-US" b="true" sz="3695">
                  <a:solidFill>
                    <a:srgbClr val="000000"/>
                  </a:solidFill>
                  <a:latin typeface="Prompt Bold"/>
                  <a:ea typeface="Prompt Bold"/>
                  <a:cs typeface="Prompt Bold"/>
                  <a:sym typeface="Prompt Bold"/>
                </a:rPr>
                <a:t>Data dictionary</a:t>
              </a:r>
            </a:p>
          </p:txBody>
        </p:sp>
      </p:grpSp>
      <p:graphicFrame>
        <p:nvGraphicFramePr>
          <p:cNvPr name="Table 7" id="7"/>
          <p:cNvGraphicFramePr>
            <a:graphicFrameLocks noGrp="true"/>
          </p:cNvGraphicFramePr>
          <p:nvPr/>
        </p:nvGraphicFramePr>
        <p:xfrm>
          <a:off x="671886" y="2712605"/>
          <a:ext cx="16944229" cy="5172075"/>
        </p:xfrm>
        <a:graphic>
          <a:graphicData uri="http://schemas.openxmlformats.org/drawingml/2006/table">
            <a:tbl>
              <a:tblPr/>
              <a:tblGrid>
                <a:gridCol w="3668910"/>
                <a:gridCol w="2921744"/>
                <a:gridCol w="2111545"/>
                <a:gridCol w="2306259"/>
                <a:gridCol w="1178012"/>
                <a:gridCol w="2723906"/>
                <a:gridCol w="2033854"/>
              </a:tblGrid>
              <a:tr h="94997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Attribute Name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Description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Data Type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Size/Format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Null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Key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Reference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</a:tr>
              <a:tr h="137218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accepted_student_id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รหัสนิสิตที่ได้รับการอนุมัติงาน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int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11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No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Primary Key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-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4997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post_job_id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รหัสโพสต์งาน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int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11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No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Foreign Key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post_job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4997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student_id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รหัสนิสิต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varchar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11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No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Foreign Key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student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4997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salary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ผลตอบแทน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int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11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Yes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-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-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8" id="8"/>
          <p:cNvSpPr txBox="true"/>
          <p:nvPr/>
        </p:nvSpPr>
        <p:spPr>
          <a:xfrm rot="0">
            <a:off x="1028700" y="2050624"/>
            <a:ext cx="10367028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b="true">
                <a:solidFill>
                  <a:srgbClr val="000000"/>
                </a:solidFill>
                <a:latin typeface="Prompt Bold"/>
                <a:ea typeface="Prompt Bold"/>
                <a:cs typeface="Prompt Bold"/>
                <a:sym typeface="Prompt Bold"/>
              </a:rPr>
              <a:t>17. ตารางรายชื่อนิสิตที่ได้รับการอนุมัติงาน (accepted_student)</a:t>
            </a:r>
          </a:p>
        </p:txBody>
      </p:sp>
    </p:spTree>
  </p:cSld>
  <p:clrMapOvr>
    <a:masterClrMapping/>
  </p:clrMapOvr>
</p:sld>
</file>

<file path=ppt/slides/slide16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512769" y="518407"/>
            <a:ext cx="5262462" cy="1020585"/>
            <a:chOff x="0" y="0"/>
            <a:chExt cx="7016616" cy="1360780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7016616" cy="1360780"/>
              <a:chOff x="0" y="0"/>
              <a:chExt cx="1471479" cy="285374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1471478" cy="285374"/>
              </a:xfrm>
              <a:custGeom>
                <a:avLst/>
                <a:gdLst/>
                <a:ahLst/>
                <a:cxnLst/>
                <a:rect r="r" b="b" t="t" l="l"/>
                <a:pathLst>
                  <a:path h="285374" w="1471478">
                    <a:moveTo>
                      <a:pt x="97097" y="0"/>
                    </a:moveTo>
                    <a:lnTo>
                      <a:pt x="1374382" y="0"/>
                    </a:lnTo>
                    <a:cubicBezTo>
                      <a:pt x="1428007" y="0"/>
                      <a:pt x="1471478" y="43472"/>
                      <a:pt x="1471478" y="97097"/>
                    </a:cubicBezTo>
                    <a:lnTo>
                      <a:pt x="1471478" y="188277"/>
                    </a:lnTo>
                    <a:cubicBezTo>
                      <a:pt x="1471478" y="241902"/>
                      <a:pt x="1428007" y="285374"/>
                      <a:pt x="1374382" y="285374"/>
                    </a:cubicBezTo>
                    <a:lnTo>
                      <a:pt x="97097" y="285374"/>
                    </a:lnTo>
                    <a:cubicBezTo>
                      <a:pt x="43472" y="285374"/>
                      <a:pt x="0" y="241902"/>
                      <a:pt x="0" y="188277"/>
                    </a:cubicBezTo>
                    <a:lnTo>
                      <a:pt x="0" y="97097"/>
                    </a:lnTo>
                    <a:cubicBezTo>
                      <a:pt x="0" y="43472"/>
                      <a:pt x="43472" y="0"/>
                      <a:pt x="97097" y="0"/>
                    </a:cubicBezTo>
                    <a:close/>
                  </a:path>
                </a:pathLst>
              </a:custGeom>
              <a:solidFill>
                <a:srgbClr val="8ADDCA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28575"/>
                <a:ext cx="1471479" cy="31394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6" id="6"/>
            <p:cNvSpPr txBox="true"/>
            <p:nvPr/>
          </p:nvSpPr>
          <p:spPr>
            <a:xfrm rot="0">
              <a:off x="1110550" y="238340"/>
              <a:ext cx="4930516" cy="81742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174"/>
                </a:lnSpc>
                <a:spcBef>
                  <a:spcPct val="0"/>
                </a:spcBef>
              </a:pPr>
              <a:r>
                <a:rPr lang="en-US" b="true" sz="3695">
                  <a:solidFill>
                    <a:srgbClr val="000000"/>
                  </a:solidFill>
                  <a:latin typeface="Prompt Bold"/>
                  <a:ea typeface="Prompt Bold"/>
                  <a:cs typeface="Prompt Bold"/>
                  <a:sym typeface="Prompt Bold"/>
                </a:rPr>
                <a:t>Data dictionary</a:t>
              </a:r>
            </a:p>
          </p:txBody>
        </p:sp>
      </p:grpSp>
      <p:graphicFrame>
        <p:nvGraphicFramePr>
          <p:cNvPr name="Table 7" id="7"/>
          <p:cNvGraphicFramePr>
            <a:graphicFrameLocks noGrp="true"/>
          </p:cNvGraphicFramePr>
          <p:nvPr/>
        </p:nvGraphicFramePr>
        <p:xfrm>
          <a:off x="1028700" y="2559658"/>
          <a:ext cx="16791283" cy="4124325"/>
        </p:xfrm>
        <a:graphic>
          <a:graphicData uri="http://schemas.openxmlformats.org/drawingml/2006/table">
            <a:tbl>
              <a:tblPr/>
              <a:tblGrid>
                <a:gridCol w="3515691"/>
                <a:gridCol w="2921804"/>
                <a:gridCol w="2111588"/>
                <a:gridCol w="2306306"/>
                <a:gridCol w="1178036"/>
                <a:gridCol w="2723962"/>
                <a:gridCol w="2033896"/>
              </a:tblGrid>
              <a:tr h="95176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Attribute Name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Description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Data Type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Size/Format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Null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Key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Reference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</a:tr>
              <a:tr h="137477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accept_status_id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รหัสสถานะการตอบรับใบสมัครงาน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int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11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No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Primary Key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-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9778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accept_status_name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ชื่อสถานะการตอบรับใบสมัครงาน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enum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'Accepted',   'Rejected', 'Pending'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No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-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-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8" id="8"/>
          <p:cNvSpPr txBox="true"/>
          <p:nvPr/>
        </p:nvSpPr>
        <p:spPr>
          <a:xfrm rot="0">
            <a:off x="573234" y="1919527"/>
            <a:ext cx="10367028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b="true">
                <a:solidFill>
                  <a:srgbClr val="000000"/>
                </a:solidFill>
                <a:latin typeface="Prompt Bold"/>
                <a:ea typeface="Prompt Bold"/>
                <a:cs typeface="Prompt Bold"/>
                <a:sym typeface="Prompt Bold"/>
              </a:rPr>
              <a:t>18. ตารางสถานะการตอบรับใบสมัครงาน (accept_status)</a:t>
            </a:r>
          </a:p>
        </p:txBody>
      </p:sp>
    </p:spTree>
  </p:cSld>
  <p:clrMapOvr>
    <a:masterClrMapping/>
  </p:clrMapOvr>
</p:sld>
</file>

<file path=ppt/slides/slide163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663795" y="2666904"/>
          <a:ext cx="16960410" cy="6429375"/>
        </p:xfrm>
        <a:graphic>
          <a:graphicData uri="http://schemas.openxmlformats.org/drawingml/2006/table">
            <a:tbl>
              <a:tblPr/>
              <a:tblGrid>
                <a:gridCol w="3189419"/>
                <a:gridCol w="3296361"/>
                <a:gridCol w="2135756"/>
                <a:gridCol w="2881346"/>
                <a:gridCol w="1102065"/>
                <a:gridCol w="2297398"/>
                <a:gridCol w="2058065"/>
              </a:tblGrid>
              <a:tr h="94859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Attribute Name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Description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Data Type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Size/Format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Null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Key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Reference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</a:tr>
              <a:tr h="94859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notification_id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รหัสการแจ้งเตือน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int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11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No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Primary Key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-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4859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user_id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รหัสผู้ใช้งาน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varchar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11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No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Foreign Key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user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4859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role_id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รหัสบทบาท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int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11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No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Foreign Key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role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3499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event_type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ประเภทการแจ้งเตือน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enum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'job_accepted',' job_application', 'post_expire', 'report', 'salary_paid'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No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-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-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pSp>
        <p:nvGrpSpPr>
          <p:cNvPr name="Group 3" id="3"/>
          <p:cNvGrpSpPr/>
          <p:nvPr/>
        </p:nvGrpSpPr>
        <p:grpSpPr>
          <a:xfrm rot="0">
            <a:off x="6512769" y="518407"/>
            <a:ext cx="5262462" cy="1020585"/>
            <a:chOff x="0" y="0"/>
            <a:chExt cx="7016616" cy="1360780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7016616" cy="1360780"/>
              <a:chOff x="0" y="0"/>
              <a:chExt cx="1471479" cy="285374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1471478" cy="285374"/>
              </a:xfrm>
              <a:custGeom>
                <a:avLst/>
                <a:gdLst/>
                <a:ahLst/>
                <a:cxnLst/>
                <a:rect r="r" b="b" t="t" l="l"/>
                <a:pathLst>
                  <a:path h="285374" w="1471478">
                    <a:moveTo>
                      <a:pt x="97097" y="0"/>
                    </a:moveTo>
                    <a:lnTo>
                      <a:pt x="1374382" y="0"/>
                    </a:lnTo>
                    <a:cubicBezTo>
                      <a:pt x="1428007" y="0"/>
                      <a:pt x="1471478" y="43472"/>
                      <a:pt x="1471478" y="97097"/>
                    </a:cubicBezTo>
                    <a:lnTo>
                      <a:pt x="1471478" y="188277"/>
                    </a:lnTo>
                    <a:cubicBezTo>
                      <a:pt x="1471478" y="241902"/>
                      <a:pt x="1428007" y="285374"/>
                      <a:pt x="1374382" y="285374"/>
                    </a:cubicBezTo>
                    <a:lnTo>
                      <a:pt x="97097" y="285374"/>
                    </a:lnTo>
                    <a:cubicBezTo>
                      <a:pt x="43472" y="285374"/>
                      <a:pt x="0" y="241902"/>
                      <a:pt x="0" y="188277"/>
                    </a:cubicBezTo>
                    <a:lnTo>
                      <a:pt x="0" y="97097"/>
                    </a:lnTo>
                    <a:cubicBezTo>
                      <a:pt x="0" y="43472"/>
                      <a:pt x="43472" y="0"/>
                      <a:pt x="97097" y="0"/>
                    </a:cubicBezTo>
                    <a:close/>
                  </a:path>
                </a:pathLst>
              </a:custGeom>
              <a:solidFill>
                <a:srgbClr val="8ADDCA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28575"/>
                <a:ext cx="1471479" cy="31394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7" id="7"/>
            <p:cNvSpPr txBox="true"/>
            <p:nvPr/>
          </p:nvSpPr>
          <p:spPr>
            <a:xfrm rot="0">
              <a:off x="1110550" y="238340"/>
              <a:ext cx="4930516" cy="81742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174"/>
                </a:lnSpc>
                <a:spcBef>
                  <a:spcPct val="0"/>
                </a:spcBef>
              </a:pPr>
              <a:r>
                <a:rPr lang="en-US" b="true" sz="3695">
                  <a:solidFill>
                    <a:srgbClr val="000000"/>
                  </a:solidFill>
                  <a:latin typeface="Prompt Bold"/>
                  <a:ea typeface="Prompt Bold"/>
                  <a:cs typeface="Prompt Bold"/>
                  <a:sym typeface="Prompt Bold"/>
                </a:rPr>
                <a:t>Data dictionary</a:t>
              </a: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06257" y="1970653"/>
            <a:ext cx="7511369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b="true">
                <a:solidFill>
                  <a:srgbClr val="000000"/>
                </a:solidFill>
                <a:latin typeface="Prompt Bold"/>
                <a:ea typeface="Prompt Bold"/>
                <a:cs typeface="Prompt Bold"/>
                <a:sym typeface="Prompt Bold"/>
              </a:rPr>
              <a:t>19. ตารางการแจ้งเตือน (notification)</a:t>
            </a:r>
          </a:p>
        </p:txBody>
      </p:sp>
    </p:spTree>
  </p:cSld>
  <p:clrMapOvr>
    <a:masterClrMapping/>
  </p:clrMapOvr>
</p:sld>
</file>

<file path=ppt/slides/slide164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663795" y="1833126"/>
          <a:ext cx="16960410" cy="8210550"/>
        </p:xfrm>
        <a:graphic>
          <a:graphicData uri="http://schemas.openxmlformats.org/drawingml/2006/table">
            <a:tbl>
              <a:tblPr/>
              <a:tblGrid>
                <a:gridCol w="2862110"/>
                <a:gridCol w="2314433"/>
                <a:gridCol w="1997941"/>
                <a:gridCol w="5582112"/>
                <a:gridCol w="1171992"/>
                <a:gridCol w="1059889"/>
                <a:gridCol w="1971931"/>
              </a:tblGrid>
              <a:tr h="94737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Attribute Name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Description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Data Type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Size/Format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Null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Key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Reference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</a:tr>
              <a:tr h="178947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reference_table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ตารางอ้างอิง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enum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'post_job','accepted_application',</a:t>
                      </a:r>
                      <a:endParaRPr lang="en-US" sz="1100"/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'job_appilcation','report', 'accepted_student'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No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-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-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4737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reference_id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รหัสอ้างอิง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int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11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No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-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-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6842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message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ข้อความแจ้งเตือน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text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-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No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-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-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6842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status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สถานะแจ้งเตือน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enum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'unread', 'read'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No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-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-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8947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  created_at</a:t>
                      </a:r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วัน/เวลาที่แจ้งเตือน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timestamp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ปี/เดือน/วัน </a:t>
                      </a:r>
                      <a:endParaRPr lang="en-US" sz="1100"/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ชั่วโมง/นาที/วินาที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No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-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-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pSp>
        <p:nvGrpSpPr>
          <p:cNvPr name="Group 3" id="3"/>
          <p:cNvGrpSpPr/>
          <p:nvPr/>
        </p:nvGrpSpPr>
        <p:grpSpPr>
          <a:xfrm rot="0">
            <a:off x="6512769" y="234055"/>
            <a:ext cx="5262462" cy="1020585"/>
            <a:chOff x="0" y="0"/>
            <a:chExt cx="7016616" cy="1360780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7016616" cy="1360780"/>
              <a:chOff x="0" y="0"/>
              <a:chExt cx="1471479" cy="285374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1471478" cy="285374"/>
              </a:xfrm>
              <a:custGeom>
                <a:avLst/>
                <a:gdLst/>
                <a:ahLst/>
                <a:cxnLst/>
                <a:rect r="r" b="b" t="t" l="l"/>
                <a:pathLst>
                  <a:path h="285374" w="1471478">
                    <a:moveTo>
                      <a:pt x="97097" y="0"/>
                    </a:moveTo>
                    <a:lnTo>
                      <a:pt x="1374382" y="0"/>
                    </a:lnTo>
                    <a:cubicBezTo>
                      <a:pt x="1428007" y="0"/>
                      <a:pt x="1471478" y="43472"/>
                      <a:pt x="1471478" y="97097"/>
                    </a:cubicBezTo>
                    <a:lnTo>
                      <a:pt x="1471478" y="188277"/>
                    </a:lnTo>
                    <a:cubicBezTo>
                      <a:pt x="1471478" y="241902"/>
                      <a:pt x="1428007" y="285374"/>
                      <a:pt x="1374382" y="285374"/>
                    </a:cubicBezTo>
                    <a:lnTo>
                      <a:pt x="97097" y="285374"/>
                    </a:lnTo>
                    <a:cubicBezTo>
                      <a:pt x="43472" y="285374"/>
                      <a:pt x="0" y="241902"/>
                      <a:pt x="0" y="188277"/>
                    </a:cubicBezTo>
                    <a:lnTo>
                      <a:pt x="0" y="97097"/>
                    </a:lnTo>
                    <a:cubicBezTo>
                      <a:pt x="0" y="43472"/>
                      <a:pt x="43472" y="0"/>
                      <a:pt x="97097" y="0"/>
                    </a:cubicBezTo>
                    <a:close/>
                  </a:path>
                </a:pathLst>
              </a:custGeom>
              <a:solidFill>
                <a:srgbClr val="8ADDCA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28575"/>
                <a:ext cx="1471479" cy="31394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7" id="7"/>
            <p:cNvSpPr txBox="true"/>
            <p:nvPr/>
          </p:nvSpPr>
          <p:spPr>
            <a:xfrm rot="0">
              <a:off x="1110550" y="238340"/>
              <a:ext cx="4930516" cy="81742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174"/>
                </a:lnSpc>
                <a:spcBef>
                  <a:spcPct val="0"/>
                </a:spcBef>
              </a:pPr>
              <a:r>
                <a:rPr lang="en-US" b="true" sz="3695">
                  <a:solidFill>
                    <a:srgbClr val="000000"/>
                  </a:solidFill>
                  <a:latin typeface="Prompt Bold"/>
                  <a:ea typeface="Prompt Bold"/>
                  <a:cs typeface="Prompt Bold"/>
                  <a:sym typeface="Prompt Bold"/>
                </a:rPr>
                <a:t>Data dictionary</a:t>
              </a: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946441" y="1197491"/>
            <a:ext cx="7511369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b="true">
                <a:solidFill>
                  <a:srgbClr val="000000"/>
                </a:solidFill>
                <a:latin typeface="Prompt Bold"/>
                <a:ea typeface="Prompt Bold"/>
                <a:cs typeface="Prompt Bold"/>
                <a:sym typeface="Prompt Bold"/>
              </a:rPr>
              <a:t>19. ตารางการแจ้งเตือน (notification)</a:t>
            </a:r>
          </a:p>
        </p:txBody>
      </p:sp>
    </p:spTree>
  </p:cSld>
  <p:clrMapOvr>
    <a:masterClrMapping/>
  </p:clrMapOvr>
</p:sld>
</file>

<file path=ppt/slides/slide165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748359" y="2506846"/>
          <a:ext cx="16791283" cy="3705225"/>
        </p:xfrm>
        <a:graphic>
          <a:graphicData uri="http://schemas.openxmlformats.org/drawingml/2006/table">
            <a:tbl>
              <a:tblPr/>
              <a:tblGrid>
                <a:gridCol w="3136099"/>
                <a:gridCol w="3264594"/>
                <a:gridCol w="2240060"/>
                <a:gridCol w="2392104"/>
                <a:gridCol w="1000569"/>
                <a:gridCol w="2723962"/>
                <a:gridCol w="2033896"/>
              </a:tblGrid>
              <a:tr h="95277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Attribute Name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Description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Data Type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Size/Format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Null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Key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Reference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</a:tr>
              <a:tr h="137622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close_detail_id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รหัสรายละเอียดการปิดรับสมัครงาน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int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11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No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Primary Key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-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7622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close_detail_name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ชื่อรายละเอียดการปิดรับสมัครงาน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varchar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255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No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-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-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pSp>
        <p:nvGrpSpPr>
          <p:cNvPr name="Group 3" id="3"/>
          <p:cNvGrpSpPr/>
          <p:nvPr/>
        </p:nvGrpSpPr>
        <p:grpSpPr>
          <a:xfrm rot="0">
            <a:off x="6512769" y="209820"/>
            <a:ext cx="5262462" cy="1020585"/>
            <a:chOff x="0" y="0"/>
            <a:chExt cx="7016616" cy="1360780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7016616" cy="1360780"/>
              <a:chOff x="0" y="0"/>
              <a:chExt cx="1471479" cy="285374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1471478" cy="285374"/>
              </a:xfrm>
              <a:custGeom>
                <a:avLst/>
                <a:gdLst/>
                <a:ahLst/>
                <a:cxnLst/>
                <a:rect r="r" b="b" t="t" l="l"/>
                <a:pathLst>
                  <a:path h="285374" w="1471478">
                    <a:moveTo>
                      <a:pt x="97097" y="0"/>
                    </a:moveTo>
                    <a:lnTo>
                      <a:pt x="1374382" y="0"/>
                    </a:lnTo>
                    <a:cubicBezTo>
                      <a:pt x="1428007" y="0"/>
                      <a:pt x="1471478" y="43472"/>
                      <a:pt x="1471478" y="97097"/>
                    </a:cubicBezTo>
                    <a:lnTo>
                      <a:pt x="1471478" y="188277"/>
                    </a:lnTo>
                    <a:cubicBezTo>
                      <a:pt x="1471478" y="241902"/>
                      <a:pt x="1428007" y="285374"/>
                      <a:pt x="1374382" y="285374"/>
                    </a:cubicBezTo>
                    <a:lnTo>
                      <a:pt x="97097" y="285374"/>
                    </a:lnTo>
                    <a:cubicBezTo>
                      <a:pt x="43472" y="285374"/>
                      <a:pt x="0" y="241902"/>
                      <a:pt x="0" y="188277"/>
                    </a:cubicBezTo>
                    <a:lnTo>
                      <a:pt x="0" y="97097"/>
                    </a:lnTo>
                    <a:cubicBezTo>
                      <a:pt x="0" y="43472"/>
                      <a:pt x="43472" y="0"/>
                      <a:pt x="97097" y="0"/>
                    </a:cubicBezTo>
                    <a:close/>
                  </a:path>
                </a:pathLst>
              </a:custGeom>
              <a:solidFill>
                <a:srgbClr val="8ADDCA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28575"/>
                <a:ext cx="1471479" cy="31394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7" id="7"/>
            <p:cNvSpPr txBox="true"/>
            <p:nvPr/>
          </p:nvSpPr>
          <p:spPr>
            <a:xfrm rot="0">
              <a:off x="1110550" y="238340"/>
              <a:ext cx="4930516" cy="81742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174"/>
                </a:lnSpc>
                <a:spcBef>
                  <a:spcPct val="0"/>
                </a:spcBef>
              </a:pPr>
              <a:r>
                <a:rPr lang="en-US" b="true" sz="3695">
                  <a:solidFill>
                    <a:srgbClr val="000000"/>
                  </a:solidFill>
                  <a:latin typeface="Prompt Bold"/>
                  <a:ea typeface="Prompt Bold"/>
                  <a:cs typeface="Prompt Bold"/>
                  <a:sym typeface="Prompt Bold"/>
                </a:rPr>
                <a:t>Data dictionary</a:t>
              </a: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0" y="1739766"/>
            <a:ext cx="10573492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b="true">
                <a:solidFill>
                  <a:srgbClr val="000000"/>
                </a:solidFill>
                <a:latin typeface="Prompt Bold"/>
                <a:ea typeface="Prompt Bold"/>
                <a:cs typeface="Prompt Bold"/>
                <a:sym typeface="Prompt Bold"/>
              </a:rPr>
              <a:t>20. ตารางรายละเอียดการปิดรับสมัครงาน (close_detail)</a:t>
            </a:r>
          </a:p>
        </p:txBody>
      </p:sp>
    </p:spTree>
  </p:cSld>
  <p:clrMapOvr>
    <a:masterClrMapping/>
  </p:clrMapOvr>
</p:sld>
</file>

<file path=ppt/slides/slide166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748359" y="1898727"/>
          <a:ext cx="16791283" cy="7372350"/>
        </p:xfrm>
        <a:graphic>
          <a:graphicData uri="http://schemas.openxmlformats.org/drawingml/2006/table">
            <a:tbl>
              <a:tblPr/>
              <a:tblGrid>
                <a:gridCol w="2837959"/>
                <a:gridCol w="2583132"/>
                <a:gridCol w="2559495"/>
                <a:gridCol w="3052270"/>
                <a:gridCol w="1000569"/>
                <a:gridCol w="2329777"/>
                <a:gridCol w="2428081"/>
              </a:tblGrid>
              <a:tr h="94787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Attribute Name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Description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Data Type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Size/Format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Null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Key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Reference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</a:tr>
              <a:tr h="136915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close_job_id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รหัสงานที่ปิดรับสมัคร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int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11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No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Primary Key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-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4787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post_job_id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รหัสโพสต์งาน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int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11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No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Foreign Key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post_job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9042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close_detail_id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รหัสรายละเอียดการปิดรับสมัครงาน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int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11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No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Foreign Key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close_detail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4787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detail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รายละเอียด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text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-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No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-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-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6915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created_at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วัน/เวลาที่ปิดรับสมัครงาน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timestamp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ปี/เดือน/วัน</a:t>
                      </a: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 </a:t>
                      </a:r>
                      <a:endParaRPr lang="en-US" sz="1100"/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ชั่วโมง/นาที/วินาที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No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-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-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pSp>
        <p:nvGrpSpPr>
          <p:cNvPr name="Group 3" id="3"/>
          <p:cNvGrpSpPr/>
          <p:nvPr/>
        </p:nvGrpSpPr>
        <p:grpSpPr>
          <a:xfrm rot="0">
            <a:off x="6512769" y="209820"/>
            <a:ext cx="5262462" cy="1020585"/>
            <a:chOff x="0" y="0"/>
            <a:chExt cx="7016616" cy="1360780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7016616" cy="1360780"/>
              <a:chOff x="0" y="0"/>
              <a:chExt cx="1471479" cy="285374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1471478" cy="285374"/>
              </a:xfrm>
              <a:custGeom>
                <a:avLst/>
                <a:gdLst/>
                <a:ahLst/>
                <a:cxnLst/>
                <a:rect r="r" b="b" t="t" l="l"/>
                <a:pathLst>
                  <a:path h="285374" w="1471478">
                    <a:moveTo>
                      <a:pt x="97097" y="0"/>
                    </a:moveTo>
                    <a:lnTo>
                      <a:pt x="1374382" y="0"/>
                    </a:lnTo>
                    <a:cubicBezTo>
                      <a:pt x="1428007" y="0"/>
                      <a:pt x="1471478" y="43472"/>
                      <a:pt x="1471478" y="97097"/>
                    </a:cubicBezTo>
                    <a:lnTo>
                      <a:pt x="1471478" y="188277"/>
                    </a:lnTo>
                    <a:cubicBezTo>
                      <a:pt x="1471478" y="241902"/>
                      <a:pt x="1428007" y="285374"/>
                      <a:pt x="1374382" y="285374"/>
                    </a:cubicBezTo>
                    <a:lnTo>
                      <a:pt x="97097" y="285374"/>
                    </a:lnTo>
                    <a:cubicBezTo>
                      <a:pt x="43472" y="285374"/>
                      <a:pt x="0" y="241902"/>
                      <a:pt x="0" y="188277"/>
                    </a:cubicBezTo>
                    <a:lnTo>
                      <a:pt x="0" y="97097"/>
                    </a:lnTo>
                    <a:cubicBezTo>
                      <a:pt x="0" y="43472"/>
                      <a:pt x="43472" y="0"/>
                      <a:pt x="97097" y="0"/>
                    </a:cubicBezTo>
                    <a:close/>
                  </a:path>
                </a:pathLst>
              </a:custGeom>
              <a:solidFill>
                <a:srgbClr val="8ADDCA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28575"/>
                <a:ext cx="1471479" cy="31394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7" id="7"/>
            <p:cNvSpPr txBox="true"/>
            <p:nvPr/>
          </p:nvSpPr>
          <p:spPr>
            <a:xfrm rot="0">
              <a:off x="1110550" y="238340"/>
              <a:ext cx="4930516" cy="81742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174"/>
                </a:lnSpc>
                <a:spcBef>
                  <a:spcPct val="0"/>
                </a:spcBef>
              </a:pPr>
              <a:r>
                <a:rPr lang="en-US" b="true" sz="3695">
                  <a:solidFill>
                    <a:srgbClr val="000000"/>
                  </a:solidFill>
                  <a:latin typeface="Prompt Bold"/>
                  <a:ea typeface="Prompt Bold"/>
                  <a:cs typeface="Prompt Bold"/>
                  <a:sym typeface="Prompt Bold"/>
                </a:rPr>
                <a:t>Data dictionary</a:t>
              </a: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0" y="1293572"/>
            <a:ext cx="8410395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b="true">
                <a:solidFill>
                  <a:srgbClr val="000000"/>
                </a:solidFill>
                <a:latin typeface="Prompt Bold"/>
                <a:ea typeface="Prompt Bold"/>
                <a:cs typeface="Prompt Bold"/>
                <a:sym typeface="Prompt Bold"/>
              </a:rPr>
              <a:t>21. ตารางงานที่ปิดรับสมัคร (close_job)</a:t>
            </a:r>
          </a:p>
        </p:txBody>
      </p:sp>
    </p:spTree>
  </p:cSld>
  <p:clrMapOvr>
    <a:masterClrMapping/>
  </p:clrMapOvr>
</p:sld>
</file>

<file path=ppt/slides/slide167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748359" y="1973525"/>
          <a:ext cx="16791283" cy="7058025"/>
        </p:xfrm>
        <a:graphic>
          <a:graphicData uri="http://schemas.openxmlformats.org/drawingml/2006/table">
            <a:tbl>
              <a:tblPr/>
              <a:tblGrid>
                <a:gridCol w="2837959"/>
                <a:gridCol w="2583132"/>
                <a:gridCol w="2559495"/>
                <a:gridCol w="3052270"/>
                <a:gridCol w="1000569"/>
                <a:gridCol w="2723962"/>
                <a:gridCol w="2033896"/>
              </a:tblGrid>
              <a:tr h="94809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Attribute Name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Description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Data Type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Size/Format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Null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Key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Reference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</a:tr>
              <a:tr h="94809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review_id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รหัสรีวิว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int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11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No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Primary Key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-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4809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post_job_id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รหัสโพสต์งาน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int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11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No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Foreign Key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post_job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4809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student_id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รหัสนิสิต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varchar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11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No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Foreign Key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student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4809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teacher_id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รหัสอาจารย์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varchar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11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No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Foreign Key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teacher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6946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review_</a:t>
                      </a:r>
                      <a:endParaRPr lang="en-US" sz="1100"/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category_id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รหัสประเภทรีวิว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int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11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No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Foreign Key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review_</a:t>
                      </a:r>
                      <a:endParaRPr lang="en-US" sz="1100"/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category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4809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rating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คะแนนรีวิว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int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11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Yes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-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-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pSp>
        <p:nvGrpSpPr>
          <p:cNvPr name="Group 3" id="3"/>
          <p:cNvGrpSpPr/>
          <p:nvPr/>
        </p:nvGrpSpPr>
        <p:grpSpPr>
          <a:xfrm rot="0">
            <a:off x="6512769" y="209820"/>
            <a:ext cx="5262462" cy="1020585"/>
            <a:chOff x="0" y="0"/>
            <a:chExt cx="7016616" cy="1360780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7016616" cy="1360780"/>
              <a:chOff x="0" y="0"/>
              <a:chExt cx="1471479" cy="285374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1471478" cy="285374"/>
              </a:xfrm>
              <a:custGeom>
                <a:avLst/>
                <a:gdLst/>
                <a:ahLst/>
                <a:cxnLst/>
                <a:rect r="r" b="b" t="t" l="l"/>
                <a:pathLst>
                  <a:path h="285374" w="1471478">
                    <a:moveTo>
                      <a:pt x="97097" y="0"/>
                    </a:moveTo>
                    <a:lnTo>
                      <a:pt x="1374382" y="0"/>
                    </a:lnTo>
                    <a:cubicBezTo>
                      <a:pt x="1428007" y="0"/>
                      <a:pt x="1471478" y="43472"/>
                      <a:pt x="1471478" y="97097"/>
                    </a:cubicBezTo>
                    <a:lnTo>
                      <a:pt x="1471478" y="188277"/>
                    </a:lnTo>
                    <a:cubicBezTo>
                      <a:pt x="1471478" y="241902"/>
                      <a:pt x="1428007" y="285374"/>
                      <a:pt x="1374382" y="285374"/>
                    </a:cubicBezTo>
                    <a:lnTo>
                      <a:pt x="97097" y="285374"/>
                    </a:lnTo>
                    <a:cubicBezTo>
                      <a:pt x="43472" y="285374"/>
                      <a:pt x="0" y="241902"/>
                      <a:pt x="0" y="188277"/>
                    </a:cubicBezTo>
                    <a:lnTo>
                      <a:pt x="0" y="97097"/>
                    </a:lnTo>
                    <a:cubicBezTo>
                      <a:pt x="0" y="43472"/>
                      <a:pt x="43472" y="0"/>
                      <a:pt x="97097" y="0"/>
                    </a:cubicBezTo>
                    <a:close/>
                  </a:path>
                </a:pathLst>
              </a:custGeom>
              <a:solidFill>
                <a:srgbClr val="8ADDCA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28575"/>
                <a:ext cx="1471479" cy="31394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7" id="7"/>
            <p:cNvSpPr txBox="true"/>
            <p:nvPr/>
          </p:nvSpPr>
          <p:spPr>
            <a:xfrm rot="0">
              <a:off x="1110550" y="238340"/>
              <a:ext cx="4930516" cy="81742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174"/>
                </a:lnSpc>
                <a:spcBef>
                  <a:spcPct val="0"/>
                </a:spcBef>
              </a:pPr>
              <a:r>
                <a:rPr lang="en-US" b="true" sz="3695">
                  <a:solidFill>
                    <a:srgbClr val="000000"/>
                  </a:solidFill>
                  <a:latin typeface="Prompt Bold"/>
                  <a:ea typeface="Prompt Bold"/>
                  <a:cs typeface="Prompt Bold"/>
                  <a:sym typeface="Prompt Bold"/>
                </a:rPr>
                <a:t>Data dictionary</a:t>
              </a: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090809" y="1293572"/>
            <a:ext cx="3716089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b="true">
                <a:solidFill>
                  <a:srgbClr val="000000"/>
                </a:solidFill>
                <a:latin typeface="Prompt Bold"/>
                <a:ea typeface="Prompt Bold"/>
                <a:cs typeface="Prompt Bold"/>
                <a:sym typeface="Prompt Bold"/>
              </a:rPr>
              <a:t>22. ตารางรีวิว (review)</a:t>
            </a:r>
          </a:p>
        </p:txBody>
      </p:sp>
    </p:spTree>
  </p:cSld>
  <p:clrMapOvr>
    <a:masterClrMapping/>
  </p:clrMapOvr>
</p:sld>
</file>

<file path=ppt/slides/slide168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748359" y="1973525"/>
          <a:ext cx="16791283" cy="3286125"/>
        </p:xfrm>
        <a:graphic>
          <a:graphicData uri="http://schemas.openxmlformats.org/drawingml/2006/table">
            <a:tbl>
              <a:tblPr/>
              <a:tblGrid>
                <a:gridCol w="2837959"/>
                <a:gridCol w="2583132"/>
                <a:gridCol w="2559495"/>
                <a:gridCol w="3052270"/>
                <a:gridCol w="1000569"/>
                <a:gridCol w="2723962"/>
                <a:gridCol w="2033896"/>
              </a:tblGrid>
              <a:tr h="95403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Attribute Name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Description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Data Type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Size/Format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Null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Key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Reference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</a:tr>
              <a:tr h="95403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comment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ความคิดเห็น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varchar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255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Yes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-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-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7805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created_at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วัน/เวลาที่รีวิว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timestamp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ปี/เดือน/วัน</a:t>
                      </a: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 </a:t>
                      </a:r>
                      <a:endParaRPr lang="en-US" sz="1100"/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ชั่วโมง/นาที/วินาที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No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-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-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pSp>
        <p:nvGrpSpPr>
          <p:cNvPr name="Group 3" id="3"/>
          <p:cNvGrpSpPr/>
          <p:nvPr/>
        </p:nvGrpSpPr>
        <p:grpSpPr>
          <a:xfrm rot="0">
            <a:off x="6512769" y="209820"/>
            <a:ext cx="5262462" cy="1020585"/>
            <a:chOff x="0" y="0"/>
            <a:chExt cx="7016616" cy="1360780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7016616" cy="1360780"/>
              <a:chOff x="0" y="0"/>
              <a:chExt cx="1471479" cy="285374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1471478" cy="285374"/>
              </a:xfrm>
              <a:custGeom>
                <a:avLst/>
                <a:gdLst/>
                <a:ahLst/>
                <a:cxnLst/>
                <a:rect r="r" b="b" t="t" l="l"/>
                <a:pathLst>
                  <a:path h="285374" w="1471478">
                    <a:moveTo>
                      <a:pt x="97097" y="0"/>
                    </a:moveTo>
                    <a:lnTo>
                      <a:pt x="1374382" y="0"/>
                    </a:lnTo>
                    <a:cubicBezTo>
                      <a:pt x="1428007" y="0"/>
                      <a:pt x="1471478" y="43472"/>
                      <a:pt x="1471478" y="97097"/>
                    </a:cubicBezTo>
                    <a:lnTo>
                      <a:pt x="1471478" y="188277"/>
                    </a:lnTo>
                    <a:cubicBezTo>
                      <a:pt x="1471478" y="241902"/>
                      <a:pt x="1428007" y="285374"/>
                      <a:pt x="1374382" y="285374"/>
                    </a:cubicBezTo>
                    <a:lnTo>
                      <a:pt x="97097" y="285374"/>
                    </a:lnTo>
                    <a:cubicBezTo>
                      <a:pt x="43472" y="285374"/>
                      <a:pt x="0" y="241902"/>
                      <a:pt x="0" y="188277"/>
                    </a:cubicBezTo>
                    <a:lnTo>
                      <a:pt x="0" y="97097"/>
                    </a:lnTo>
                    <a:cubicBezTo>
                      <a:pt x="0" y="43472"/>
                      <a:pt x="43472" y="0"/>
                      <a:pt x="97097" y="0"/>
                    </a:cubicBezTo>
                    <a:close/>
                  </a:path>
                </a:pathLst>
              </a:custGeom>
              <a:solidFill>
                <a:srgbClr val="8ADDCA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28575"/>
                <a:ext cx="1471479" cy="31394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7" id="7"/>
            <p:cNvSpPr txBox="true"/>
            <p:nvPr/>
          </p:nvSpPr>
          <p:spPr>
            <a:xfrm rot="0">
              <a:off x="1110550" y="238340"/>
              <a:ext cx="4930516" cy="81742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174"/>
                </a:lnSpc>
                <a:spcBef>
                  <a:spcPct val="0"/>
                </a:spcBef>
              </a:pPr>
              <a:r>
                <a:rPr lang="en-US" b="true" sz="3695">
                  <a:solidFill>
                    <a:srgbClr val="000000"/>
                  </a:solidFill>
                  <a:latin typeface="Prompt Bold"/>
                  <a:ea typeface="Prompt Bold"/>
                  <a:cs typeface="Prompt Bold"/>
                  <a:sym typeface="Prompt Bold"/>
                </a:rPr>
                <a:t>Data dictionary</a:t>
              </a: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090809" y="1293572"/>
            <a:ext cx="3716089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b="true">
                <a:solidFill>
                  <a:srgbClr val="000000"/>
                </a:solidFill>
                <a:latin typeface="Prompt Bold"/>
                <a:ea typeface="Prompt Bold"/>
                <a:cs typeface="Prompt Bold"/>
                <a:sym typeface="Prompt Bold"/>
              </a:rPr>
              <a:t>22. ตารางรีวิว (review)</a:t>
            </a:r>
          </a:p>
        </p:txBody>
      </p:sp>
      <p:graphicFrame>
        <p:nvGraphicFramePr>
          <p:cNvPr name="Table 9" id="9"/>
          <p:cNvGraphicFramePr>
            <a:graphicFrameLocks noGrp="true"/>
          </p:cNvGraphicFramePr>
          <p:nvPr/>
        </p:nvGraphicFramePr>
        <p:xfrm>
          <a:off x="748359" y="6233624"/>
          <a:ext cx="16791283" cy="3705225"/>
        </p:xfrm>
        <a:graphic>
          <a:graphicData uri="http://schemas.openxmlformats.org/drawingml/2006/table">
            <a:tbl>
              <a:tblPr/>
              <a:tblGrid>
                <a:gridCol w="3232144"/>
                <a:gridCol w="2188947"/>
                <a:gridCol w="2559495"/>
                <a:gridCol w="3052270"/>
                <a:gridCol w="1000569"/>
                <a:gridCol w="2723962"/>
                <a:gridCol w="2033896"/>
              </a:tblGrid>
              <a:tr h="95277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Attribute Name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Description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Data Type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Size/Format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Null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Key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Reference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</a:tr>
              <a:tr h="137622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review_</a:t>
                      </a:r>
                      <a:endParaRPr lang="en-US" sz="1100"/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category_id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รหัสประเภทรีวิว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int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11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No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Primary Key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-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7622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reviews_</a:t>
                      </a:r>
                      <a:endParaRPr lang="en-US" sz="1100"/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category_name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ชื่อประเภทรีวิว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varchar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255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No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-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-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10" id="10"/>
          <p:cNvSpPr txBox="true"/>
          <p:nvPr/>
        </p:nvSpPr>
        <p:spPr>
          <a:xfrm rot="0">
            <a:off x="0" y="5553671"/>
            <a:ext cx="8956632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b="true">
                <a:solidFill>
                  <a:srgbClr val="000000"/>
                </a:solidFill>
                <a:latin typeface="Prompt Bold"/>
                <a:ea typeface="Prompt Bold"/>
                <a:cs typeface="Prompt Bold"/>
                <a:sym typeface="Prompt Bold"/>
              </a:rPr>
              <a:t>23. ตารางประเภทรีวิว (review_category)</a:t>
            </a:r>
          </a:p>
        </p:txBody>
      </p:sp>
    </p:spTree>
  </p:cSld>
  <p:clrMapOvr>
    <a:masterClrMapping/>
  </p:clrMapOvr>
</p:sld>
</file>

<file path=ppt/slides/slide169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727111" y="2759583"/>
          <a:ext cx="16791283" cy="4229100"/>
        </p:xfrm>
        <a:graphic>
          <a:graphicData uri="http://schemas.openxmlformats.org/drawingml/2006/table">
            <a:tbl>
              <a:tblPr/>
              <a:tblGrid>
                <a:gridCol w="3660355"/>
                <a:gridCol w="2777140"/>
                <a:gridCol w="2111588"/>
                <a:gridCol w="2306306"/>
                <a:gridCol w="1178036"/>
                <a:gridCol w="2723962"/>
                <a:gridCol w="2033896"/>
              </a:tblGrid>
              <a:tr h="95154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Attribute Name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Description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Data Type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Size/Format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Null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Key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Reference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</a:tr>
              <a:tr h="95154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reward_type_id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รหัสผลตอบแทน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int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11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No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Primary Key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-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5154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reward_typr_name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ชื่อผลตอบแทน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varchar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255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No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-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-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7445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reward_typr_name_th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ชื่อผลตอบแทนภาษาไทย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varchar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255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No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-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-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pSp>
        <p:nvGrpSpPr>
          <p:cNvPr name="Group 3" id="3"/>
          <p:cNvGrpSpPr/>
          <p:nvPr/>
        </p:nvGrpSpPr>
        <p:grpSpPr>
          <a:xfrm rot="0">
            <a:off x="6512769" y="518407"/>
            <a:ext cx="5262462" cy="1020585"/>
            <a:chOff x="0" y="0"/>
            <a:chExt cx="7016616" cy="1360780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7016616" cy="1360780"/>
              <a:chOff x="0" y="0"/>
              <a:chExt cx="1471479" cy="285374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1471478" cy="285374"/>
              </a:xfrm>
              <a:custGeom>
                <a:avLst/>
                <a:gdLst/>
                <a:ahLst/>
                <a:cxnLst/>
                <a:rect r="r" b="b" t="t" l="l"/>
                <a:pathLst>
                  <a:path h="285374" w="1471478">
                    <a:moveTo>
                      <a:pt x="97097" y="0"/>
                    </a:moveTo>
                    <a:lnTo>
                      <a:pt x="1374382" y="0"/>
                    </a:lnTo>
                    <a:cubicBezTo>
                      <a:pt x="1428007" y="0"/>
                      <a:pt x="1471478" y="43472"/>
                      <a:pt x="1471478" y="97097"/>
                    </a:cubicBezTo>
                    <a:lnTo>
                      <a:pt x="1471478" y="188277"/>
                    </a:lnTo>
                    <a:cubicBezTo>
                      <a:pt x="1471478" y="241902"/>
                      <a:pt x="1428007" y="285374"/>
                      <a:pt x="1374382" y="285374"/>
                    </a:cubicBezTo>
                    <a:lnTo>
                      <a:pt x="97097" y="285374"/>
                    </a:lnTo>
                    <a:cubicBezTo>
                      <a:pt x="43472" y="285374"/>
                      <a:pt x="0" y="241902"/>
                      <a:pt x="0" y="188277"/>
                    </a:cubicBezTo>
                    <a:lnTo>
                      <a:pt x="0" y="97097"/>
                    </a:lnTo>
                    <a:cubicBezTo>
                      <a:pt x="0" y="43472"/>
                      <a:pt x="43472" y="0"/>
                      <a:pt x="97097" y="0"/>
                    </a:cubicBezTo>
                    <a:close/>
                  </a:path>
                </a:pathLst>
              </a:custGeom>
              <a:solidFill>
                <a:srgbClr val="8ADDCA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28575"/>
                <a:ext cx="1471479" cy="31394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7" id="7"/>
            <p:cNvSpPr txBox="true"/>
            <p:nvPr/>
          </p:nvSpPr>
          <p:spPr>
            <a:xfrm rot="0">
              <a:off x="1110550" y="238340"/>
              <a:ext cx="4930516" cy="81742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174"/>
                </a:lnSpc>
                <a:spcBef>
                  <a:spcPct val="0"/>
                </a:spcBef>
              </a:pPr>
              <a:r>
                <a:rPr lang="en-US" b="true" sz="3695">
                  <a:solidFill>
                    <a:srgbClr val="000000"/>
                  </a:solidFill>
                  <a:latin typeface="Prompt Bold"/>
                  <a:ea typeface="Prompt Bold"/>
                  <a:cs typeface="Prompt Bold"/>
                  <a:sym typeface="Prompt Bold"/>
                </a:rPr>
                <a:t>Data dictionary</a:t>
              </a: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60386" y="1941592"/>
            <a:ext cx="7595734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b="true">
                <a:solidFill>
                  <a:srgbClr val="000000"/>
                </a:solidFill>
                <a:latin typeface="Prompt Bold"/>
                <a:ea typeface="Prompt Bold"/>
                <a:cs typeface="Prompt Bold"/>
                <a:sym typeface="Prompt Bold"/>
              </a:rPr>
              <a:t>24. ตารางผลตอบแทน (reward_type)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563394" y="579157"/>
            <a:ext cx="5161212" cy="899085"/>
            <a:chOff x="0" y="0"/>
            <a:chExt cx="1443167" cy="251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43167" cy="251400"/>
            </a:xfrm>
            <a:custGeom>
              <a:avLst/>
              <a:gdLst/>
              <a:ahLst/>
              <a:cxnLst/>
              <a:rect r="r" b="b" t="t" l="l"/>
              <a:pathLst>
                <a:path h="251400" w="1443167">
                  <a:moveTo>
                    <a:pt x="99001" y="0"/>
                  </a:moveTo>
                  <a:lnTo>
                    <a:pt x="1344166" y="0"/>
                  </a:lnTo>
                  <a:cubicBezTo>
                    <a:pt x="1370423" y="0"/>
                    <a:pt x="1395604" y="10430"/>
                    <a:pt x="1414170" y="28997"/>
                  </a:cubicBezTo>
                  <a:cubicBezTo>
                    <a:pt x="1432737" y="47563"/>
                    <a:pt x="1443167" y="72745"/>
                    <a:pt x="1443167" y="99001"/>
                  </a:cubicBezTo>
                  <a:lnTo>
                    <a:pt x="1443167" y="152399"/>
                  </a:lnTo>
                  <a:cubicBezTo>
                    <a:pt x="1443167" y="207076"/>
                    <a:pt x="1398843" y="251400"/>
                    <a:pt x="1344166" y="251400"/>
                  </a:cubicBezTo>
                  <a:lnTo>
                    <a:pt x="99001" y="251400"/>
                  </a:lnTo>
                  <a:cubicBezTo>
                    <a:pt x="44324" y="251400"/>
                    <a:pt x="0" y="207076"/>
                    <a:pt x="0" y="152399"/>
                  </a:cubicBezTo>
                  <a:lnTo>
                    <a:pt x="0" y="99001"/>
                  </a:lnTo>
                  <a:cubicBezTo>
                    <a:pt x="0" y="44324"/>
                    <a:pt x="44324" y="0"/>
                    <a:pt x="99001" y="0"/>
                  </a:cubicBezTo>
                  <a:close/>
                </a:path>
              </a:pathLst>
            </a:custGeom>
            <a:solidFill>
              <a:srgbClr val="8ADDCA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1443167" cy="279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aphicFrame>
        <p:nvGraphicFramePr>
          <p:cNvPr name="Table 5" id="5"/>
          <p:cNvGraphicFramePr>
            <a:graphicFrameLocks noGrp="true"/>
          </p:cNvGraphicFramePr>
          <p:nvPr/>
        </p:nvGraphicFramePr>
        <p:xfrm>
          <a:off x="875926" y="1876561"/>
          <a:ext cx="16647964" cy="8105775"/>
        </p:xfrm>
        <a:graphic>
          <a:graphicData uri="http://schemas.openxmlformats.org/drawingml/2006/table">
            <a:tbl>
              <a:tblPr/>
              <a:tblGrid>
                <a:gridCol w="2464684"/>
                <a:gridCol w="2722721"/>
                <a:gridCol w="7050299"/>
                <a:gridCol w="2779961"/>
                <a:gridCol w="1630299"/>
              </a:tblGrid>
              <a:tr h="136850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ภาษาไทย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ภาษาอังกฤษ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คำอธิบาย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คำที่ใช้ในการสื่อสาร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ประกอบด้วย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</a:tr>
              <a:tr h="178958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การพัฒนาอินเทอร์เน็ตของสรรพสิ่ง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IoT Development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ทักษะการสร้างอุปกรณ์ที่เชื่อมต่อและสื่อสารกันผ่านอินเทอร์เน็ต เช่น สมาร์ทโฮม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IoT Development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-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8958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ความมั่นคงปลอดภัยไซเบอร์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Cybersecurity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ทักษะการปกป้องระบบ เครือข่าย และข้อมูลจากการโจมตี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Cybersecurity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-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6850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การพัฒนาเกม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Game Development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ทักษะการออกแบบและสร้างเกมคอมพิวเตอร์ หรือเกมมือถือ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Game Development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-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8958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การเขียนโปรแกรมเชิงวัตถุ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OOP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แนวคิดการเขียนโปรแกรมโดยใช้ “อ็อบเจกต์” ซึ่งมีข้อมูลและฟังก์ชันของตนเอง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OOP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-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6" id="6"/>
          <p:cNvSpPr txBox="true"/>
          <p:nvPr/>
        </p:nvSpPr>
        <p:spPr>
          <a:xfrm rot="0">
            <a:off x="7770931" y="680493"/>
            <a:ext cx="2746137" cy="6297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74"/>
              </a:lnSpc>
              <a:spcBef>
                <a:spcPct val="0"/>
              </a:spcBef>
            </a:pPr>
            <a:r>
              <a:rPr lang="en-US" b="true" sz="3695">
                <a:solidFill>
                  <a:srgbClr val="000000"/>
                </a:solidFill>
                <a:latin typeface="Prompt Bold"/>
                <a:ea typeface="Prompt Bold"/>
                <a:cs typeface="Prompt Bold"/>
                <a:sym typeface="Prompt Bold"/>
              </a:rPr>
              <a:t>อภิธานศัพท์</a:t>
            </a:r>
          </a:p>
        </p:txBody>
      </p:sp>
    </p:spTree>
  </p:cSld>
  <p:clrMapOvr>
    <a:masterClrMapping/>
  </p:clrMapOvr>
</p:sld>
</file>

<file path=ppt/slides/slide170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748359" y="1973525"/>
          <a:ext cx="16856152" cy="2867025"/>
        </p:xfrm>
        <a:graphic>
          <a:graphicData uri="http://schemas.openxmlformats.org/drawingml/2006/table">
            <a:tbl>
              <a:tblPr/>
              <a:tblGrid>
                <a:gridCol w="3188318"/>
                <a:gridCol w="2297742"/>
                <a:gridCol w="2559472"/>
                <a:gridCol w="3052243"/>
                <a:gridCol w="1000560"/>
                <a:gridCol w="2723938"/>
                <a:gridCol w="2033878"/>
              </a:tblGrid>
              <a:tr h="95567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Attribute Name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Description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Data Type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Size/Format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Null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Key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Reference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</a:tr>
              <a:tr h="95567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hobby_id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รหัสงานอดิเรก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text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-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No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Primary Key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-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5567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hobby_name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ชื่องานอดิเรก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varchar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255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No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-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-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pSp>
        <p:nvGrpSpPr>
          <p:cNvPr name="Group 3" id="3"/>
          <p:cNvGrpSpPr/>
          <p:nvPr/>
        </p:nvGrpSpPr>
        <p:grpSpPr>
          <a:xfrm rot="0">
            <a:off x="6512769" y="209820"/>
            <a:ext cx="5262462" cy="1020585"/>
            <a:chOff x="0" y="0"/>
            <a:chExt cx="7016616" cy="1360780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7016616" cy="1360780"/>
              <a:chOff x="0" y="0"/>
              <a:chExt cx="1471479" cy="285374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1471478" cy="285374"/>
              </a:xfrm>
              <a:custGeom>
                <a:avLst/>
                <a:gdLst/>
                <a:ahLst/>
                <a:cxnLst/>
                <a:rect r="r" b="b" t="t" l="l"/>
                <a:pathLst>
                  <a:path h="285374" w="1471478">
                    <a:moveTo>
                      <a:pt x="97097" y="0"/>
                    </a:moveTo>
                    <a:lnTo>
                      <a:pt x="1374382" y="0"/>
                    </a:lnTo>
                    <a:cubicBezTo>
                      <a:pt x="1428007" y="0"/>
                      <a:pt x="1471478" y="43472"/>
                      <a:pt x="1471478" y="97097"/>
                    </a:cubicBezTo>
                    <a:lnTo>
                      <a:pt x="1471478" y="188277"/>
                    </a:lnTo>
                    <a:cubicBezTo>
                      <a:pt x="1471478" y="241902"/>
                      <a:pt x="1428007" y="285374"/>
                      <a:pt x="1374382" y="285374"/>
                    </a:cubicBezTo>
                    <a:lnTo>
                      <a:pt x="97097" y="285374"/>
                    </a:lnTo>
                    <a:cubicBezTo>
                      <a:pt x="43472" y="285374"/>
                      <a:pt x="0" y="241902"/>
                      <a:pt x="0" y="188277"/>
                    </a:cubicBezTo>
                    <a:lnTo>
                      <a:pt x="0" y="97097"/>
                    </a:lnTo>
                    <a:cubicBezTo>
                      <a:pt x="0" y="43472"/>
                      <a:pt x="43472" y="0"/>
                      <a:pt x="97097" y="0"/>
                    </a:cubicBezTo>
                    <a:close/>
                  </a:path>
                </a:pathLst>
              </a:custGeom>
              <a:solidFill>
                <a:srgbClr val="8ADDCA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28575"/>
                <a:ext cx="1471479" cy="31394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7" id="7"/>
            <p:cNvSpPr txBox="true"/>
            <p:nvPr/>
          </p:nvSpPr>
          <p:spPr>
            <a:xfrm rot="0">
              <a:off x="1110550" y="238340"/>
              <a:ext cx="4930516" cy="81742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174"/>
                </a:lnSpc>
                <a:spcBef>
                  <a:spcPct val="0"/>
                </a:spcBef>
              </a:pPr>
              <a:r>
                <a:rPr lang="en-US" b="true" sz="3695">
                  <a:solidFill>
                    <a:srgbClr val="000000"/>
                  </a:solidFill>
                  <a:latin typeface="Prompt Bold"/>
                  <a:ea typeface="Prompt Bold"/>
                  <a:cs typeface="Prompt Bold"/>
                  <a:sym typeface="Prompt Bold"/>
                </a:rPr>
                <a:t>Data dictionary</a:t>
              </a: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456652" y="1293572"/>
            <a:ext cx="6056117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b="true">
                <a:solidFill>
                  <a:srgbClr val="000000"/>
                </a:solidFill>
                <a:latin typeface="Prompt Bold"/>
                <a:ea typeface="Prompt Bold"/>
                <a:cs typeface="Prompt Bold"/>
                <a:sym typeface="Prompt Bold"/>
              </a:rPr>
              <a:t>25. ตารางงานอดิเรก (hobby)</a:t>
            </a:r>
          </a:p>
        </p:txBody>
      </p:sp>
      <p:graphicFrame>
        <p:nvGraphicFramePr>
          <p:cNvPr name="Table 9" id="9"/>
          <p:cNvGraphicFramePr>
            <a:graphicFrameLocks noGrp="true"/>
          </p:cNvGraphicFramePr>
          <p:nvPr/>
        </p:nvGraphicFramePr>
        <p:xfrm>
          <a:off x="748359" y="5844368"/>
          <a:ext cx="16791283" cy="4225517"/>
        </p:xfrm>
        <a:graphic>
          <a:graphicData uri="http://schemas.openxmlformats.org/drawingml/2006/table">
            <a:tbl>
              <a:tblPr/>
              <a:tblGrid>
                <a:gridCol w="2934005"/>
                <a:gridCol w="2976887"/>
                <a:gridCol w="2069694"/>
                <a:gridCol w="3052270"/>
                <a:gridCol w="1000569"/>
                <a:gridCol w="2723962"/>
                <a:gridCol w="2033896"/>
              </a:tblGrid>
              <a:tr h="95155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Attribute Name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Description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Data Type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Size/Format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Null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Key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Reference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</a:tr>
              <a:tr h="95155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subhobby_id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รหัสงานอดิเรกย่อย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int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11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No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Primary Key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-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5155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subhobby_name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ชื่องานอดิเรกย่อย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varchar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255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No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-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-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7085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hobby_id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รหัสงานอดิเรก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int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11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No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Foreign Key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hobby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10" id="10"/>
          <p:cNvSpPr txBox="true"/>
          <p:nvPr/>
        </p:nvSpPr>
        <p:spPr>
          <a:xfrm rot="0">
            <a:off x="748359" y="5086350"/>
            <a:ext cx="6761021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b="true">
                <a:solidFill>
                  <a:srgbClr val="000000"/>
                </a:solidFill>
                <a:latin typeface="Prompt Bold"/>
                <a:ea typeface="Prompt Bold"/>
                <a:cs typeface="Prompt Bold"/>
                <a:sym typeface="Prompt Bold"/>
              </a:rPr>
              <a:t>26. ตารางงานอดิเรกย่อย (subhobby)</a:t>
            </a:r>
          </a:p>
        </p:txBody>
      </p:sp>
    </p:spTree>
  </p:cSld>
  <p:clrMapOvr>
    <a:masterClrMapping/>
  </p:clrMapOvr>
</p:sld>
</file>

<file path=ppt/slides/slide171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512769" y="209820"/>
            <a:ext cx="5262462" cy="1020585"/>
            <a:chOff x="0" y="0"/>
            <a:chExt cx="7016616" cy="1360780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7016616" cy="1360780"/>
              <a:chOff x="0" y="0"/>
              <a:chExt cx="1471479" cy="285374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1471478" cy="285374"/>
              </a:xfrm>
              <a:custGeom>
                <a:avLst/>
                <a:gdLst/>
                <a:ahLst/>
                <a:cxnLst/>
                <a:rect r="r" b="b" t="t" l="l"/>
                <a:pathLst>
                  <a:path h="285374" w="1471478">
                    <a:moveTo>
                      <a:pt x="97097" y="0"/>
                    </a:moveTo>
                    <a:lnTo>
                      <a:pt x="1374382" y="0"/>
                    </a:lnTo>
                    <a:cubicBezTo>
                      <a:pt x="1428007" y="0"/>
                      <a:pt x="1471478" y="43472"/>
                      <a:pt x="1471478" y="97097"/>
                    </a:cubicBezTo>
                    <a:lnTo>
                      <a:pt x="1471478" y="188277"/>
                    </a:lnTo>
                    <a:cubicBezTo>
                      <a:pt x="1471478" y="241902"/>
                      <a:pt x="1428007" y="285374"/>
                      <a:pt x="1374382" y="285374"/>
                    </a:cubicBezTo>
                    <a:lnTo>
                      <a:pt x="97097" y="285374"/>
                    </a:lnTo>
                    <a:cubicBezTo>
                      <a:pt x="43472" y="285374"/>
                      <a:pt x="0" y="241902"/>
                      <a:pt x="0" y="188277"/>
                    </a:cubicBezTo>
                    <a:lnTo>
                      <a:pt x="0" y="97097"/>
                    </a:lnTo>
                    <a:cubicBezTo>
                      <a:pt x="0" y="43472"/>
                      <a:pt x="43472" y="0"/>
                      <a:pt x="97097" y="0"/>
                    </a:cubicBezTo>
                    <a:close/>
                  </a:path>
                </a:pathLst>
              </a:custGeom>
              <a:solidFill>
                <a:srgbClr val="8ADDCA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28575"/>
                <a:ext cx="1471479" cy="31394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6" id="6"/>
            <p:cNvSpPr txBox="true"/>
            <p:nvPr/>
          </p:nvSpPr>
          <p:spPr>
            <a:xfrm rot="0">
              <a:off x="1110550" y="238340"/>
              <a:ext cx="4930516" cy="81742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174"/>
                </a:lnSpc>
                <a:spcBef>
                  <a:spcPct val="0"/>
                </a:spcBef>
              </a:pPr>
              <a:r>
                <a:rPr lang="en-US" b="true" sz="3695">
                  <a:solidFill>
                    <a:srgbClr val="000000"/>
                  </a:solidFill>
                  <a:latin typeface="Prompt Bold"/>
                  <a:ea typeface="Prompt Bold"/>
                  <a:cs typeface="Prompt Bold"/>
                  <a:sym typeface="Prompt Bold"/>
                </a:rPr>
                <a:t>Data dictionary</a:t>
              </a:r>
            </a:p>
          </p:txBody>
        </p:sp>
      </p:grpSp>
      <p:graphicFrame>
        <p:nvGraphicFramePr>
          <p:cNvPr name="Table 7" id="7"/>
          <p:cNvGraphicFramePr>
            <a:graphicFrameLocks noGrp="true"/>
          </p:cNvGraphicFramePr>
          <p:nvPr/>
        </p:nvGraphicFramePr>
        <p:xfrm>
          <a:off x="748359" y="2111636"/>
          <a:ext cx="16791283" cy="2867025"/>
        </p:xfrm>
        <a:graphic>
          <a:graphicData uri="http://schemas.openxmlformats.org/drawingml/2006/table">
            <a:tbl>
              <a:tblPr/>
              <a:tblGrid>
                <a:gridCol w="3232144"/>
                <a:gridCol w="2188947"/>
                <a:gridCol w="2559495"/>
                <a:gridCol w="3052270"/>
                <a:gridCol w="1000569"/>
                <a:gridCol w="2723962"/>
                <a:gridCol w="2033896"/>
              </a:tblGrid>
              <a:tr h="95567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Attribute Name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Description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Data Type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Size/Format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Null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Key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Reference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</a:tr>
              <a:tr h="95567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skill_id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รหัสทักษะ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int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11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No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Primary Key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-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5567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skill_name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ชื่อทักษะ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varchar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255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No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-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-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8" id="8"/>
          <p:cNvSpPr txBox="true"/>
          <p:nvPr/>
        </p:nvSpPr>
        <p:spPr>
          <a:xfrm rot="0">
            <a:off x="374179" y="1474178"/>
            <a:ext cx="5613664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b="true">
                <a:solidFill>
                  <a:srgbClr val="000000"/>
                </a:solidFill>
                <a:latin typeface="Prompt Bold"/>
                <a:ea typeface="Prompt Bold"/>
                <a:cs typeface="Prompt Bold"/>
                <a:sym typeface="Prompt Bold"/>
              </a:rPr>
              <a:t>27. ตารางทักษะ (skill)</a:t>
            </a:r>
          </a:p>
        </p:txBody>
      </p:sp>
      <p:graphicFrame>
        <p:nvGraphicFramePr>
          <p:cNvPr name="Table 9" id="9"/>
          <p:cNvGraphicFramePr>
            <a:graphicFrameLocks noGrp="true"/>
          </p:cNvGraphicFramePr>
          <p:nvPr/>
        </p:nvGraphicFramePr>
        <p:xfrm>
          <a:off x="748359" y="5938105"/>
          <a:ext cx="16791283" cy="3810000"/>
        </p:xfrm>
        <a:graphic>
          <a:graphicData uri="http://schemas.openxmlformats.org/drawingml/2006/table">
            <a:tbl>
              <a:tblPr/>
              <a:tblGrid>
                <a:gridCol w="3083074"/>
                <a:gridCol w="2338017"/>
                <a:gridCol w="2559495"/>
                <a:gridCol w="3052270"/>
                <a:gridCol w="1000569"/>
                <a:gridCol w="2723962"/>
                <a:gridCol w="2033896"/>
              </a:tblGrid>
              <a:tr h="95250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Attribute Name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Description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Data Type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Size/Format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Null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Key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Reference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</a:tr>
              <a:tr h="95250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subskill_id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รหัสทักษะย่อย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int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11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No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Primary Key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-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5250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skill_id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รหัสทักษะ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int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11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No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Foreign Key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skill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5250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subskill_name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ชื่อทักษะ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varchar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255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No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-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-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10" id="10"/>
          <p:cNvSpPr txBox="true"/>
          <p:nvPr/>
        </p:nvSpPr>
        <p:spPr>
          <a:xfrm rot="0">
            <a:off x="899105" y="5226311"/>
            <a:ext cx="5613664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b="true">
                <a:solidFill>
                  <a:srgbClr val="000000"/>
                </a:solidFill>
                <a:latin typeface="Prompt Bold"/>
                <a:ea typeface="Prompt Bold"/>
                <a:cs typeface="Prompt Bold"/>
                <a:sym typeface="Prompt Bold"/>
              </a:rPr>
              <a:t>28. ตารางทักษะย่อย (subskill)</a:t>
            </a:r>
          </a:p>
        </p:txBody>
      </p:sp>
    </p:spTree>
  </p:cSld>
  <p:clrMapOvr>
    <a:masterClrMapping/>
  </p:clrMapOvr>
</p:sld>
</file>

<file path=ppt/slides/slide17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748359" y="2557462"/>
          <a:ext cx="16791283" cy="4648200"/>
        </p:xfrm>
        <a:graphic>
          <a:graphicData uri="http://schemas.openxmlformats.org/drawingml/2006/table">
            <a:tbl>
              <a:tblPr/>
              <a:tblGrid>
                <a:gridCol w="3359004"/>
                <a:gridCol w="3078492"/>
                <a:gridCol w="2111588"/>
                <a:gridCol w="2306306"/>
                <a:gridCol w="1178036"/>
                <a:gridCol w="2723962"/>
                <a:gridCol w="2033896"/>
              </a:tblGrid>
              <a:tr h="95076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Attribute Name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Description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Data Type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Size/Format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Null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Key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Reference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</a:tr>
              <a:tr h="95076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student_id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รหัสนิสิต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varchar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11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No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Primary Key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student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7333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hobby_id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รหัสงานอดิเรก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int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11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No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Primary Key,</a:t>
                      </a:r>
                      <a:endParaRPr lang="en-US" sz="1100"/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Foreign Key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hobby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7333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subhobby_id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รหัสงานอดิเรกย่อย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int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11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No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Primary Key,</a:t>
                      </a:r>
                      <a:endParaRPr lang="en-US" sz="1100"/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Foreign Key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subhobby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pSp>
        <p:nvGrpSpPr>
          <p:cNvPr name="Group 3" id="3"/>
          <p:cNvGrpSpPr/>
          <p:nvPr/>
        </p:nvGrpSpPr>
        <p:grpSpPr>
          <a:xfrm rot="0">
            <a:off x="6512769" y="518407"/>
            <a:ext cx="5262462" cy="1020585"/>
            <a:chOff x="0" y="0"/>
            <a:chExt cx="7016616" cy="1360780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7016616" cy="1360780"/>
              <a:chOff x="0" y="0"/>
              <a:chExt cx="1471479" cy="285374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1471478" cy="285374"/>
              </a:xfrm>
              <a:custGeom>
                <a:avLst/>
                <a:gdLst/>
                <a:ahLst/>
                <a:cxnLst/>
                <a:rect r="r" b="b" t="t" l="l"/>
                <a:pathLst>
                  <a:path h="285374" w="1471478">
                    <a:moveTo>
                      <a:pt x="97097" y="0"/>
                    </a:moveTo>
                    <a:lnTo>
                      <a:pt x="1374382" y="0"/>
                    </a:lnTo>
                    <a:cubicBezTo>
                      <a:pt x="1428007" y="0"/>
                      <a:pt x="1471478" y="43472"/>
                      <a:pt x="1471478" y="97097"/>
                    </a:cubicBezTo>
                    <a:lnTo>
                      <a:pt x="1471478" y="188277"/>
                    </a:lnTo>
                    <a:cubicBezTo>
                      <a:pt x="1471478" y="241902"/>
                      <a:pt x="1428007" y="285374"/>
                      <a:pt x="1374382" y="285374"/>
                    </a:cubicBezTo>
                    <a:lnTo>
                      <a:pt x="97097" y="285374"/>
                    </a:lnTo>
                    <a:cubicBezTo>
                      <a:pt x="43472" y="285374"/>
                      <a:pt x="0" y="241902"/>
                      <a:pt x="0" y="188277"/>
                    </a:cubicBezTo>
                    <a:lnTo>
                      <a:pt x="0" y="97097"/>
                    </a:lnTo>
                    <a:cubicBezTo>
                      <a:pt x="0" y="43472"/>
                      <a:pt x="43472" y="0"/>
                      <a:pt x="97097" y="0"/>
                    </a:cubicBezTo>
                    <a:close/>
                  </a:path>
                </a:pathLst>
              </a:custGeom>
              <a:solidFill>
                <a:srgbClr val="8ADDCA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28575"/>
                <a:ext cx="1471479" cy="31394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7" id="7"/>
            <p:cNvSpPr txBox="true"/>
            <p:nvPr/>
          </p:nvSpPr>
          <p:spPr>
            <a:xfrm rot="0">
              <a:off x="1110550" y="238340"/>
              <a:ext cx="4930516" cy="81742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174"/>
                </a:lnSpc>
                <a:spcBef>
                  <a:spcPct val="0"/>
                </a:spcBef>
              </a:pPr>
              <a:r>
                <a:rPr lang="en-US" b="true" sz="3695">
                  <a:solidFill>
                    <a:srgbClr val="000000"/>
                  </a:solidFill>
                  <a:latin typeface="Prompt Bold"/>
                  <a:ea typeface="Prompt Bold"/>
                  <a:cs typeface="Prompt Bold"/>
                  <a:sym typeface="Prompt Bold"/>
                </a:rPr>
                <a:t>Data dictionary</a:t>
              </a: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824491" y="1990763"/>
            <a:ext cx="7863897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b="true">
                <a:solidFill>
                  <a:srgbClr val="000000"/>
                </a:solidFill>
                <a:latin typeface="Prompt Bold"/>
                <a:ea typeface="Prompt Bold"/>
                <a:cs typeface="Prompt Bold"/>
                <a:sym typeface="Prompt Bold"/>
              </a:rPr>
              <a:t>29. ตารางงานอดิเรกนิสิต (student_hobby)</a:t>
            </a:r>
          </a:p>
        </p:txBody>
      </p:sp>
    </p:spTree>
  </p:cSld>
  <p:clrMapOvr>
    <a:masterClrMapping/>
  </p:clrMapOvr>
</p:sld>
</file>

<file path=ppt/slides/slide173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748359" y="2557462"/>
          <a:ext cx="16791283" cy="4648200"/>
        </p:xfrm>
        <a:graphic>
          <a:graphicData uri="http://schemas.openxmlformats.org/drawingml/2006/table">
            <a:tbl>
              <a:tblPr/>
              <a:tblGrid>
                <a:gridCol w="3359004"/>
                <a:gridCol w="3078492"/>
                <a:gridCol w="2111588"/>
                <a:gridCol w="2306306"/>
                <a:gridCol w="1178036"/>
                <a:gridCol w="2723962"/>
                <a:gridCol w="2033896"/>
              </a:tblGrid>
              <a:tr h="95076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Attribute Name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Description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Data Type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Size/Format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Null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Key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Reference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</a:tr>
              <a:tr h="95076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student_id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รหัสนิสิต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varchar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11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No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Primary Key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student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7333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skill_id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รหัสทักษะ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int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11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No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Primary Key,</a:t>
                      </a:r>
                      <a:endParaRPr lang="en-US" sz="1100"/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Foreign Key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skill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7333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subskill_id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รหัสทักษะย่อย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int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11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No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Primary Key,</a:t>
                      </a:r>
                      <a:endParaRPr lang="en-US" sz="1100"/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Foreign Key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subskill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pSp>
        <p:nvGrpSpPr>
          <p:cNvPr name="Group 3" id="3"/>
          <p:cNvGrpSpPr/>
          <p:nvPr/>
        </p:nvGrpSpPr>
        <p:grpSpPr>
          <a:xfrm rot="0">
            <a:off x="6512769" y="518407"/>
            <a:ext cx="5262462" cy="1020585"/>
            <a:chOff x="0" y="0"/>
            <a:chExt cx="7016616" cy="1360780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7016616" cy="1360780"/>
              <a:chOff x="0" y="0"/>
              <a:chExt cx="1471479" cy="285374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1471478" cy="285374"/>
              </a:xfrm>
              <a:custGeom>
                <a:avLst/>
                <a:gdLst/>
                <a:ahLst/>
                <a:cxnLst/>
                <a:rect r="r" b="b" t="t" l="l"/>
                <a:pathLst>
                  <a:path h="285374" w="1471478">
                    <a:moveTo>
                      <a:pt x="97097" y="0"/>
                    </a:moveTo>
                    <a:lnTo>
                      <a:pt x="1374382" y="0"/>
                    </a:lnTo>
                    <a:cubicBezTo>
                      <a:pt x="1428007" y="0"/>
                      <a:pt x="1471478" y="43472"/>
                      <a:pt x="1471478" y="97097"/>
                    </a:cubicBezTo>
                    <a:lnTo>
                      <a:pt x="1471478" y="188277"/>
                    </a:lnTo>
                    <a:cubicBezTo>
                      <a:pt x="1471478" y="241902"/>
                      <a:pt x="1428007" y="285374"/>
                      <a:pt x="1374382" y="285374"/>
                    </a:cubicBezTo>
                    <a:lnTo>
                      <a:pt x="97097" y="285374"/>
                    </a:lnTo>
                    <a:cubicBezTo>
                      <a:pt x="43472" y="285374"/>
                      <a:pt x="0" y="241902"/>
                      <a:pt x="0" y="188277"/>
                    </a:cubicBezTo>
                    <a:lnTo>
                      <a:pt x="0" y="97097"/>
                    </a:lnTo>
                    <a:cubicBezTo>
                      <a:pt x="0" y="43472"/>
                      <a:pt x="43472" y="0"/>
                      <a:pt x="97097" y="0"/>
                    </a:cubicBezTo>
                    <a:close/>
                  </a:path>
                </a:pathLst>
              </a:custGeom>
              <a:solidFill>
                <a:srgbClr val="8ADDCA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28575"/>
                <a:ext cx="1471479" cy="31394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7" id="7"/>
            <p:cNvSpPr txBox="true"/>
            <p:nvPr/>
          </p:nvSpPr>
          <p:spPr>
            <a:xfrm rot="0">
              <a:off x="1110550" y="238340"/>
              <a:ext cx="4930516" cy="81742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174"/>
                </a:lnSpc>
                <a:spcBef>
                  <a:spcPct val="0"/>
                </a:spcBef>
              </a:pPr>
              <a:r>
                <a:rPr lang="en-US" b="true" sz="3695">
                  <a:solidFill>
                    <a:srgbClr val="000000"/>
                  </a:solidFill>
                  <a:latin typeface="Prompt Bold"/>
                  <a:ea typeface="Prompt Bold"/>
                  <a:cs typeface="Prompt Bold"/>
                  <a:sym typeface="Prompt Bold"/>
                </a:rPr>
                <a:t>Data dictionary</a:t>
              </a: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0" y="1948268"/>
            <a:ext cx="7863897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b="true">
                <a:solidFill>
                  <a:srgbClr val="000000"/>
                </a:solidFill>
                <a:latin typeface="Prompt Bold"/>
                <a:ea typeface="Prompt Bold"/>
                <a:cs typeface="Prompt Bold"/>
                <a:sym typeface="Prompt Bold"/>
              </a:rPr>
              <a:t>30. ตารางทักษะนิสิต (student_skill)</a:t>
            </a:r>
          </a:p>
        </p:txBody>
      </p:sp>
    </p:spTree>
  </p:cSld>
  <p:clrMapOvr>
    <a:masterClrMapping/>
  </p:clrMapOvr>
</p:sld>
</file>

<file path=ppt/slides/slide174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748359" y="1771310"/>
          <a:ext cx="16791283" cy="8315325"/>
        </p:xfrm>
        <a:graphic>
          <a:graphicData uri="http://schemas.openxmlformats.org/drawingml/2006/table">
            <a:tbl>
              <a:tblPr/>
              <a:tblGrid>
                <a:gridCol w="3359004"/>
                <a:gridCol w="3078492"/>
                <a:gridCol w="2111588"/>
                <a:gridCol w="2306306"/>
                <a:gridCol w="1178036"/>
                <a:gridCol w="2723962"/>
                <a:gridCol w="2033896"/>
              </a:tblGrid>
              <a:tr h="94731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Attribute Name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Description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Data Type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Size/Format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Null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Key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Reference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</a:tr>
              <a:tr h="94731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report_id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รหัสรายงาน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int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11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No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Primary Key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-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4731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post_job_id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รหัสโพสต์งาน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int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11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No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Foreign Key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post_job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4731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user_id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รหัสผู้ใช้งาน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varchar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11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No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Foreign Key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user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6834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report_category_id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รหัสประเภทรายงาน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int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11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No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Foreign Key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report_</a:t>
                      </a:r>
                      <a:endParaRPr lang="en-US" sz="1100"/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category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6834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report_status_id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รหัสสถานะรายงาน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int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11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No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Foreign Key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report_</a:t>
                      </a:r>
                      <a:endParaRPr lang="en-US" sz="1100"/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status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8937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created_at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วัน/เวลาที่รายงาน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timestamp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ปี/เดือน/วัน</a:t>
                      </a: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 </a:t>
                      </a:r>
                      <a:endParaRPr lang="en-US" sz="1100"/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ชั่วโมง/นาที/วินาที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No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-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-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pSp>
        <p:nvGrpSpPr>
          <p:cNvPr name="Group 3" id="3"/>
          <p:cNvGrpSpPr/>
          <p:nvPr/>
        </p:nvGrpSpPr>
        <p:grpSpPr>
          <a:xfrm rot="0">
            <a:off x="6512769" y="518407"/>
            <a:ext cx="5262462" cy="1020585"/>
            <a:chOff x="0" y="0"/>
            <a:chExt cx="7016616" cy="1360780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7016616" cy="1360780"/>
              <a:chOff x="0" y="0"/>
              <a:chExt cx="1471479" cy="285374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1471478" cy="285374"/>
              </a:xfrm>
              <a:custGeom>
                <a:avLst/>
                <a:gdLst/>
                <a:ahLst/>
                <a:cxnLst/>
                <a:rect r="r" b="b" t="t" l="l"/>
                <a:pathLst>
                  <a:path h="285374" w="1471478">
                    <a:moveTo>
                      <a:pt x="97097" y="0"/>
                    </a:moveTo>
                    <a:lnTo>
                      <a:pt x="1374382" y="0"/>
                    </a:lnTo>
                    <a:cubicBezTo>
                      <a:pt x="1428007" y="0"/>
                      <a:pt x="1471478" y="43472"/>
                      <a:pt x="1471478" y="97097"/>
                    </a:cubicBezTo>
                    <a:lnTo>
                      <a:pt x="1471478" y="188277"/>
                    </a:lnTo>
                    <a:cubicBezTo>
                      <a:pt x="1471478" y="241902"/>
                      <a:pt x="1428007" y="285374"/>
                      <a:pt x="1374382" y="285374"/>
                    </a:cubicBezTo>
                    <a:lnTo>
                      <a:pt x="97097" y="285374"/>
                    </a:lnTo>
                    <a:cubicBezTo>
                      <a:pt x="43472" y="285374"/>
                      <a:pt x="0" y="241902"/>
                      <a:pt x="0" y="188277"/>
                    </a:cubicBezTo>
                    <a:lnTo>
                      <a:pt x="0" y="97097"/>
                    </a:lnTo>
                    <a:cubicBezTo>
                      <a:pt x="0" y="43472"/>
                      <a:pt x="43472" y="0"/>
                      <a:pt x="97097" y="0"/>
                    </a:cubicBezTo>
                    <a:close/>
                  </a:path>
                </a:pathLst>
              </a:custGeom>
              <a:solidFill>
                <a:srgbClr val="8ADDCA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28575"/>
                <a:ext cx="1471479" cy="31394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7" id="7"/>
            <p:cNvSpPr txBox="true"/>
            <p:nvPr/>
          </p:nvSpPr>
          <p:spPr>
            <a:xfrm rot="0">
              <a:off x="1110550" y="238340"/>
              <a:ext cx="4930516" cy="81742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174"/>
                </a:lnSpc>
                <a:spcBef>
                  <a:spcPct val="0"/>
                </a:spcBef>
              </a:pPr>
              <a:r>
                <a:rPr lang="en-US" b="true" sz="3695">
                  <a:solidFill>
                    <a:srgbClr val="000000"/>
                  </a:solidFill>
                  <a:latin typeface="Prompt Bold"/>
                  <a:ea typeface="Prompt Bold"/>
                  <a:cs typeface="Prompt Bold"/>
                  <a:sym typeface="Prompt Bold"/>
                </a:rPr>
                <a:t>Data dictionary</a:t>
              </a: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824491" y="1204611"/>
            <a:ext cx="5016751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b="true">
                <a:solidFill>
                  <a:srgbClr val="000000"/>
                </a:solidFill>
                <a:latin typeface="Prompt Bold"/>
                <a:ea typeface="Prompt Bold"/>
                <a:cs typeface="Prompt Bold"/>
                <a:sym typeface="Prompt Bold"/>
              </a:rPr>
              <a:t>31. ตารางรายงาน (report)</a:t>
            </a:r>
          </a:p>
        </p:txBody>
      </p:sp>
    </p:spTree>
  </p:cSld>
  <p:clrMapOvr>
    <a:masterClrMapping/>
  </p:clrMapOvr>
</p:sld>
</file>

<file path=ppt/slides/slide175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748359" y="2674593"/>
          <a:ext cx="16791283" cy="2867025"/>
        </p:xfrm>
        <a:graphic>
          <a:graphicData uri="http://schemas.openxmlformats.org/drawingml/2006/table">
            <a:tbl>
              <a:tblPr/>
              <a:tblGrid>
                <a:gridCol w="3359004"/>
                <a:gridCol w="3078492"/>
                <a:gridCol w="2111588"/>
                <a:gridCol w="2306306"/>
                <a:gridCol w="1178036"/>
                <a:gridCol w="2723962"/>
                <a:gridCol w="2033896"/>
              </a:tblGrid>
              <a:tr h="95567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Attribute Name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Description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Data Type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Size/Format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Null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Key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Reference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</a:tr>
              <a:tr h="95567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report_status_id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รหัสสถานะรายงาน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int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11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No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Primary Key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-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5567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report_status_name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ชื่อสถานะรายงาน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varchar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255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No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-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-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pSp>
        <p:nvGrpSpPr>
          <p:cNvPr name="Group 3" id="3"/>
          <p:cNvGrpSpPr/>
          <p:nvPr/>
        </p:nvGrpSpPr>
        <p:grpSpPr>
          <a:xfrm rot="0">
            <a:off x="6512769" y="518407"/>
            <a:ext cx="5262462" cy="1020585"/>
            <a:chOff x="0" y="0"/>
            <a:chExt cx="7016616" cy="1360780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7016616" cy="1360780"/>
              <a:chOff x="0" y="0"/>
              <a:chExt cx="1471479" cy="285374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1471478" cy="285374"/>
              </a:xfrm>
              <a:custGeom>
                <a:avLst/>
                <a:gdLst/>
                <a:ahLst/>
                <a:cxnLst/>
                <a:rect r="r" b="b" t="t" l="l"/>
                <a:pathLst>
                  <a:path h="285374" w="1471478">
                    <a:moveTo>
                      <a:pt x="97097" y="0"/>
                    </a:moveTo>
                    <a:lnTo>
                      <a:pt x="1374382" y="0"/>
                    </a:lnTo>
                    <a:cubicBezTo>
                      <a:pt x="1428007" y="0"/>
                      <a:pt x="1471478" y="43472"/>
                      <a:pt x="1471478" y="97097"/>
                    </a:cubicBezTo>
                    <a:lnTo>
                      <a:pt x="1471478" y="188277"/>
                    </a:lnTo>
                    <a:cubicBezTo>
                      <a:pt x="1471478" y="241902"/>
                      <a:pt x="1428007" y="285374"/>
                      <a:pt x="1374382" y="285374"/>
                    </a:cubicBezTo>
                    <a:lnTo>
                      <a:pt x="97097" y="285374"/>
                    </a:lnTo>
                    <a:cubicBezTo>
                      <a:pt x="43472" y="285374"/>
                      <a:pt x="0" y="241902"/>
                      <a:pt x="0" y="188277"/>
                    </a:cubicBezTo>
                    <a:lnTo>
                      <a:pt x="0" y="97097"/>
                    </a:lnTo>
                    <a:cubicBezTo>
                      <a:pt x="0" y="43472"/>
                      <a:pt x="43472" y="0"/>
                      <a:pt x="97097" y="0"/>
                    </a:cubicBezTo>
                    <a:close/>
                  </a:path>
                </a:pathLst>
              </a:custGeom>
              <a:solidFill>
                <a:srgbClr val="8ADDCA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28575"/>
                <a:ext cx="1471479" cy="31394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7" id="7"/>
            <p:cNvSpPr txBox="true"/>
            <p:nvPr/>
          </p:nvSpPr>
          <p:spPr>
            <a:xfrm rot="0">
              <a:off x="1110550" y="238340"/>
              <a:ext cx="4930516" cy="81742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174"/>
                </a:lnSpc>
                <a:spcBef>
                  <a:spcPct val="0"/>
                </a:spcBef>
              </a:pPr>
              <a:r>
                <a:rPr lang="en-US" b="true" sz="3695">
                  <a:solidFill>
                    <a:srgbClr val="000000"/>
                  </a:solidFill>
                  <a:latin typeface="Prompt Bold"/>
                  <a:ea typeface="Prompt Bold"/>
                  <a:cs typeface="Prompt Bold"/>
                  <a:sym typeface="Prompt Bold"/>
                </a:rPr>
                <a:t>Data dictionary</a:t>
              </a: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824491" y="1990763"/>
            <a:ext cx="6908633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b="true">
                <a:solidFill>
                  <a:srgbClr val="000000"/>
                </a:solidFill>
                <a:latin typeface="Prompt Bold"/>
                <a:ea typeface="Prompt Bold"/>
                <a:cs typeface="Prompt Bold"/>
                <a:sym typeface="Prompt Bold"/>
              </a:rPr>
              <a:t>31. ตารางสถานะรายงาน (report_status)</a:t>
            </a:r>
          </a:p>
        </p:txBody>
      </p:sp>
      <p:graphicFrame>
        <p:nvGraphicFramePr>
          <p:cNvPr name="Table 9" id="9"/>
          <p:cNvGraphicFramePr>
            <a:graphicFrameLocks noGrp="true"/>
          </p:cNvGraphicFramePr>
          <p:nvPr/>
        </p:nvGraphicFramePr>
        <p:xfrm>
          <a:off x="748359" y="6673123"/>
          <a:ext cx="16791283" cy="3286125"/>
        </p:xfrm>
        <a:graphic>
          <a:graphicData uri="http://schemas.openxmlformats.org/drawingml/2006/table">
            <a:tbl>
              <a:tblPr/>
              <a:tblGrid>
                <a:gridCol w="3825973"/>
                <a:gridCol w="2896212"/>
                <a:gridCol w="1826899"/>
                <a:gridCol w="2306306"/>
                <a:gridCol w="1178036"/>
                <a:gridCol w="2723962"/>
                <a:gridCol w="2033896"/>
              </a:tblGrid>
              <a:tr h="137805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Attribute Name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Description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Data Type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Size/Format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Null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Key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Reference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</a:tr>
              <a:tr h="95403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report_category_id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รหัสประเภทรายงาน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int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11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No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Primary Key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-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5403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report_category_name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ชื่อประเภทรายงาน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varchar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255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No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-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-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10" id="10"/>
          <p:cNvSpPr txBox="true"/>
          <p:nvPr/>
        </p:nvSpPr>
        <p:spPr>
          <a:xfrm rot="0">
            <a:off x="1028700" y="5989293"/>
            <a:ext cx="7595734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b="true">
                <a:solidFill>
                  <a:srgbClr val="000000"/>
                </a:solidFill>
                <a:latin typeface="Prompt Bold"/>
                <a:ea typeface="Prompt Bold"/>
                <a:cs typeface="Prompt Bold"/>
                <a:sym typeface="Prompt Bold"/>
              </a:rPr>
              <a:t>33. ตารางประเภทรายงาน (report_category)</a:t>
            </a:r>
          </a:p>
        </p:txBody>
      </p:sp>
    </p:spTree>
  </p:cSld>
  <p:clrMapOvr>
    <a:masterClrMapping/>
  </p:clrMapOvr>
</p:sld>
</file>

<file path=ppt/slides/slide176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52997" y="9258300"/>
            <a:ext cx="21157881" cy="2811691"/>
            <a:chOff x="0" y="0"/>
            <a:chExt cx="5572446" cy="74052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572446" cy="740528"/>
            </a:xfrm>
            <a:custGeom>
              <a:avLst/>
              <a:gdLst/>
              <a:ahLst/>
              <a:cxnLst/>
              <a:rect r="r" b="b" t="t" l="l"/>
              <a:pathLst>
                <a:path h="740528" w="5572446">
                  <a:moveTo>
                    <a:pt x="0" y="0"/>
                  </a:moveTo>
                  <a:lnTo>
                    <a:pt x="5572446" y="0"/>
                  </a:lnTo>
                  <a:lnTo>
                    <a:pt x="5572446" y="740528"/>
                  </a:lnTo>
                  <a:lnTo>
                    <a:pt x="0" y="740528"/>
                  </a:lnTo>
                  <a:close/>
                </a:path>
              </a:pathLst>
            </a:custGeom>
            <a:solidFill>
              <a:srgbClr val="F6E89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5572446" cy="7691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540856" y="1330968"/>
            <a:ext cx="4527780" cy="1403568"/>
            <a:chOff x="0" y="0"/>
            <a:chExt cx="1266048" cy="39246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66048" cy="392463"/>
            </a:xfrm>
            <a:custGeom>
              <a:avLst/>
              <a:gdLst/>
              <a:ahLst/>
              <a:cxnLst/>
              <a:rect r="r" b="b" t="t" l="l"/>
              <a:pathLst>
                <a:path h="392463" w="1266048">
                  <a:moveTo>
                    <a:pt x="112851" y="0"/>
                  </a:moveTo>
                  <a:lnTo>
                    <a:pt x="1153197" y="0"/>
                  </a:lnTo>
                  <a:cubicBezTo>
                    <a:pt x="1215523" y="0"/>
                    <a:pt x="1266048" y="50525"/>
                    <a:pt x="1266048" y="112851"/>
                  </a:cubicBezTo>
                  <a:lnTo>
                    <a:pt x="1266048" y="279611"/>
                  </a:lnTo>
                  <a:cubicBezTo>
                    <a:pt x="1266048" y="309541"/>
                    <a:pt x="1254159" y="338245"/>
                    <a:pt x="1232995" y="359409"/>
                  </a:cubicBezTo>
                  <a:cubicBezTo>
                    <a:pt x="1211831" y="380573"/>
                    <a:pt x="1183127" y="392463"/>
                    <a:pt x="1153197" y="392463"/>
                  </a:cubicBezTo>
                  <a:lnTo>
                    <a:pt x="112851" y="392463"/>
                  </a:lnTo>
                  <a:cubicBezTo>
                    <a:pt x="82921" y="392463"/>
                    <a:pt x="54217" y="380573"/>
                    <a:pt x="33053" y="359409"/>
                  </a:cubicBezTo>
                  <a:cubicBezTo>
                    <a:pt x="11890" y="338245"/>
                    <a:pt x="0" y="309541"/>
                    <a:pt x="0" y="279611"/>
                  </a:cubicBezTo>
                  <a:lnTo>
                    <a:pt x="0" y="112851"/>
                  </a:lnTo>
                  <a:cubicBezTo>
                    <a:pt x="0" y="82921"/>
                    <a:pt x="11890" y="54217"/>
                    <a:pt x="33053" y="33053"/>
                  </a:cubicBezTo>
                  <a:cubicBezTo>
                    <a:pt x="54217" y="11890"/>
                    <a:pt x="82921" y="0"/>
                    <a:pt x="112851" y="0"/>
                  </a:cubicBezTo>
                  <a:close/>
                </a:path>
              </a:pathLst>
            </a:custGeom>
            <a:solidFill>
              <a:srgbClr val="8ADDCA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28575"/>
              <a:ext cx="1266048" cy="4210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031083" y="1537986"/>
            <a:ext cx="3547326" cy="8942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87"/>
              </a:lnSpc>
              <a:spcBef>
                <a:spcPct val="0"/>
              </a:spcBef>
            </a:pPr>
            <a:r>
              <a:rPr lang="en-US" b="true" sz="5276">
                <a:solidFill>
                  <a:srgbClr val="000000"/>
                </a:solidFill>
                <a:latin typeface="Prompt Bold"/>
                <a:ea typeface="Prompt Bold"/>
                <a:cs typeface="Prompt Bold"/>
                <a:sym typeface="Prompt Bold"/>
              </a:rPr>
              <a:t>สมาชิก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587387" y="942975"/>
            <a:ext cx="8034183" cy="77731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630"/>
              </a:lnSpc>
            </a:pPr>
            <a:r>
              <a:rPr lang="en-US" sz="4021">
                <a:solidFill>
                  <a:srgbClr val="000000"/>
                </a:solidFill>
                <a:latin typeface="Prompt"/>
                <a:ea typeface="Prompt"/>
                <a:cs typeface="Prompt"/>
                <a:sym typeface="Prompt"/>
              </a:rPr>
              <a:t> 65310333 กิตติเชษฐ์ ฉลอม</a:t>
            </a:r>
          </a:p>
          <a:p>
            <a:pPr algn="just">
              <a:lnSpc>
                <a:spcPts val="5630"/>
              </a:lnSpc>
            </a:pPr>
            <a:r>
              <a:rPr lang="en-US" sz="4021">
                <a:solidFill>
                  <a:srgbClr val="000000"/>
                </a:solidFill>
                <a:latin typeface="Prompt"/>
                <a:ea typeface="Prompt"/>
                <a:cs typeface="Prompt"/>
                <a:sym typeface="Prompt"/>
              </a:rPr>
              <a:t> 65311378 ณฐกร ขันจอก</a:t>
            </a:r>
          </a:p>
          <a:p>
            <a:pPr algn="just">
              <a:lnSpc>
                <a:spcPts val="5630"/>
              </a:lnSpc>
            </a:pPr>
            <a:r>
              <a:rPr lang="en-US" sz="4021">
                <a:solidFill>
                  <a:srgbClr val="000000"/>
                </a:solidFill>
                <a:latin typeface="Prompt"/>
                <a:ea typeface="Prompt"/>
                <a:cs typeface="Prompt"/>
                <a:sym typeface="Prompt"/>
              </a:rPr>
              <a:t> 65312153 ธัณพิมล กุลรัตนรักษ์</a:t>
            </a:r>
          </a:p>
          <a:p>
            <a:pPr algn="just">
              <a:lnSpc>
                <a:spcPts val="5630"/>
              </a:lnSpc>
            </a:pPr>
            <a:r>
              <a:rPr lang="en-US" sz="4021">
                <a:solidFill>
                  <a:srgbClr val="000000"/>
                </a:solidFill>
                <a:latin typeface="Prompt"/>
                <a:ea typeface="Prompt"/>
                <a:cs typeface="Prompt"/>
                <a:sym typeface="Prompt"/>
              </a:rPr>
              <a:t> 65312603 นูริน ขันแก้ว</a:t>
            </a:r>
          </a:p>
          <a:p>
            <a:pPr algn="just">
              <a:lnSpc>
                <a:spcPts val="5630"/>
              </a:lnSpc>
            </a:pPr>
            <a:r>
              <a:rPr lang="en-US" sz="4021">
                <a:solidFill>
                  <a:srgbClr val="000000"/>
                </a:solidFill>
                <a:latin typeface="Prompt"/>
                <a:ea typeface="Prompt"/>
                <a:cs typeface="Prompt"/>
                <a:sym typeface="Prompt"/>
              </a:rPr>
              <a:t> 65312702 เบญจวรรณ ชมภูเทพา</a:t>
            </a:r>
          </a:p>
          <a:p>
            <a:pPr algn="just">
              <a:lnSpc>
                <a:spcPts val="5630"/>
              </a:lnSpc>
            </a:pPr>
            <a:r>
              <a:rPr lang="en-US" sz="4021">
                <a:solidFill>
                  <a:srgbClr val="000000"/>
                </a:solidFill>
                <a:latin typeface="Prompt"/>
                <a:ea typeface="Prompt"/>
                <a:cs typeface="Prompt"/>
                <a:sym typeface="Prompt"/>
              </a:rPr>
              <a:t> 65313174 พงศ์ภากร จันทร์ขำ </a:t>
            </a:r>
          </a:p>
          <a:p>
            <a:pPr algn="just">
              <a:lnSpc>
                <a:spcPts val="5630"/>
              </a:lnSpc>
            </a:pPr>
            <a:r>
              <a:rPr lang="en-US" sz="4021">
                <a:solidFill>
                  <a:srgbClr val="000000"/>
                </a:solidFill>
                <a:latin typeface="Prompt"/>
                <a:ea typeface="Prompt"/>
                <a:cs typeface="Prompt"/>
                <a:sym typeface="Prompt"/>
              </a:rPr>
              <a:t> 65313686 ภัณฑิรา สังวาลย์เพชร</a:t>
            </a:r>
          </a:p>
          <a:p>
            <a:pPr algn="just">
              <a:lnSpc>
                <a:spcPts val="5630"/>
              </a:lnSpc>
            </a:pPr>
            <a:r>
              <a:rPr lang="en-US" sz="4021">
                <a:solidFill>
                  <a:srgbClr val="000000"/>
                </a:solidFill>
                <a:latin typeface="Prompt"/>
                <a:ea typeface="Prompt"/>
                <a:cs typeface="Prompt"/>
                <a:sym typeface="Prompt"/>
              </a:rPr>
              <a:t> 65313822 ภาสกร สุวรรณ</a:t>
            </a:r>
          </a:p>
          <a:p>
            <a:pPr algn="just">
              <a:lnSpc>
                <a:spcPts val="5630"/>
              </a:lnSpc>
            </a:pPr>
            <a:r>
              <a:rPr lang="en-US" sz="4021">
                <a:solidFill>
                  <a:srgbClr val="000000"/>
                </a:solidFill>
                <a:latin typeface="Prompt"/>
                <a:ea typeface="Prompt"/>
                <a:cs typeface="Prompt"/>
                <a:sym typeface="Prompt"/>
              </a:rPr>
              <a:t> 65314119 เมธาวดี ชูมก</a:t>
            </a:r>
          </a:p>
          <a:p>
            <a:pPr algn="just">
              <a:lnSpc>
                <a:spcPts val="5630"/>
              </a:lnSpc>
            </a:pPr>
            <a:r>
              <a:rPr lang="en-US" sz="4021">
                <a:solidFill>
                  <a:srgbClr val="000000"/>
                </a:solidFill>
                <a:latin typeface="Prompt"/>
                <a:ea typeface="Prompt"/>
                <a:cs typeface="Prompt"/>
                <a:sym typeface="Prompt"/>
              </a:rPr>
              <a:t> 65314249 รสกร สีแตง</a:t>
            </a:r>
          </a:p>
          <a:p>
            <a:pPr algn="just">
              <a:lnSpc>
                <a:spcPts val="5630"/>
              </a:lnSpc>
              <a:spcBef>
                <a:spcPct val="0"/>
              </a:spcBef>
            </a:pPr>
            <a:r>
              <a:rPr lang="en-US" sz="4021">
                <a:solidFill>
                  <a:srgbClr val="000000"/>
                </a:solidFill>
                <a:latin typeface="Prompt"/>
                <a:ea typeface="Prompt"/>
                <a:cs typeface="Prompt"/>
                <a:sym typeface="Prompt"/>
              </a:rPr>
              <a:t> 65315420 อนุศักดิ์ บัวเสียน</a:t>
            </a:r>
          </a:p>
        </p:txBody>
      </p:sp>
    </p:spTree>
  </p:cSld>
  <p:clrMapOvr>
    <a:masterClrMapping/>
  </p:clrMapOvr>
</p:sld>
</file>

<file path=ppt/slides/slide177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14350" y="-1782991"/>
            <a:ext cx="21157881" cy="2811691"/>
            <a:chOff x="0" y="0"/>
            <a:chExt cx="5572446" cy="74052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572446" cy="740528"/>
            </a:xfrm>
            <a:custGeom>
              <a:avLst/>
              <a:gdLst/>
              <a:ahLst/>
              <a:cxnLst/>
              <a:rect r="r" b="b" t="t" l="l"/>
              <a:pathLst>
                <a:path h="740528" w="5572446">
                  <a:moveTo>
                    <a:pt x="0" y="0"/>
                  </a:moveTo>
                  <a:lnTo>
                    <a:pt x="5572446" y="0"/>
                  </a:lnTo>
                  <a:lnTo>
                    <a:pt x="5572446" y="740528"/>
                  </a:lnTo>
                  <a:lnTo>
                    <a:pt x="0" y="740528"/>
                  </a:lnTo>
                  <a:close/>
                </a:path>
              </a:pathLst>
            </a:custGeom>
            <a:solidFill>
              <a:srgbClr val="F6E89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5572446" cy="7691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1439249" y="6424411"/>
            <a:ext cx="5820051" cy="154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67"/>
              </a:lnSpc>
              <a:spcBef>
                <a:spcPct val="0"/>
              </a:spcBef>
            </a:pPr>
            <a:r>
              <a:rPr lang="en-US" b="true" sz="8977">
                <a:solidFill>
                  <a:srgbClr val="000000"/>
                </a:solidFill>
                <a:latin typeface="Prompt Bold"/>
                <a:ea typeface="Prompt Bold"/>
                <a:cs typeface="Prompt Bold"/>
                <a:sym typeface="Prompt Bold"/>
              </a:rPr>
              <a:t>ขอบคุณ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747298" y="7869551"/>
            <a:ext cx="5512002" cy="869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40"/>
              </a:lnSpc>
              <a:spcBef>
                <a:spcPct val="0"/>
              </a:spcBef>
            </a:pPr>
            <a:r>
              <a:rPr lang="en-US" sz="5100">
                <a:solidFill>
                  <a:srgbClr val="000000"/>
                </a:solidFill>
                <a:latin typeface="Prompt"/>
                <a:ea typeface="Prompt"/>
                <a:cs typeface="Prompt"/>
                <a:sym typeface="Prompt"/>
              </a:rPr>
              <a:t>Thank You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563394" y="579157"/>
            <a:ext cx="5161212" cy="899085"/>
            <a:chOff x="0" y="0"/>
            <a:chExt cx="1443167" cy="251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43167" cy="251400"/>
            </a:xfrm>
            <a:custGeom>
              <a:avLst/>
              <a:gdLst/>
              <a:ahLst/>
              <a:cxnLst/>
              <a:rect r="r" b="b" t="t" l="l"/>
              <a:pathLst>
                <a:path h="251400" w="1443167">
                  <a:moveTo>
                    <a:pt x="99001" y="0"/>
                  </a:moveTo>
                  <a:lnTo>
                    <a:pt x="1344166" y="0"/>
                  </a:lnTo>
                  <a:cubicBezTo>
                    <a:pt x="1370423" y="0"/>
                    <a:pt x="1395604" y="10430"/>
                    <a:pt x="1414170" y="28997"/>
                  </a:cubicBezTo>
                  <a:cubicBezTo>
                    <a:pt x="1432737" y="47563"/>
                    <a:pt x="1443167" y="72745"/>
                    <a:pt x="1443167" y="99001"/>
                  </a:cubicBezTo>
                  <a:lnTo>
                    <a:pt x="1443167" y="152399"/>
                  </a:lnTo>
                  <a:cubicBezTo>
                    <a:pt x="1443167" y="207076"/>
                    <a:pt x="1398843" y="251400"/>
                    <a:pt x="1344166" y="251400"/>
                  </a:cubicBezTo>
                  <a:lnTo>
                    <a:pt x="99001" y="251400"/>
                  </a:lnTo>
                  <a:cubicBezTo>
                    <a:pt x="44324" y="251400"/>
                    <a:pt x="0" y="207076"/>
                    <a:pt x="0" y="152399"/>
                  </a:cubicBezTo>
                  <a:lnTo>
                    <a:pt x="0" y="99001"/>
                  </a:lnTo>
                  <a:cubicBezTo>
                    <a:pt x="0" y="44324"/>
                    <a:pt x="44324" y="0"/>
                    <a:pt x="99001" y="0"/>
                  </a:cubicBezTo>
                  <a:close/>
                </a:path>
              </a:pathLst>
            </a:custGeom>
            <a:solidFill>
              <a:srgbClr val="8ADDCA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1443167" cy="279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aphicFrame>
        <p:nvGraphicFramePr>
          <p:cNvPr name="Table 5" id="5"/>
          <p:cNvGraphicFramePr>
            <a:graphicFrameLocks noGrp="true"/>
          </p:cNvGraphicFramePr>
          <p:nvPr/>
        </p:nvGraphicFramePr>
        <p:xfrm>
          <a:off x="875926" y="1876561"/>
          <a:ext cx="16647964" cy="7683094"/>
        </p:xfrm>
        <a:graphic>
          <a:graphicData uri="http://schemas.openxmlformats.org/drawingml/2006/table">
            <a:tbl>
              <a:tblPr/>
              <a:tblGrid>
                <a:gridCol w="2464684"/>
                <a:gridCol w="2722721"/>
                <a:gridCol w="7171619"/>
                <a:gridCol w="2658641"/>
                <a:gridCol w="1630299"/>
              </a:tblGrid>
              <a:tr h="136886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ภาษาไทย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ภาษาอังกฤษ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คำอธิบาย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คำที่ใช้ในการสื่อสาร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ประกอบด้วย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</a:tr>
              <a:tr h="178645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การค้นหาข้อมูลในฐานข้อมูล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Database Query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คำสั่งที่ใช้ดึงข้อมูลจากฐานข้อมูล เช่น SQL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Database Query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-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9005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การออกแบบเว็บแบบตอบสนอง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Responsive Web Design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การออกแบบเว็บไซต์ให้แสดงผลได้ดีในทุกขนาดหน้าจอ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Responsive Web Design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-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6886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การควบคุมเวอร์ชัน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Version Control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ระบบที่ช่วยจัดการและติดตามการเปลี่ยนแปลงของโค้ดโปรแกรม เช่น Git, SVN เป็นต้น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Version Control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-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6886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การแสดงผลข้อมูล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Data Visualization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การนำเสนอข้อมูลในรูปแบบกราฟ แผนภูมิ หรือแผนภาพ เพื่อให้เข้าใจข้อมูลได้ง่ายขึ้น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Data Visualization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-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6" id="6"/>
          <p:cNvSpPr txBox="true"/>
          <p:nvPr/>
        </p:nvSpPr>
        <p:spPr>
          <a:xfrm rot="0">
            <a:off x="7770931" y="680493"/>
            <a:ext cx="2746137" cy="6297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74"/>
              </a:lnSpc>
              <a:spcBef>
                <a:spcPct val="0"/>
              </a:spcBef>
            </a:pPr>
            <a:r>
              <a:rPr lang="en-US" b="true" sz="3695">
                <a:solidFill>
                  <a:srgbClr val="000000"/>
                </a:solidFill>
                <a:latin typeface="Prompt Bold"/>
                <a:ea typeface="Prompt Bold"/>
                <a:cs typeface="Prompt Bold"/>
                <a:sym typeface="Prompt Bold"/>
              </a:rPr>
              <a:t>อภิธานศัพท์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563394" y="579157"/>
            <a:ext cx="5161212" cy="899085"/>
            <a:chOff x="0" y="0"/>
            <a:chExt cx="1443167" cy="251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43167" cy="251400"/>
            </a:xfrm>
            <a:custGeom>
              <a:avLst/>
              <a:gdLst/>
              <a:ahLst/>
              <a:cxnLst/>
              <a:rect r="r" b="b" t="t" l="l"/>
              <a:pathLst>
                <a:path h="251400" w="1443167">
                  <a:moveTo>
                    <a:pt x="99001" y="0"/>
                  </a:moveTo>
                  <a:lnTo>
                    <a:pt x="1344166" y="0"/>
                  </a:lnTo>
                  <a:cubicBezTo>
                    <a:pt x="1370423" y="0"/>
                    <a:pt x="1395604" y="10430"/>
                    <a:pt x="1414170" y="28997"/>
                  </a:cubicBezTo>
                  <a:cubicBezTo>
                    <a:pt x="1432737" y="47563"/>
                    <a:pt x="1443167" y="72745"/>
                    <a:pt x="1443167" y="99001"/>
                  </a:cubicBezTo>
                  <a:lnTo>
                    <a:pt x="1443167" y="152399"/>
                  </a:lnTo>
                  <a:cubicBezTo>
                    <a:pt x="1443167" y="207076"/>
                    <a:pt x="1398843" y="251400"/>
                    <a:pt x="1344166" y="251400"/>
                  </a:cubicBezTo>
                  <a:lnTo>
                    <a:pt x="99001" y="251400"/>
                  </a:lnTo>
                  <a:cubicBezTo>
                    <a:pt x="44324" y="251400"/>
                    <a:pt x="0" y="207076"/>
                    <a:pt x="0" y="152399"/>
                  </a:cubicBezTo>
                  <a:lnTo>
                    <a:pt x="0" y="99001"/>
                  </a:lnTo>
                  <a:cubicBezTo>
                    <a:pt x="0" y="44324"/>
                    <a:pt x="44324" y="0"/>
                    <a:pt x="99001" y="0"/>
                  </a:cubicBezTo>
                  <a:close/>
                </a:path>
              </a:pathLst>
            </a:custGeom>
            <a:solidFill>
              <a:srgbClr val="8ADDCA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1443167" cy="279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aphicFrame>
        <p:nvGraphicFramePr>
          <p:cNvPr name="Table 5" id="5"/>
          <p:cNvGraphicFramePr>
            <a:graphicFrameLocks noGrp="true"/>
          </p:cNvGraphicFramePr>
          <p:nvPr/>
        </p:nvGraphicFramePr>
        <p:xfrm>
          <a:off x="875926" y="1876561"/>
          <a:ext cx="16647964" cy="6743700"/>
        </p:xfrm>
        <a:graphic>
          <a:graphicData uri="http://schemas.openxmlformats.org/drawingml/2006/table">
            <a:tbl>
              <a:tblPr/>
              <a:tblGrid>
                <a:gridCol w="2464684"/>
                <a:gridCol w="2935031"/>
                <a:gridCol w="6898650"/>
                <a:gridCol w="2992270"/>
                <a:gridCol w="1357330"/>
              </a:tblGrid>
              <a:tr h="136981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ภาษาไทย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ภาษาอังกฤษ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คำอธิบาย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คำที่ใช้ในการสื่อสาร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ประกอบด้วย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</a:tr>
              <a:tr h="136981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การเชื่อมต่อ API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API Integration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การนำข้อมูลหรือบริการจากระบบอื่นมาใช้งานร่วมกัน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API Integration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-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3425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การใช้คอนเทนเนอร์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Containerization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แนวทางในการบรรจุแอปพลิเคชันและส่วนประกอบทั้งหมด (เช่น โค้ด ไลบรารี การตั้งค่า) ไว้ในคอนเทนเนอร์เพื่อให้สามารถรันแอปได้ในทุกสภาพแวดล้อมอย่างสม่ำเสมอ โดยไม่ต้องกังวลเรื่องความแตกต่างของระบบ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Containerization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-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6981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การรวมโค้ดอัตโนมัติ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Continuous Integration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แนวทางในการพัฒนาให้ทีมรวมโค้ดได้รวดเร็วและมั่นใจ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Continuous Integration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-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6" id="6"/>
          <p:cNvSpPr txBox="true"/>
          <p:nvPr/>
        </p:nvSpPr>
        <p:spPr>
          <a:xfrm rot="0">
            <a:off x="7770931" y="680493"/>
            <a:ext cx="2746137" cy="6297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74"/>
              </a:lnSpc>
              <a:spcBef>
                <a:spcPct val="0"/>
              </a:spcBef>
            </a:pPr>
            <a:r>
              <a:rPr lang="en-US" b="true" sz="3695">
                <a:solidFill>
                  <a:srgbClr val="000000"/>
                </a:solidFill>
                <a:latin typeface="Prompt Bold"/>
                <a:ea typeface="Prompt Bold"/>
                <a:cs typeface="Prompt Bold"/>
                <a:sym typeface="Prompt Bold"/>
              </a:rPr>
              <a:t>อภิธานศัพท์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14350" y="-1782991"/>
            <a:ext cx="21157881" cy="3881357"/>
            <a:chOff x="0" y="0"/>
            <a:chExt cx="5572446" cy="102225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572446" cy="1022250"/>
            </a:xfrm>
            <a:custGeom>
              <a:avLst/>
              <a:gdLst/>
              <a:ahLst/>
              <a:cxnLst/>
              <a:rect r="r" b="b" t="t" l="l"/>
              <a:pathLst>
                <a:path h="1022250" w="5572446">
                  <a:moveTo>
                    <a:pt x="0" y="0"/>
                  </a:moveTo>
                  <a:lnTo>
                    <a:pt x="5572446" y="0"/>
                  </a:lnTo>
                  <a:lnTo>
                    <a:pt x="5572446" y="1022250"/>
                  </a:lnTo>
                  <a:lnTo>
                    <a:pt x="0" y="1022250"/>
                  </a:lnTo>
                  <a:close/>
                </a:path>
              </a:pathLst>
            </a:custGeom>
            <a:solidFill>
              <a:srgbClr val="F6E89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5572446" cy="1050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3387600" y="268288"/>
            <a:ext cx="11512799" cy="1368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00"/>
              </a:lnSpc>
              <a:spcBef>
                <a:spcPct val="0"/>
              </a:spcBef>
            </a:pPr>
            <a:r>
              <a:rPr lang="en-US" b="true" sz="8000">
                <a:solidFill>
                  <a:srgbClr val="000000"/>
                </a:solidFill>
                <a:latin typeface="Prompt Bold"/>
                <a:ea typeface="Prompt Bold"/>
                <a:cs typeface="Prompt Bold"/>
                <a:sym typeface="Prompt Bold"/>
              </a:rPr>
              <a:t>สิ่งที่แก้ไขจากงาน P3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047750" y="3560965"/>
            <a:ext cx="11752590" cy="4960257"/>
            <a:chOff x="0" y="0"/>
            <a:chExt cx="3095332" cy="130640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095332" cy="1306405"/>
            </a:xfrm>
            <a:custGeom>
              <a:avLst/>
              <a:gdLst/>
              <a:ahLst/>
              <a:cxnLst/>
              <a:rect r="r" b="b" t="t" l="l"/>
              <a:pathLst>
                <a:path h="1306405" w="3095332">
                  <a:moveTo>
                    <a:pt x="32937" y="0"/>
                  </a:moveTo>
                  <a:lnTo>
                    <a:pt x="3062395" y="0"/>
                  </a:lnTo>
                  <a:cubicBezTo>
                    <a:pt x="3071131" y="0"/>
                    <a:pt x="3079509" y="3470"/>
                    <a:pt x="3085685" y="9647"/>
                  </a:cubicBezTo>
                  <a:cubicBezTo>
                    <a:pt x="3091862" y="15824"/>
                    <a:pt x="3095332" y="24202"/>
                    <a:pt x="3095332" y="32937"/>
                  </a:cubicBezTo>
                  <a:lnTo>
                    <a:pt x="3095332" y="1273468"/>
                  </a:lnTo>
                  <a:cubicBezTo>
                    <a:pt x="3095332" y="1282204"/>
                    <a:pt x="3091862" y="1290581"/>
                    <a:pt x="3085685" y="1296758"/>
                  </a:cubicBezTo>
                  <a:cubicBezTo>
                    <a:pt x="3079509" y="1302935"/>
                    <a:pt x="3071131" y="1306405"/>
                    <a:pt x="3062395" y="1306405"/>
                  </a:cubicBezTo>
                  <a:lnTo>
                    <a:pt x="32937" y="1306405"/>
                  </a:lnTo>
                  <a:cubicBezTo>
                    <a:pt x="24202" y="1306405"/>
                    <a:pt x="15824" y="1302935"/>
                    <a:pt x="9647" y="1296758"/>
                  </a:cubicBezTo>
                  <a:cubicBezTo>
                    <a:pt x="3470" y="1290581"/>
                    <a:pt x="0" y="1282204"/>
                    <a:pt x="0" y="1273468"/>
                  </a:cubicBezTo>
                  <a:lnTo>
                    <a:pt x="0" y="32937"/>
                  </a:lnTo>
                  <a:cubicBezTo>
                    <a:pt x="0" y="24202"/>
                    <a:pt x="3470" y="15824"/>
                    <a:pt x="9647" y="9647"/>
                  </a:cubicBezTo>
                  <a:cubicBezTo>
                    <a:pt x="15824" y="3470"/>
                    <a:pt x="24202" y="0"/>
                    <a:pt x="32937" y="0"/>
                  </a:cubicBezTo>
                  <a:close/>
                </a:path>
              </a:pathLst>
            </a:custGeom>
            <a:solidFill>
              <a:srgbClr val="8ADDCA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28575"/>
              <a:ext cx="3095332" cy="13349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450205" y="4055383"/>
            <a:ext cx="12548218" cy="27939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Prompt"/>
                <a:ea typeface="Prompt"/>
                <a:cs typeface="Prompt"/>
                <a:sym typeface="Prompt"/>
              </a:rPr>
              <a:t>ทำตัวคัดกรองเพิ่มในหน้า User (skills)</a:t>
            </a:r>
          </a:p>
          <a:p>
            <a:pPr algn="l"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Prompt"/>
                <a:ea typeface="Prompt"/>
                <a:cs typeface="Prompt"/>
                <a:sym typeface="Prompt"/>
              </a:rPr>
              <a:t>ทำตัวคัดกรองเพิ่มในหน้าผู้บริหาร (Top rank)</a:t>
            </a:r>
          </a:p>
          <a:p>
            <a:pPr algn="l"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Prompt"/>
                <a:ea typeface="Prompt"/>
                <a:cs typeface="Prompt"/>
                <a:sym typeface="Prompt"/>
              </a:rPr>
              <a:t>กฎของระบบ</a:t>
            </a:r>
          </a:p>
          <a:p>
            <a:pPr algn="l" marL="863599" indent="-431800" lvl="1">
              <a:lnSpc>
                <a:spcPts val="5599"/>
              </a:lnSpc>
              <a:spcBef>
                <a:spcPct val="0"/>
              </a:spcBef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Prompt"/>
                <a:ea typeface="Prompt"/>
                <a:cs typeface="Prompt"/>
                <a:sym typeface="Prompt"/>
              </a:rPr>
              <a:t>อภิธานศัพท์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563394" y="579157"/>
            <a:ext cx="5161212" cy="899085"/>
            <a:chOff x="0" y="0"/>
            <a:chExt cx="1443167" cy="251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43167" cy="251400"/>
            </a:xfrm>
            <a:custGeom>
              <a:avLst/>
              <a:gdLst/>
              <a:ahLst/>
              <a:cxnLst/>
              <a:rect r="r" b="b" t="t" l="l"/>
              <a:pathLst>
                <a:path h="251400" w="1443167">
                  <a:moveTo>
                    <a:pt x="99001" y="0"/>
                  </a:moveTo>
                  <a:lnTo>
                    <a:pt x="1344166" y="0"/>
                  </a:lnTo>
                  <a:cubicBezTo>
                    <a:pt x="1370423" y="0"/>
                    <a:pt x="1395604" y="10430"/>
                    <a:pt x="1414170" y="28997"/>
                  </a:cubicBezTo>
                  <a:cubicBezTo>
                    <a:pt x="1432737" y="47563"/>
                    <a:pt x="1443167" y="72745"/>
                    <a:pt x="1443167" y="99001"/>
                  </a:cubicBezTo>
                  <a:lnTo>
                    <a:pt x="1443167" y="152399"/>
                  </a:lnTo>
                  <a:cubicBezTo>
                    <a:pt x="1443167" y="207076"/>
                    <a:pt x="1398843" y="251400"/>
                    <a:pt x="1344166" y="251400"/>
                  </a:cubicBezTo>
                  <a:lnTo>
                    <a:pt x="99001" y="251400"/>
                  </a:lnTo>
                  <a:cubicBezTo>
                    <a:pt x="44324" y="251400"/>
                    <a:pt x="0" y="207076"/>
                    <a:pt x="0" y="152399"/>
                  </a:cubicBezTo>
                  <a:lnTo>
                    <a:pt x="0" y="99001"/>
                  </a:lnTo>
                  <a:cubicBezTo>
                    <a:pt x="0" y="44324"/>
                    <a:pt x="44324" y="0"/>
                    <a:pt x="99001" y="0"/>
                  </a:cubicBezTo>
                  <a:close/>
                </a:path>
              </a:pathLst>
            </a:custGeom>
            <a:solidFill>
              <a:srgbClr val="8ADDCA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1443167" cy="279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aphicFrame>
        <p:nvGraphicFramePr>
          <p:cNvPr name="Table 5" id="5"/>
          <p:cNvGraphicFramePr>
            <a:graphicFrameLocks noGrp="true"/>
          </p:cNvGraphicFramePr>
          <p:nvPr/>
        </p:nvGraphicFramePr>
        <p:xfrm>
          <a:off x="875926" y="1876561"/>
          <a:ext cx="16647964" cy="8004581"/>
        </p:xfrm>
        <a:graphic>
          <a:graphicData uri="http://schemas.openxmlformats.org/drawingml/2006/table">
            <a:tbl>
              <a:tblPr/>
              <a:tblGrid>
                <a:gridCol w="2464684"/>
                <a:gridCol w="2298102"/>
                <a:gridCol w="5655122"/>
                <a:gridCol w="2688971"/>
                <a:gridCol w="3541086"/>
              </a:tblGrid>
              <a:tr h="136858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ภาษาไทย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ภาษาอังกฤษ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คำอธิบาย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คำที่ใช้ในการสื่อสาร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ประกอบด้วย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</a:tr>
              <a:tr h="178969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การทดสอบ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Testing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กระบวนการตรวจสอบว่าโปรแกรมทำงานถูกต้องตามที่ออกแบบไว้ เช่น การทดสอบหน่วย การทดสอบระบบ ฯลฯ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Testing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-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3550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เทคนิคเฉพาะของเฟรมเวิร์ก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Framework-Specific Techniques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วิธีการหรือแนวทางที่ใช้เฉพาะกับเฟรมเวิร์ก เช่น React Hooks, Laravel Eloquent เป็นต้น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Framework-Specific Techniques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-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1079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ทักษะหมวดหมู่ย่อย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Sub-Skill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ทักษะที่แยกย่อยออกมาจากทักษะหมวดหมู่หลัก ซึ่งเป็นความสามารถเฉพาะด้านของนิสิตในทักษะหมวดหมู่หลักนั้นๆ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Sub-Skill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1. Python</a:t>
                      </a:r>
                      <a:endParaRPr lang="en-US" sz="1100"/>
                    </a:p>
                    <a:p>
                      <a:pPr algn="just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2. C++</a:t>
                      </a:r>
                    </a:p>
                    <a:p>
                      <a:pPr algn="just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3. Java</a:t>
                      </a:r>
                    </a:p>
                    <a:p>
                      <a:pPr algn="just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4. JavaScript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6" id="6"/>
          <p:cNvSpPr txBox="true"/>
          <p:nvPr/>
        </p:nvSpPr>
        <p:spPr>
          <a:xfrm rot="0">
            <a:off x="7770931" y="680493"/>
            <a:ext cx="2746137" cy="6297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74"/>
              </a:lnSpc>
              <a:spcBef>
                <a:spcPct val="0"/>
              </a:spcBef>
            </a:pPr>
            <a:r>
              <a:rPr lang="en-US" b="true" sz="3695">
                <a:solidFill>
                  <a:srgbClr val="000000"/>
                </a:solidFill>
                <a:latin typeface="Prompt Bold"/>
                <a:ea typeface="Prompt Bold"/>
                <a:cs typeface="Prompt Bold"/>
                <a:sym typeface="Prompt Bold"/>
              </a:rPr>
              <a:t>อภิธานศัพท์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563394" y="579157"/>
            <a:ext cx="5161212" cy="899085"/>
            <a:chOff x="0" y="0"/>
            <a:chExt cx="1443167" cy="251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43167" cy="251400"/>
            </a:xfrm>
            <a:custGeom>
              <a:avLst/>
              <a:gdLst/>
              <a:ahLst/>
              <a:cxnLst/>
              <a:rect r="r" b="b" t="t" l="l"/>
              <a:pathLst>
                <a:path h="251400" w="1443167">
                  <a:moveTo>
                    <a:pt x="99001" y="0"/>
                  </a:moveTo>
                  <a:lnTo>
                    <a:pt x="1344166" y="0"/>
                  </a:lnTo>
                  <a:cubicBezTo>
                    <a:pt x="1370423" y="0"/>
                    <a:pt x="1395604" y="10430"/>
                    <a:pt x="1414170" y="28997"/>
                  </a:cubicBezTo>
                  <a:cubicBezTo>
                    <a:pt x="1432737" y="47563"/>
                    <a:pt x="1443167" y="72745"/>
                    <a:pt x="1443167" y="99001"/>
                  </a:cubicBezTo>
                  <a:lnTo>
                    <a:pt x="1443167" y="152399"/>
                  </a:lnTo>
                  <a:cubicBezTo>
                    <a:pt x="1443167" y="207076"/>
                    <a:pt x="1398843" y="251400"/>
                    <a:pt x="1344166" y="251400"/>
                  </a:cubicBezTo>
                  <a:lnTo>
                    <a:pt x="99001" y="251400"/>
                  </a:lnTo>
                  <a:cubicBezTo>
                    <a:pt x="44324" y="251400"/>
                    <a:pt x="0" y="207076"/>
                    <a:pt x="0" y="152399"/>
                  </a:cubicBezTo>
                  <a:lnTo>
                    <a:pt x="0" y="99001"/>
                  </a:lnTo>
                  <a:cubicBezTo>
                    <a:pt x="0" y="44324"/>
                    <a:pt x="44324" y="0"/>
                    <a:pt x="99001" y="0"/>
                  </a:cubicBezTo>
                  <a:close/>
                </a:path>
              </a:pathLst>
            </a:custGeom>
            <a:solidFill>
              <a:srgbClr val="8ADDCA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1443167" cy="279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aphicFrame>
        <p:nvGraphicFramePr>
          <p:cNvPr name="Table 5" id="5"/>
          <p:cNvGraphicFramePr>
            <a:graphicFrameLocks noGrp="true"/>
          </p:cNvGraphicFramePr>
          <p:nvPr/>
        </p:nvGraphicFramePr>
        <p:xfrm>
          <a:off x="875926" y="1876561"/>
          <a:ext cx="16647964" cy="7791450"/>
        </p:xfrm>
        <a:graphic>
          <a:graphicData uri="http://schemas.openxmlformats.org/drawingml/2006/table">
            <a:tbl>
              <a:tblPr/>
              <a:tblGrid>
                <a:gridCol w="2464684"/>
                <a:gridCol w="2722721"/>
                <a:gridCol w="5564132"/>
                <a:gridCol w="1991382"/>
                <a:gridCol w="3905045"/>
              </a:tblGrid>
              <a:tr h="136876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ภาษาไทย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ภาษาอังกฤษ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คำอธิบาย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คำที่ใช้ในการสื่อสาร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ประกอบด้วย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</a:tr>
              <a:tr h="642268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ทักษะหมวดหมู่ย่อย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Sub-Skill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ทักษะที่แยกย่อยออกมาจากทักษะหมวดหมู่หลัก ซึ่งเป็นความสามารถเฉพาะด้านของนิสิตในทักษะหมวดหมู่หลักนั้นๆ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Sub-Skill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5. HTML</a:t>
                      </a:r>
                      <a:endParaRPr lang="en-US" sz="1100"/>
                    </a:p>
                    <a:p>
                      <a:pPr algn="just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6</a:t>
                      </a: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. CSS</a:t>
                      </a:r>
                    </a:p>
                    <a:p>
                      <a:pPr algn="just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7</a:t>
                      </a: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. Laravel</a:t>
                      </a:r>
                    </a:p>
                    <a:p>
                      <a:pPr algn="just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8. React</a:t>
                      </a:r>
                    </a:p>
                    <a:p>
                      <a:pPr algn="just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9. Vue</a:t>
                      </a:r>
                    </a:p>
                    <a:p>
                      <a:pPr algn="just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10</a:t>
                      </a: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. Flutter</a:t>
                      </a:r>
                    </a:p>
                    <a:p>
                      <a:pPr algn="just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11. React Native</a:t>
                      </a:r>
                    </a:p>
                    <a:p>
                      <a:pPr algn="just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12. Figma</a:t>
                      </a:r>
                    </a:p>
                    <a:p>
                      <a:pPr algn="just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13. Adobe XD</a:t>
                      </a:r>
                    </a:p>
                    <a:p>
                      <a:pPr algn="just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14. ETL</a:t>
                      </a:r>
                    </a:p>
                    <a:p>
                      <a:pPr algn="just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15. Pipeline</a:t>
                      </a:r>
                    </a:p>
                    <a:p>
                      <a:pPr algn="just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16. SQL</a:t>
                      </a:r>
                    </a:p>
                    <a:p>
                      <a:pPr algn="just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17. Machine Learning</a:t>
                      </a:r>
                    </a:p>
                    <a:p>
                      <a:pPr algn="just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18. Statistics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6" id="6"/>
          <p:cNvSpPr txBox="true"/>
          <p:nvPr/>
        </p:nvSpPr>
        <p:spPr>
          <a:xfrm rot="0">
            <a:off x="7770931" y="680493"/>
            <a:ext cx="2746137" cy="6297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74"/>
              </a:lnSpc>
              <a:spcBef>
                <a:spcPct val="0"/>
              </a:spcBef>
            </a:pPr>
            <a:r>
              <a:rPr lang="en-US" b="true" sz="3695">
                <a:solidFill>
                  <a:srgbClr val="000000"/>
                </a:solidFill>
                <a:latin typeface="Prompt Bold"/>
                <a:ea typeface="Prompt Bold"/>
                <a:cs typeface="Prompt Bold"/>
                <a:sym typeface="Prompt Bold"/>
              </a:rPr>
              <a:t>อภิธานศัพท์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563394" y="579157"/>
            <a:ext cx="5161212" cy="899085"/>
            <a:chOff x="0" y="0"/>
            <a:chExt cx="1443167" cy="251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43167" cy="251400"/>
            </a:xfrm>
            <a:custGeom>
              <a:avLst/>
              <a:gdLst/>
              <a:ahLst/>
              <a:cxnLst/>
              <a:rect r="r" b="b" t="t" l="l"/>
              <a:pathLst>
                <a:path h="251400" w="1443167">
                  <a:moveTo>
                    <a:pt x="99001" y="0"/>
                  </a:moveTo>
                  <a:lnTo>
                    <a:pt x="1344166" y="0"/>
                  </a:lnTo>
                  <a:cubicBezTo>
                    <a:pt x="1370423" y="0"/>
                    <a:pt x="1395604" y="10430"/>
                    <a:pt x="1414170" y="28997"/>
                  </a:cubicBezTo>
                  <a:cubicBezTo>
                    <a:pt x="1432737" y="47563"/>
                    <a:pt x="1443167" y="72745"/>
                    <a:pt x="1443167" y="99001"/>
                  </a:cubicBezTo>
                  <a:lnTo>
                    <a:pt x="1443167" y="152399"/>
                  </a:lnTo>
                  <a:cubicBezTo>
                    <a:pt x="1443167" y="207076"/>
                    <a:pt x="1398843" y="251400"/>
                    <a:pt x="1344166" y="251400"/>
                  </a:cubicBezTo>
                  <a:lnTo>
                    <a:pt x="99001" y="251400"/>
                  </a:lnTo>
                  <a:cubicBezTo>
                    <a:pt x="44324" y="251400"/>
                    <a:pt x="0" y="207076"/>
                    <a:pt x="0" y="152399"/>
                  </a:cubicBezTo>
                  <a:lnTo>
                    <a:pt x="0" y="99001"/>
                  </a:lnTo>
                  <a:cubicBezTo>
                    <a:pt x="0" y="44324"/>
                    <a:pt x="44324" y="0"/>
                    <a:pt x="99001" y="0"/>
                  </a:cubicBezTo>
                  <a:close/>
                </a:path>
              </a:pathLst>
            </a:custGeom>
            <a:solidFill>
              <a:srgbClr val="8ADDCA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1443167" cy="279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aphicFrame>
        <p:nvGraphicFramePr>
          <p:cNvPr name="Table 5" id="5"/>
          <p:cNvGraphicFramePr>
            <a:graphicFrameLocks noGrp="true"/>
          </p:cNvGraphicFramePr>
          <p:nvPr/>
        </p:nvGraphicFramePr>
        <p:xfrm>
          <a:off x="875926" y="1876561"/>
          <a:ext cx="16647964" cy="7791450"/>
        </p:xfrm>
        <a:graphic>
          <a:graphicData uri="http://schemas.openxmlformats.org/drawingml/2006/table">
            <a:tbl>
              <a:tblPr/>
              <a:tblGrid>
                <a:gridCol w="2464684"/>
                <a:gridCol w="2722721"/>
                <a:gridCol w="5564132"/>
                <a:gridCol w="1991382"/>
                <a:gridCol w="3905045"/>
              </a:tblGrid>
              <a:tr h="136876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ภาษาไทย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ภาษาอังกฤษ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คำอธิบาย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คำที่ใช้ในการสื่อสาร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ประกอบด้วย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</a:tr>
              <a:tr h="642268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ทักษะหมวดหมู่ย่อย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Sub-Skill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ทักษะที่แยกย่อยออกมาจากทักษะหมวดหมู่หลัก ซึ่งเป็นความสามารถเฉพาะด้านของนิสิตในทักษะหมวดหมู่หลักนั้นๆ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Sub-Skill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19</a:t>
                      </a: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. AWS</a:t>
                      </a:r>
                      <a:endParaRPr lang="en-US" sz="1100"/>
                    </a:p>
                    <a:p>
                      <a:pPr algn="just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20</a:t>
                      </a: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. Azure</a:t>
                      </a:r>
                    </a:p>
                    <a:p>
                      <a:pPr algn="just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21</a:t>
                      </a: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. GCP</a:t>
                      </a:r>
                    </a:p>
                    <a:p>
                      <a:pPr algn="just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22. Arduino</a:t>
                      </a:r>
                    </a:p>
                    <a:p>
                      <a:pPr algn="just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23</a:t>
                      </a: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. Raspberry Pi</a:t>
                      </a:r>
                    </a:p>
                    <a:p>
                      <a:pPr algn="just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24</a:t>
                      </a: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. Penetration Test</a:t>
                      </a: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ing</a:t>
                      </a:r>
                    </a:p>
                    <a:p>
                      <a:pPr algn="just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25. Network Security</a:t>
                      </a:r>
                    </a:p>
                    <a:p>
                      <a:pPr algn="just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26. Unity</a:t>
                      </a:r>
                    </a:p>
                    <a:p>
                      <a:pPr algn="just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27. Unreal Engine</a:t>
                      </a:r>
                    </a:p>
                    <a:p>
                      <a:pPr algn="just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28. Inheritance</a:t>
                      </a:r>
                    </a:p>
                    <a:p>
                      <a:pPr algn="just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29. Polymorphism</a:t>
                      </a:r>
                    </a:p>
                    <a:p>
                      <a:pPr algn="just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30. SQL</a:t>
                      </a:r>
                    </a:p>
                    <a:p>
                      <a:pPr algn="just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31. NoSQL</a:t>
                      </a:r>
                    </a:p>
                    <a:p>
                      <a:pPr algn="just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32. Git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6" id="6"/>
          <p:cNvSpPr txBox="true"/>
          <p:nvPr/>
        </p:nvSpPr>
        <p:spPr>
          <a:xfrm rot="0">
            <a:off x="7770931" y="680493"/>
            <a:ext cx="2746137" cy="6297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74"/>
              </a:lnSpc>
              <a:spcBef>
                <a:spcPct val="0"/>
              </a:spcBef>
            </a:pPr>
            <a:r>
              <a:rPr lang="en-US" b="true" sz="3695">
                <a:solidFill>
                  <a:srgbClr val="000000"/>
                </a:solidFill>
                <a:latin typeface="Prompt Bold"/>
                <a:ea typeface="Prompt Bold"/>
                <a:cs typeface="Prompt Bold"/>
                <a:sym typeface="Prompt Bold"/>
              </a:rPr>
              <a:t>อภิธานศัพท์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563394" y="579157"/>
            <a:ext cx="5161212" cy="899085"/>
            <a:chOff x="0" y="0"/>
            <a:chExt cx="1443167" cy="251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43167" cy="251400"/>
            </a:xfrm>
            <a:custGeom>
              <a:avLst/>
              <a:gdLst/>
              <a:ahLst/>
              <a:cxnLst/>
              <a:rect r="r" b="b" t="t" l="l"/>
              <a:pathLst>
                <a:path h="251400" w="1443167">
                  <a:moveTo>
                    <a:pt x="99001" y="0"/>
                  </a:moveTo>
                  <a:lnTo>
                    <a:pt x="1344166" y="0"/>
                  </a:lnTo>
                  <a:cubicBezTo>
                    <a:pt x="1370423" y="0"/>
                    <a:pt x="1395604" y="10430"/>
                    <a:pt x="1414170" y="28997"/>
                  </a:cubicBezTo>
                  <a:cubicBezTo>
                    <a:pt x="1432737" y="47563"/>
                    <a:pt x="1443167" y="72745"/>
                    <a:pt x="1443167" y="99001"/>
                  </a:cubicBezTo>
                  <a:lnTo>
                    <a:pt x="1443167" y="152399"/>
                  </a:lnTo>
                  <a:cubicBezTo>
                    <a:pt x="1443167" y="207076"/>
                    <a:pt x="1398843" y="251400"/>
                    <a:pt x="1344166" y="251400"/>
                  </a:cubicBezTo>
                  <a:lnTo>
                    <a:pt x="99001" y="251400"/>
                  </a:lnTo>
                  <a:cubicBezTo>
                    <a:pt x="44324" y="251400"/>
                    <a:pt x="0" y="207076"/>
                    <a:pt x="0" y="152399"/>
                  </a:cubicBezTo>
                  <a:lnTo>
                    <a:pt x="0" y="99001"/>
                  </a:lnTo>
                  <a:cubicBezTo>
                    <a:pt x="0" y="44324"/>
                    <a:pt x="44324" y="0"/>
                    <a:pt x="99001" y="0"/>
                  </a:cubicBezTo>
                  <a:close/>
                </a:path>
              </a:pathLst>
            </a:custGeom>
            <a:solidFill>
              <a:srgbClr val="8ADDCA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1443167" cy="279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aphicFrame>
        <p:nvGraphicFramePr>
          <p:cNvPr name="Table 5" id="5"/>
          <p:cNvGraphicFramePr>
            <a:graphicFrameLocks noGrp="true"/>
          </p:cNvGraphicFramePr>
          <p:nvPr/>
        </p:nvGraphicFramePr>
        <p:xfrm>
          <a:off x="875926" y="1876561"/>
          <a:ext cx="16647964" cy="7372350"/>
        </p:xfrm>
        <a:graphic>
          <a:graphicData uri="http://schemas.openxmlformats.org/drawingml/2006/table">
            <a:tbl>
              <a:tblPr/>
              <a:tblGrid>
                <a:gridCol w="2464684"/>
                <a:gridCol w="2722721"/>
                <a:gridCol w="5564132"/>
                <a:gridCol w="1991382"/>
                <a:gridCol w="3905045"/>
              </a:tblGrid>
              <a:tr h="136915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ภาษาไทย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ภาษาอังกฤษ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คำอธิบาย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คำที่ใช้ในการสื่อสาร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ประกอบด้วย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</a:tr>
              <a:tr h="600319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ทักษะหมวดหมู่ย่อย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Sub-Skill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ทักษะที่แยกย่อยออกมาจากทักษะหมวดหมู่หลัก ซึ่งเป็นความสามารถเฉพาะด้านของนิสิตในทักษะหมวดหมู่หลักนั้นๆ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Sub-Skill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33</a:t>
                      </a: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. GitHub</a:t>
                      </a:r>
                      <a:endParaRPr lang="en-US" sz="1100"/>
                    </a:p>
                    <a:p>
                      <a:pPr algn="just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34</a:t>
                      </a: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. Matplotlib</a:t>
                      </a:r>
                    </a:p>
                    <a:p>
                      <a:pPr algn="just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35</a:t>
                      </a: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. Power BI</a:t>
                      </a:r>
                    </a:p>
                    <a:p>
                      <a:pPr algn="just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36. REST</a:t>
                      </a:r>
                    </a:p>
                    <a:p>
                      <a:pPr algn="just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37</a:t>
                      </a: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. GraphQL</a:t>
                      </a:r>
                    </a:p>
                    <a:p>
                      <a:pPr algn="just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38. Docker</a:t>
                      </a:r>
                    </a:p>
                    <a:p>
                      <a:pPr algn="just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39</a:t>
                      </a: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. Kubernetes</a:t>
                      </a:r>
                    </a:p>
                    <a:p>
                      <a:pPr algn="just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40. Jenkins</a:t>
                      </a:r>
                    </a:p>
                    <a:p>
                      <a:pPr algn="just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41. GitLab CI</a:t>
                      </a:r>
                    </a:p>
                    <a:p>
                      <a:pPr algn="just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42. Unit Testing</a:t>
                      </a:r>
                    </a:p>
                    <a:p>
                      <a:pPr algn="just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43. Integration Testing</a:t>
                      </a:r>
                    </a:p>
                    <a:p>
                      <a:pPr algn="just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44. Laravel Eloquent</a:t>
                      </a:r>
                    </a:p>
                    <a:p>
                      <a:pPr algn="just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45. React Hooks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6" id="6"/>
          <p:cNvSpPr txBox="true"/>
          <p:nvPr/>
        </p:nvSpPr>
        <p:spPr>
          <a:xfrm rot="0">
            <a:off x="7770931" y="680493"/>
            <a:ext cx="2746137" cy="6297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74"/>
              </a:lnSpc>
              <a:spcBef>
                <a:spcPct val="0"/>
              </a:spcBef>
            </a:pPr>
            <a:r>
              <a:rPr lang="en-US" b="true" sz="3695">
                <a:solidFill>
                  <a:srgbClr val="000000"/>
                </a:solidFill>
                <a:latin typeface="Prompt Bold"/>
                <a:ea typeface="Prompt Bold"/>
                <a:cs typeface="Prompt Bold"/>
                <a:sym typeface="Prompt Bold"/>
              </a:rPr>
              <a:t>อภิธานศัพท์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563394" y="579157"/>
            <a:ext cx="5161212" cy="899085"/>
            <a:chOff x="0" y="0"/>
            <a:chExt cx="1443167" cy="251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43167" cy="251400"/>
            </a:xfrm>
            <a:custGeom>
              <a:avLst/>
              <a:gdLst/>
              <a:ahLst/>
              <a:cxnLst/>
              <a:rect r="r" b="b" t="t" l="l"/>
              <a:pathLst>
                <a:path h="251400" w="1443167">
                  <a:moveTo>
                    <a:pt x="99001" y="0"/>
                  </a:moveTo>
                  <a:lnTo>
                    <a:pt x="1344166" y="0"/>
                  </a:lnTo>
                  <a:cubicBezTo>
                    <a:pt x="1370423" y="0"/>
                    <a:pt x="1395604" y="10430"/>
                    <a:pt x="1414170" y="28997"/>
                  </a:cubicBezTo>
                  <a:cubicBezTo>
                    <a:pt x="1432737" y="47563"/>
                    <a:pt x="1443167" y="72745"/>
                    <a:pt x="1443167" y="99001"/>
                  </a:cubicBezTo>
                  <a:lnTo>
                    <a:pt x="1443167" y="152399"/>
                  </a:lnTo>
                  <a:cubicBezTo>
                    <a:pt x="1443167" y="207076"/>
                    <a:pt x="1398843" y="251400"/>
                    <a:pt x="1344166" y="251400"/>
                  </a:cubicBezTo>
                  <a:lnTo>
                    <a:pt x="99001" y="251400"/>
                  </a:lnTo>
                  <a:cubicBezTo>
                    <a:pt x="44324" y="251400"/>
                    <a:pt x="0" y="207076"/>
                    <a:pt x="0" y="152399"/>
                  </a:cubicBezTo>
                  <a:lnTo>
                    <a:pt x="0" y="99001"/>
                  </a:lnTo>
                  <a:cubicBezTo>
                    <a:pt x="0" y="44324"/>
                    <a:pt x="44324" y="0"/>
                    <a:pt x="99001" y="0"/>
                  </a:cubicBezTo>
                  <a:close/>
                </a:path>
              </a:pathLst>
            </a:custGeom>
            <a:solidFill>
              <a:srgbClr val="8ADDCA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1443167" cy="279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aphicFrame>
        <p:nvGraphicFramePr>
          <p:cNvPr name="Table 5" id="5"/>
          <p:cNvGraphicFramePr>
            <a:graphicFrameLocks noGrp="true"/>
          </p:cNvGraphicFramePr>
          <p:nvPr/>
        </p:nvGraphicFramePr>
        <p:xfrm>
          <a:off x="875926" y="1876561"/>
          <a:ext cx="16647964" cy="7372350"/>
        </p:xfrm>
        <a:graphic>
          <a:graphicData uri="http://schemas.openxmlformats.org/drawingml/2006/table">
            <a:tbl>
              <a:tblPr/>
              <a:tblGrid>
                <a:gridCol w="2464684"/>
                <a:gridCol w="2722721"/>
                <a:gridCol w="7171619"/>
                <a:gridCol w="2658641"/>
                <a:gridCol w="1630299"/>
              </a:tblGrid>
              <a:tr h="136915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ภาษาไทย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ภาษาอังกฤษ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คำอธิบาย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คำที่ใช้ในการสื่อสาร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ประกอบด้วย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</a:tr>
              <a:tr h="94787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ภาษาไพธอน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Python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ภาษาเขียนโปรแกรมที่อ่านง่าย ใช้งานกว้างขวาง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Python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-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6915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ภาษาซีพลัสพลัส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C++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ภาษาโปรแกรมที่เร็วและใช้ในระบบฝังตัว เกม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C++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-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4787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ภาษาจาวา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Java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ภาษาโปรแกรมที่ใช้แพร่หลาย โดยเฉพาะ Android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Java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-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6915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ภาษาจาวาสคริปต์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JavaScript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ภาษาโปรแกรมที่ใช้สร้างความโต้ตอบในเว็บไซต์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JavaScript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-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6915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ภาษาเอชทีเอ็มแอล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HTML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ภาษามาร์กอัปสำหรับเว็บไซต์ ใช้กำหนดโครงสร้างของหน้าเว็บ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HTML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-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6" id="6"/>
          <p:cNvSpPr txBox="true"/>
          <p:nvPr/>
        </p:nvSpPr>
        <p:spPr>
          <a:xfrm rot="0">
            <a:off x="7770931" y="680493"/>
            <a:ext cx="2746137" cy="6297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74"/>
              </a:lnSpc>
              <a:spcBef>
                <a:spcPct val="0"/>
              </a:spcBef>
            </a:pPr>
            <a:r>
              <a:rPr lang="en-US" b="true" sz="3695">
                <a:solidFill>
                  <a:srgbClr val="000000"/>
                </a:solidFill>
                <a:latin typeface="Prompt Bold"/>
                <a:ea typeface="Prompt Bold"/>
                <a:cs typeface="Prompt Bold"/>
                <a:sym typeface="Prompt Bold"/>
              </a:rPr>
              <a:t>อภิธานศัพท์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563394" y="579157"/>
            <a:ext cx="5161212" cy="899085"/>
            <a:chOff x="0" y="0"/>
            <a:chExt cx="1443167" cy="251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43167" cy="251400"/>
            </a:xfrm>
            <a:custGeom>
              <a:avLst/>
              <a:gdLst/>
              <a:ahLst/>
              <a:cxnLst/>
              <a:rect r="r" b="b" t="t" l="l"/>
              <a:pathLst>
                <a:path h="251400" w="1443167">
                  <a:moveTo>
                    <a:pt x="99001" y="0"/>
                  </a:moveTo>
                  <a:lnTo>
                    <a:pt x="1344166" y="0"/>
                  </a:lnTo>
                  <a:cubicBezTo>
                    <a:pt x="1370423" y="0"/>
                    <a:pt x="1395604" y="10430"/>
                    <a:pt x="1414170" y="28997"/>
                  </a:cubicBezTo>
                  <a:cubicBezTo>
                    <a:pt x="1432737" y="47563"/>
                    <a:pt x="1443167" y="72745"/>
                    <a:pt x="1443167" y="99001"/>
                  </a:cubicBezTo>
                  <a:lnTo>
                    <a:pt x="1443167" y="152399"/>
                  </a:lnTo>
                  <a:cubicBezTo>
                    <a:pt x="1443167" y="207076"/>
                    <a:pt x="1398843" y="251400"/>
                    <a:pt x="1344166" y="251400"/>
                  </a:cubicBezTo>
                  <a:lnTo>
                    <a:pt x="99001" y="251400"/>
                  </a:lnTo>
                  <a:cubicBezTo>
                    <a:pt x="44324" y="251400"/>
                    <a:pt x="0" y="207076"/>
                    <a:pt x="0" y="152399"/>
                  </a:cubicBezTo>
                  <a:lnTo>
                    <a:pt x="0" y="99001"/>
                  </a:lnTo>
                  <a:cubicBezTo>
                    <a:pt x="0" y="44324"/>
                    <a:pt x="44324" y="0"/>
                    <a:pt x="99001" y="0"/>
                  </a:cubicBezTo>
                  <a:close/>
                </a:path>
              </a:pathLst>
            </a:custGeom>
            <a:solidFill>
              <a:srgbClr val="8ADDCA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1443167" cy="279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aphicFrame>
        <p:nvGraphicFramePr>
          <p:cNvPr name="Table 5" id="5"/>
          <p:cNvGraphicFramePr>
            <a:graphicFrameLocks noGrp="true"/>
          </p:cNvGraphicFramePr>
          <p:nvPr/>
        </p:nvGraphicFramePr>
        <p:xfrm>
          <a:off x="875926" y="1876561"/>
          <a:ext cx="16647964" cy="7787869"/>
        </p:xfrm>
        <a:graphic>
          <a:graphicData uri="http://schemas.openxmlformats.org/drawingml/2006/table">
            <a:tbl>
              <a:tblPr/>
              <a:tblGrid>
                <a:gridCol w="2464684"/>
                <a:gridCol w="2722721"/>
                <a:gridCol w="7171619"/>
                <a:gridCol w="2658641"/>
                <a:gridCol w="1630299"/>
              </a:tblGrid>
              <a:tr h="136877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ภาษาไทย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ภาษาอังกฤษ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คำอธิบาย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คำที่ใช้ในการสื่อสาร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ประกอบด้วย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</a:tr>
              <a:tr h="136877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ภาษาซีเอสเอส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CSS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ภาษาสำหรับจัดรูปแบบเว็บไซต์ ใช้ตกแต่งสี ขนาด และรูปแบบของหน้าเว็บ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CSS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-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6517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ลาลาเวล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Laravel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เฟรมเวิร์ก PHP ใช้พัฒนาเว็บไซต์อย่างมีโครงสร้าง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Laravel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-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6877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รีแอค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React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ไลบรารีสร้าง UI เว็บพัฒนาโดย Facebook ใช้งานง่ายและเร็ว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React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-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4761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วิว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Vue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เฟรมเวิร์ก UI เหมาะกับเว็บขนาดเล็กถึงกลาง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Vue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-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6877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ฟลัตเตอร์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Flutter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เฟรมเวิร์กสร้างแอปข้ามแพลตฟอร์ม ใช้ภาษา Dart พัฒนาแอปทั้ง iOS และ Android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Flutter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-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6" id="6"/>
          <p:cNvSpPr txBox="true"/>
          <p:nvPr/>
        </p:nvSpPr>
        <p:spPr>
          <a:xfrm rot="0">
            <a:off x="7770931" y="680493"/>
            <a:ext cx="2746137" cy="6297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74"/>
              </a:lnSpc>
              <a:spcBef>
                <a:spcPct val="0"/>
              </a:spcBef>
            </a:pPr>
            <a:r>
              <a:rPr lang="en-US" b="true" sz="3695">
                <a:solidFill>
                  <a:srgbClr val="000000"/>
                </a:solidFill>
                <a:latin typeface="Prompt Bold"/>
                <a:ea typeface="Prompt Bold"/>
                <a:cs typeface="Prompt Bold"/>
                <a:sym typeface="Prompt Bold"/>
              </a:rPr>
              <a:t>อภิธานศัพท์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563394" y="579157"/>
            <a:ext cx="5161212" cy="899085"/>
            <a:chOff x="0" y="0"/>
            <a:chExt cx="1443167" cy="251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43167" cy="251400"/>
            </a:xfrm>
            <a:custGeom>
              <a:avLst/>
              <a:gdLst/>
              <a:ahLst/>
              <a:cxnLst/>
              <a:rect r="r" b="b" t="t" l="l"/>
              <a:pathLst>
                <a:path h="251400" w="1443167">
                  <a:moveTo>
                    <a:pt x="99001" y="0"/>
                  </a:moveTo>
                  <a:lnTo>
                    <a:pt x="1344166" y="0"/>
                  </a:lnTo>
                  <a:cubicBezTo>
                    <a:pt x="1370423" y="0"/>
                    <a:pt x="1395604" y="10430"/>
                    <a:pt x="1414170" y="28997"/>
                  </a:cubicBezTo>
                  <a:cubicBezTo>
                    <a:pt x="1432737" y="47563"/>
                    <a:pt x="1443167" y="72745"/>
                    <a:pt x="1443167" y="99001"/>
                  </a:cubicBezTo>
                  <a:lnTo>
                    <a:pt x="1443167" y="152399"/>
                  </a:lnTo>
                  <a:cubicBezTo>
                    <a:pt x="1443167" y="207076"/>
                    <a:pt x="1398843" y="251400"/>
                    <a:pt x="1344166" y="251400"/>
                  </a:cubicBezTo>
                  <a:lnTo>
                    <a:pt x="99001" y="251400"/>
                  </a:lnTo>
                  <a:cubicBezTo>
                    <a:pt x="44324" y="251400"/>
                    <a:pt x="0" y="207076"/>
                    <a:pt x="0" y="152399"/>
                  </a:cubicBezTo>
                  <a:lnTo>
                    <a:pt x="0" y="99001"/>
                  </a:lnTo>
                  <a:cubicBezTo>
                    <a:pt x="0" y="44324"/>
                    <a:pt x="44324" y="0"/>
                    <a:pt x="99001" y="0"/>
                  </a:cubicBezTo>
                  <a:close/>
                </a:path>
              </a:pathLst>
            </a:custGeom>
            <a:solidFill>
              <a:srgbClr val="8ADDCA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1443167" cy="279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aphicFrame>
        <p:nvGraphicFramePr>
          <p:cNvPr name="Table 5" id="5"/>
          <p:cNvGraphicFramePr>
            <a:graphicFrameLocks noGrp="true"/>
          </p:cNvGraphicFramePr>
          <p:nvPr/>
        </p:nvGraphicFramePr>
        <p:xfrm>
          <a:off x="875926" y="1876561"/>
          <a:ext cx="16647964" cy="7381739"/>
        </p:xfrm>
        <a:graphic>
          <a:graphicData uri="http://schemas.openxmlformats.org/drawingml/2006/table">
            <a:tbl>
              <a:tblPr/>
              <a:tblGrid>
                <a:gridCol w="2464684"/>
                <a:gridCol w="2722721"/>
                <a:gridCol w="7171619"/>
                <a:gridCol w="2658641"/>
                <a:gridCol w="1630299"/>
              </a:tblGrid>
              <a:tr h="136914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ภาษาไทย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ภาษาอังกฤษ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คำอธิบาย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คำที่ใช้ในการสื่อสาร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ประกอบด้วย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</a:tr>
              <a:tr h="136914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รีแอคเนทีฟ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React Native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เฟรมเวิร์กสร้างแอปมือถือด้วย React เขียนโค้ดครั้งเดียวใช้ได้ทั้ง Android และ iOS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React Native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-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4786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ฟิกม่า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Figma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เครื่องมือออกแบบ UI ออนไลน์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Figma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-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6554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อะโดบี เอกซ์ดี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Adobe XD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โปรแกรมออกแบบ UX/UI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Adobe XD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-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6090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อีทีแอล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ETL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ทักษะกระบวนการดึง แปลง และโหลดข้อมูล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ETL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-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6914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ไปป์ไลน์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Pipeline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ทักษะการไหลของข้อมูลผ่านขั้นตอนต่าง ๆ อย่างเป็นระบบ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Pipeline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-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6" id="6"/>
          <p:cNvSpPr txBox="true"/>
          <p:nvPr/>
        </p:nvSpPr>
        <p:spPr>
          <a:xfrm rot="0">
            <a:off x="7770931" y="680493"/>
            <a:ext cx="2746137" cy="6297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74"/>
              </a:lnSpc>
              <a:spcBef>
                <a:spcPct val="0"/>
              </a:spcBef>
            </a:pPr>
            <a:r>
              <a:rPr lang="en-US" b="true" sz="3695">
                <a:solidFill>
                  <a:srgbClr val="000000"/>
                </a:solidFill>
                <a:latin typeface="Prompt Bold"/>
                <a:ea typeface="Prompt Bold"/>
                <a:cs typeface="Prompt Bold"/>
                <a:sym typeface="Prompt Bold"/>
              </a:rPr>
              <a:t>อภิธานศัพท์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563394" y="579157"/>
            <a:ext cx="5161212" cy="899085"/>
            <a:chOff x="0" y="0"/>
            <a:chExt cx="1443167" cy="251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43167" cy="251400"/>
            </a:xfrm>
            <a:custGeom>
              <a:avLst/>
              <a:gdLst/>
              <a:ahLst/>
              <a:cxnLst/>
              <a:rect r="r" b="b" t="t" l="l"/>
              <a:pathLst>
                <a:path h="251400" w="1443167">
                  <a:moveTo>
                    <a:pt x="99001" y="0"/>
                  </a:moveTo>
                  <a:lnTo>
                    <a:pt x="1344166" y="0"/>
                  </a:lnTo>
                  <a:cubicBezTo>
                    <a:pt x="1370423" y="0"/>
                    <a:pt x="1395604" y="10430"/>
                    <a:pt x="1414170" y="28997"/>
                  </a:cubicBezTo>
                  <a:cubicBezTo>
                    <a:pt x="1432737" y="47563"/>
                    <a:pt x="1443167" y="72745"/>
                    <a:pt x="1443167" y="99001"/>
                  </a:cubicBezTo>
                  <a:lnTo>
                    <a:pt x="1443167" y="152399"/>
                  </a:lnTo>
                  <a:cubicBezTo>
                    <a:pt x="1443167" y="207076"/>
                    <a:pt x="1398843" y="251400"/>
                    <a:pt x="1344166" y="251400"/>
                  </a:cubicBezTo>
                  <a:lnTo>
                    <a:pt x="99001" y="251400"/>
                  </a:lnTo>
                  <a:cubicBezTo>
                    <a:pt x="44324" y="251400"/>
                    <a:pt x="0" y="207076"/>
                    <a:pt x="0" y="152399"/>
                  </a:cubicBezTo>
                  <a:lnTo>
                    <a:pt x="0" y="99001"/>
                  </a:lnTo>
                  <a:cubicBezTo>
                    <a:pt x="0" y="44324"/>
                    <a:pt x="44324" y="0"/>
                    <a:pt x="99001" y="0"/>
                  </a:cubicBezTo>
                  <a:close/>
                </a:path>
              </a:pathLst>
            </a:custGeom>
            <a:solidFill>
              <a:srgbClr val="8ADDCA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1443167" cy="279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aphicFrame>
        <p:nvGraphicFramePr>
          <p:cNvPr name="Table 5" id="5"/>
          <p:cNvGraphicFramePr>
            <a:graphicFrameLocks noGrp="true"/>
          </p:cNvGraphicFramePr>
          <p:nvPr/>
        </p:nvGraphicFramePr>
        <p:xfrm>
          <a:off x="875926" y="1876561"/>
          <a:ext cx="16647964" cy="6848475"/>
        </p:xfrm>
        <a:graphic>
          <a:graphicData uri="http://schemas.openxmlformats.org/drawingml/2006/table">
            <a:tbl>
              <a:tblPr/>
              <a:tblGrid>
                <a:gridCol w="2464684"/>
                <a:gridCol w="2722721"/>
                <a:gridCol w="7171619"/>
                <a:gridCol w="2658641"/>
                <a:gridCol w="1630299"/>
              </a:tblGrid>
              <a:tr h="136969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ภาษาไทย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ภาษาอังกฤษ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คำอธิบาย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คำที่ใช้ในการสื่อสาร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ประกอบด้วย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</a:tr>
              <a:tr h="136969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เอสคิวแอล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SQL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ภาษาสำหรับจัดการฐานข้อมูลเชิงสัมพันธ์ ใช้ในการอ่าน เขียน แก้ไข และลบข้อมูลในฐานข้อมูล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SQL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-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6969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การเรียนรู้ของเครื่อง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Machine Learning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สาขาหนึ่งของ AI ที่ทำให้คอมพิวเตอร์เรียนรู้จากข้อมูลและทำงานโดยไม่ต้องเขียนโปรแกรมแบบตายตัว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Machine Learning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-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6969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สถิติ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Statistics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การรวบรวม วิเคราะห์ ตีความ และนำเสนอข้อมูลในเชิงตัวเลขเพื่อหาความสัมพันธ์หรือแนวโน้ม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Statistics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-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6969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บริการคลาวด์จาก Amazon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Amazon Web Services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บริการคลาวด์จาก Amazon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AWS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-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6" id="6"/>
          <p:cNvSpPr txBox="true"/>
          <p:nvPr/>
        </p:nvSpPr>
        <p:spPr>
          <a:xfrm rot="0">
            <a:off x="7770931" y="680493"/>
            <a:ext cx="2746137" cy="6297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74"/>
              </a:lnSpc>
              <a:spcBef>
                <a:spcPct val="0"/>
              </a:spcBef>
            </a:pPr>
            <a:r>
              <a:rPr lang="en-US" b="true" sz="3695">
                <a:solidFill>
                  <a:srgbClr val="000000"/>
                </a:solidFill>
                <a:latin typeface="Prompt Bold"/>
                <a:ea typeface="Prompt Bold"/>
                <a:cs typeface="Prompt Bold"/>
                <a:sym typeface="Prompt Bold"/>
              </a:rPr>
              <a:t>อภิธานศัพท์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563394" y="579157"/>
            <a:ext cx="5161212" cy="899085"/>
            <a:chOff x="0" y="0"/>
            <a:chExt cx="1443167" cy="251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43167" cy="251400"/>
            </a:xfrm>
            <a:custGeom>
              <a:avLst/>
              <a:gdLst/>
              <a:ahLst/>
              <a:cxnLst/>
              <a:rect r="r" b="b" t="t" l="l"/>
              <a:pathLst>
                <a:path h="251400" w="1443167">
                  <a:moveTo>
                    <a:pt x="99001" y="0"/>
                  </a:moveTo>
                  <a:lnTo>
                    <a:pt x="1344166" y="0"/>
                  </a:lnTo>
                  <a:cubicBezTo>
                    <a:pt x="1370423" y="0"/>
                    <a:pt x="1395604" y="10430"/>
                    <a:pt x="1414170" y="28997"/>
                  </a:cubicBezTo>
                  <a:cubicBezTo>
                    <a:pt x="1432737" y="47563"/>
                    <a:pt x="1443167" y="72745"/>
                    <a:pt x="1443167" y="99001"/>
                  </a:cubicBezTo>
                  <a:lnTo>
                    <a:pt x="1443167" y="152399"/>
                  </a:lnTo>
                  <a:cubicBezTo>
                    <a:pt x="1443167" y="207076"/>
                    <a:pt x="1398843" y="251400"/>
                    <a:pt x="1344166" y="251400"/>
                  </a:cubicBezTo>
                  <a:lnTo>
                    <a:pt x="99001" y="251400"/>
                  </a:lnTo>
                  <a:cubicBezTo>
                    <a:pt x="44324" y="251400"/>
                    <a:pt x="0" y="207076"/>
                    <a:pt x="0" y="152399"/>
                  </a:cubicBezTo>
                  <a:lnTo>
                    <a:pt x="0" y="99001"/>
                  </a:lnTo>
                  <a:cubicBezTo>
                    <a:pt x="0" y="44324"/>
                    <a:pt x="44324" y="0"/>
                    <a:pt x="99001" y="0"/>
                  </a:cubicBezTo>
                  <a:close/>
                </a:path>
              </a:pathLst>
            </a:custGeom>
            <a:solidFill>
              <a:srgbClr val="8ADDCA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1443167" cy="279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aphicFrame>
        <p:nvGraphicFramePr>
          <p:cNvPr name="Table 5" id="5"/>
          <p:cNvGraphicFramePr>
            <a:graphicFrameLocks noGrp="true"/>
          </p:cNvGraphicFramePr>
          <p:nvPr/>
        </p:nvGraphicFramePr>
        <p:xfrm>
          <a:off x="875926" y="1876561"/>
          <a:ext cx="16647964" cy="6848475"/>
        </p:xfrm>
        <a:graphic>
          <a:graphicData uri="http://schemas.openxmlformats.org/drawingml/2006/table">
            <a:tbl>
              <a:tblPr/>
              <a:tblGrid>
                <a:gridCol w="2464684"/>
                <a:gridCol w="2722721"/>
                <a:gridCol w="7171619"/>
                <a:gridCol w="2658641"/>
                <a:gridCol w="1630299"/>
              </a:tblGrid>
              <a:tr h="136969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ภาษาไทย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ภาษาอังกฤษ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คำอธิบาย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คำที่ใช้ในการสื่อสาร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ประกอบด้วย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</a:tr>
              <a:tr h="136969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บริการคลาวด์จาก Microsoft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Microsoft Azure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บริการคลาวด์จาก Microsoft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Azure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-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6969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บริการคลาวด์จาก Google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Google Cloud Platform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บริการคลาวด์จาก Google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GCP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-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6969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อาร์ดูอิโน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Arduino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บอร์ดไมโครคอนโทรลเลอร์ ใช้พัฒนาอุปกรณ์อิเล็กทรอนิกส์แบบง่าย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Arduino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-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6969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ราสพ์เบอร์รี พีไอ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Raspberry Pi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คอมพิวเตอร์ขนาดเล็ก ใช้เรียนรู้การเขียนโปรแกรมหรือควบคุมอุปกรณ์ IoT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Raspberry Pi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-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6" id="6"/>
          <p:cNvSpPr txBox="true"/>
          <p:nvPr/>
        </p:nvSpPr>
        <p:spPr>
          <a:xfrm rot="0">
            <a:off x="7770931" y="680493"/>
            <a:ext cx="2746137" cy="6297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74"/>
              </a:lnSpc>
              <a:spcBef>
                <a:spcPct val="0"/>
              </a:spcBef>
            </a:pPr>
            <a:r>
              <a:rPr lang="en-US" b="true" sz="3695">
                <a:solidFill>
                  <a:srgbClr val="000000"/>
                </a:solidFill>
                <a:latin typeface="Prompt Bold"/>
                <a:ea typeface="Prompt Bold"/>
                <a:cs typeface="Prompt Bold"/>
                <a:sym typeface="Prompt Bold"/>
              </a:rPr>
              <a:t>อภิธานศัพท์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563394" y="579157"/>
            <a:ext cx="5161212" cy="899085"/>
            <a:chOff x="0" y="0"/>
            <a:chExt cx="1443167" cy="251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43167" cy="251400"/>
            </a:xfrm>
            <a:custGeom>
              <a:avLst/>
              <a:gdLst/>
              <a:ahLst/>
              <a:cxnLst/>
              <a:rect r="r" b="b" t="t" l="l"/>
              <a:pathLst>
                <a:path h="251400" w="1443167">
                  <a:moveTo>
                    <a:pt x="99001" y="0"/>
                  </a:moveTo>
                  <a:lnTo>
                    <a:pt x="1344166" y="0"/>
                  </a:lnTo>
                  <a:cubicBezTo>
                    <a:pt x="1370423" y="0"/>
                    <a:pt x="1395604" y="10430"/>
                    <a:pt x="1414170" y="28997"/>
                  </a:cubicBezTo>
                  <a:cubicBezTo>
                    <a:pt x="1432737" y="47563"/>
                    <a:pt x="1443167" y="72745"/>
                    <a:pt x="1443167" y="99001"/>
                  </a:cubicBezTo>
                  <a:lnTo>
                    <a:pt x="1443167" y="152399"/>
                  </a:lnTo>
                  <a:cubicBezTo>
                    <a:pt x="1443167" y="207076"/>
                    <a:pt x="1398843" y="251400"/>
                    <a:pt x="1344166" y="251400"/>
                  </a:cubicBezTo>
                  <a:lnTo>
                    <a:pt x="99001" y="251400"/>
                  </a:lnTo>
                  <a:cubicBezTo>
                    <a:pt x="44324" y="251400"/>
                    <a:pt x="0" y="207076"/>
                    <a:pt x="0" y="152399"/>
                  </a:cubicBezTo>
                  <a:lnTo>
                    <a:pt x="0" y="99001"/>
                  </a:lnTo>
                  <a:cubicBezTo>
                    <a:pt x="0" y="44324"/>
                    <a:pt x="44324" y="0"/>
                    <a:pt x="99001" y="0"/>
                  </a:cubicBezTo>
                  <a:close/>
                </a:path>
              </a:pathLst>
            </a:custGeom>
            <a:solidFill>
              <a:srgbClr val="8ADDCA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1443167" cy="279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aphicFrame>
        <p:nvGraphicFramePr>
          <p:cNvPr name="Table 5" id="5"/>
          <p:cNvGraphicFramePr>
            <a:graphicFrameLocks noGrp="true"/>
          </p:cNvGraphicFramePr>
          <p:nvPr/>
        </p:nvGraphicFramePr>
        <p:xfrm>
          <a:off x="875926" y="1876561"/>
          <a:ext cx="16647964" cy="6848475"/>
        </p:xfrm>
        <a:graphic>
          <a:graphicData uri="http://schemas.openxmlformats.org/drawingml/2006/table">
            <a:tbl>
              <a:tblPr/>
              <a:tblGrid>
                <a:gridCol w="2464684"/>
                <a:gridCol w="2722721"/>
                <a:gridCol w="7171619"/>
                <a:gridCol w="2658641"/>
                <a:gridCol w="1630299"/>
              </a:tblGrid>
              <a:tr h="136969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ภาษาไทย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ภาษาอังกฤษ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คำอธิบาย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คำที่ใช้ในการสื่อสาร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ประกอบด้วย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</a:tr>
              <a:tr h="136969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การทดสอบเจาะระบบ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Penetration Testing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การทดสอบความปลอดภัยของระบบโดยจำลองการโจมตี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Penetration Testing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-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6969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ความปลอดภัยของเครือข่าย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Network Security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การป้องกันการเข้าถึงระบบเครือข่ายโดยไม่ได้รับอนุญาต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Network Security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-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6969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ยูนิตี้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Unity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แพลตฟอร์มสำหรับพัฒนาเกมแบบ 2D และ 3D ที่ได้รับความนิยมสูง ใช้ภาษา C#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Unity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-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6969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อันเรียลเอนจิน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Unreal Engine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เอนจินพัฒนาเกมที่มีกราฟิกคุณภาพสูง พัฒนาโดย Epic Games ใช้ภาษา C++ และ Blueprint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Unreal Engine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-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6" id="6"/>
          <p:cNvSpPr txBox="true"/>
          <p:nvPr/>
        </p:nvSpPr>
        <p:spPr>
          <a:xfrm rot="0">
            <a:off x="7770931" y="680493"/>
            <a:ext cx="2746137" cy="6297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74"/>
              </a:lnSpc>
              <a:spcBef>
                <a:spcPct val="0"/>
              </a:spcBef>
            </a:pPr>
            <a:r>
              <a:rPr lang="en-US" b="true" sz="3695">
                <a:solidFill>
                  <a:srgbClr val="000000"/>
                </a:solidFill>
                <a:latin typeface="Prompt Bold"/>
                <a:ea typeface="Prompt Bold"/>
                <a:cs typeface="Prompt Bold"/>
                <a:sym typeface="Prompt Bold"/>
              </a:rPr>
              <a:t>อภิธานศัพท์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14350" y="-1782991"/>
            <a:ext cx="21157881" cy="3881357"/>
            <a:chOff x="0" y="0"/>
            <a:chExt cx="5572446" cy="102225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572446" cy="1022250"/>
            </a:xfrm>
            <a:custGeom>
              <a:avLst/>
              <a:gdLst/>
              <a:ahLst/>
              <a:cxnLst/>
              <a:rect r="r" b="b" t="t" l="l"/>
              <a:pathLst>
                <a:path h="1022250" w="5572446">
                  <a:moveTo>
                    <a:pt x="0" y="0"/>
                  </a:moveTo>
                  <a:lnTo>
                    <a:pt x="5572446" y="0"/>
                  </a:lnTo>
                  <a:lnTo>
                    <a:pt x="5572446" y="1022250"/>
                  </a:lnTo>
                  <a:lnTo>
                    <a:pt x="0" y="1022250"/>
                  </a:lnTo>
                  <a:close/>
                </a:path>
              </a:pathLst>
            </a:custGeom>
            <a:solidFill>
              <a:srgbClr val="F6E89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5572446" cy="1050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3387600" y="268288"/>
            <a:ext cx="11512799" cy="1368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00"/>
              </a:lnSpc>
              <a:spcBef>
                <a:spcPct val="0"/>
              </a:spcBef>
            </a:pPr>
            <a:r>
              <a:rPr lang="en-US" b="true" sz="8000">
                <a:solidFill>
                  <a:srgbClr val="000000"/>
                </a:solidFill>
                <a:latin typeface="Prompt Bold"/>
                <a:ea typeface="Prompt Bold"/>
                <a:cs typeface="Prompt Bold"/>
                <a:sym typeface="Prompt Bold"/>
              </a:rPr>
              <a:t>สิ่งที่แก้ไขจากงาน P4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047750" y="3560965"/>
            <a:ext cx="11752590" cy="4960257"/>
            <a:chOff x="0" y="0"/>
            <a:chExt cx="3095332" cy="130640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095332" cy="1306405"/>
            </a:xfrm>
            <a:custGeom>
              <a:avLst/>
              <a:gdLst/>
              <a:ahLst/>
              <a:cxnLst/>
              <a:rect r="r" b="b" t="t" l="l"/>
              <a:pathLst>
                <a:path h="1306405" w="3095332">
                  <a:moveTo>
                    <a:pt x="32937" y="0"/>
                  </a:moveTo>
                  <a:lnTo>
                    <a:pt x="3062395" y="0"/>
                  </a:lnTo>
                  <a:cubicBezTo>
                    <a:pt x="3071131" y="0"/>
                    <a:pt x="3079509" y="3470"/>
                    <a:pt x="3085685" y="9647"/>
                  </a:cubicBezTo>
                  <a:cubicBezTo>
                    <a:pt x="3091862" y="15824"/>
                    <a:pt x="3095332" y="24202"/>
                    <a:pt x="3095332" y="32937"/>
                  </a:cubicBezTo>
                  <a:lnTo>
                    <a:pt x="3095332" y="1273468"/>
                  </a:lnTo>
                  <a:cubicBezTo>
                    <a:pt x="3095332" y="1282204"/>
                    <a:pt x="3091862" y="1290581"/>
                    <a:pt x="3085685" y="1296758"/>
                  </a:cubicBezTo>
                  <a:cubicBezTo>
                    <a:pt x="3079509" y="1302935"/>
                    <a:pt x="3071131" y="1306405"/>
                    <a:pt x="3062395" y="1306405"/>
                  </a:cubicBezTo>
                  <a:lnTo>
                    <a:pt x="32937" y="1306405"/>
                  </a:lnTo>
                  <a:cubicBezTo>
                    <a:pt x="24202" y="1306405"/>
                    <a:pt x="15824" y="1302935"/>
                    <a:pt x="9647" y="1296758"/>
                  </a:cubicBezTo>
                  <a:cubicBezTo>
                    <a:pt x="3470" y="1290581"/>
                    <a:pt x="0" y="1282204"/>
                    <a:pt x="0" y="1273468"/>
                  </a:cubicBezTo>
                  <a:lnTo>
                    <a:pt x="0" y="32937"/>
                  </a:lnTo>
                  <a:cubicBezTo>
                    <a:pt x="0" y="24202"/>
                    <a:pt x="3470" y="15824"/>
                    <a:pt x="9647" y="9647"/>
                  </a:cubicBezTo>
                  <a:cubicBezTo>
                    <a:pt x="15824" y="3470"/>
                    <a:pt x="24202" y="0"/>
                    <a:pt x="32937" y="0"/>
                  </a:cubicBezTo>
                  <a:close/>
                </a:path>
              </a:pathLst>
            </a:custGeom>
            <a:solidFill>
              <a:srgbClr val="8ADDCA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28575"/>
              <a:ext cx="3095332" cy="13349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408813" y="3901144"/>
            <a:ext cx="11030464" cy="42035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Prompt"/>
                <a:ea typeface="Prompt"/>
                <a:cs typeface="Prompt"/>
                <a:sym typeface="Prompt"/>
              </a:rPr>
              <a:t>Use case diagram ของนิสิตและอาจารย์ (อาจารย์เขียนรีวิวนิสิตที่ทำงานเสร็จสิ้นแล้ว)</a:t>
            </a:r>
          </a:p>
          <a:p>
            <a:pPr algn="l"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Prompt"/>
                <a:ea typeface="Prompt"/>
                <a:cs typeface="Prompt"/>
                <a:sym typeface="Prompt"/>
              </a:rPr>
              <a:t>Entity Relationship Diagram (ERD)</a:t>
            </a:r>
          </a:p>
          <a:p>
            <a:pPr algn="l"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Prompt"/>
                <a:ea typeface="Prompt"/>
                <a:cs typeface="Prompt"/>
                <a:sym typeface="Prompt"/>
              </a:rPr>
              <a:t>Data dictionary (เพิ่ม table </a:t>
            </a:r>
            <a:r>
              <a:rPr lang="en-US" sz="3999" u="sng">
                <a:solidFill>
                  <a:srgbClr val="000000"/>
                </a:solidFill>
                <a:latin typeface="Prompt"/>
                <a:ea typeface="Prompt"/>
                <a:cs typeface="Prompt"/>
                <a:sym typeface="Prompt"/>
              </a:rPr>
              <a:t>mojor</a:t>
            </a:r>
          </a:p>
          <a:p>
            <a:pPr algn="l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Prompt"/>
                <a:ea typeface="Prompt"/>
                <a:cs typeface="Prompt"/>
                <a:sym typeface="Prompt"/>
              </a:rPr>
              <a:t> table </a:t>
            </a:r>
            <a:r>
              <a:rPr lang="en-US" sz="3999" u="sng">
                <a:solidFill>
                  <a:srgbClr val="000000"/>
                </a:solidFill>
                <a:latin typeface="Prompt"/>
                <a:ea typeface="Prompt"/>
                <a:cs typeface="Prompt"/>
                <a:sym typeface="Prompt"/>
                <a:hlinkClick r:id="rId2" tooltip="http://localhost:8080/phpmyadmin/index.php?route=/sql&amp;pos=0&amp;db=ip&amp;table=roles_status"/>
              </a:rPr>
              <a:t>roles_status</a:t>
            </a:r>
            <a:r>
              <a:rPr lang="en-US" sz="3999">
                <a:solidFill>
                  <a:srgbClr val="000000"/>
                </a:solidFill>
                <a:latin typeface="Prompt"/>
                <a:ea typeface="Prompt"/>
                <a:cs typeface="Prompt"/>
                <a:sym typeface="Prompt"/>
              </a:rPr>
              <a:t> และ table </a:t>
            </a:r>
            <a:r>
              <a:rPr lang="en-US" sz="3999" u="sng">
                <a:solidFill>
                  <a:srgbClr val="000000"/>
                </a:solidFill>
                <a:latin typeface="Prompt"/>
                <a:ea typeface="Prompt"/>
                <a:cs typeface="Prompt"/>
                <a:sym typeface="Prompt"/>
                <a:hlinkClick r:id="rId3" tooltip="http://localhost:8080/phpmyadmin/index.php?route=/sql&amp;pos=0&amp;db=ip&amp;table=report_status"/>
              </a:rPr>
              <a:t>report_status</a:t>
            </a:r>
            <a:r>
              <a:rPr lang="en-US" sz="3999">
                <a:solidFill>
                  <a:srgbClr val="000000"/>
                </a:solidFill>
                <a:latin typeface="Prompt"/>
                <a:ea typeface="Prompt"/>
                <a:cs typeface="Prompt"/>
                <a:sym typeface="Prompt"/>
              </a:rPr>
              <a:t>)</a:t>
            </a:r>
          </a:p>
          <a:p>
            <a:pPr algn="l">
              <a:lnSpc>
                <a:spcPts val="559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563394" y="579157"/>
            <a:ext cx="5161212" cy="899085"/>
            <a:chOff x="0" y="0"/>
            <a:chExt cx="1443167" cy="251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43167" cy="251400"/>
            </a:xfrm>
            <a:custGeom>
              <a:avLst/>
              <a:gdLst/>
              <a:ahLst/>
              <a:cxnLst/>
              <a:rect r="r" b="b" t="t" l="l"/>
              <a:pathLst>
                <a:path h="251400" w="1443167">
                  <a:moveTo>
                    <a:pt x="99001" y="0"/>
                  </a:moveTo>
                  <a:lnTo>
                    <a:pt x="1344166" y="0"/>
                  </a:lnTo>
                  <a:cubicBezTo>
                    <a:pt x="1370423" y="0"/>
                    <a:pt x="1395604" y="10430"/>
                    <a:pt x="1414170" y="28997"/>
                  </a:cubicBezTo>
                  <a:cubicBezTo>
                    <a:pt x="1432737" y="47563"/>
                    <a:pt x="1443167" y="72745"/>
                    <a:pt x="1443167" y="99001"/>
                  </a:cubicBezTo>
                  <a:lnTo>
                    <a:pt x="1443167" y="152399"/>
                  </a:lnTo>
                  <a:cubicBezTo>
                    <a:pt x="1443167" y="207076"/>
                    <a:pt x="1398843" y="251400"/>
                    <a:pt x="1344166" y="251400"/>
                  </a:cubicBezTo>
                  <a:lnTo>
                    <a:pt x="99001" y="251400"/>
                  </a:lnTo>
                  <a:cubicBezTo>
                    <a:pt x="44324" y="251400"/>
                    <a:pt x="0" y="207076"/>
                    <a:pt x="0" y="152399"/>
                  </a:cubicBezTo>
                  <a:lnTo>
                    <a:pt x="0" y="99001"/>
                  </a:lnTo>
                  <a:cubicBezTo>
                    <a:pt x="0" y="44324"/>
                    <a:pt x="44324" y="0"/>
                    <a:pt x="99001" y="0"/>
                  </a:cubicBezTo>
                  <a:close/>
                </a:path>
              </a:pathLst>
            </a:custGeom>
            <a:solidFill>
              <a:srgbClr val="8ADDCA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1443167" cy="279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aphicFrame>
        <p:nvGraphicFramePr>
          <p:cNvPr name="Table 5" id="5"/>
          <p:cNvGraphicFramePr>
            <a:graphicFrameLocks noGrp="true"/>
          </p:cNvGraphicFramePr>
          <p:nvPr/>
        </p:nvGraphicFramePr>
        <p:xfrm>
          <a:off x="875926" y="1876561"/>
          <a:ext cx="16647964" cy="7372350"/>
        </p:xfrm>
        <a:graphic>
          <a:graphicData uri="http://schemas.openxmlformats.org/drawingml/2006/table">
            <a:tbl>
              <a:tblPr/>
              <a:tblGrid>
                <a:gridCol w="2464684"/>
                <a:gridCol w="2722721"/>
                <a:gridCol w="7171619"/>
                <a:gridCol w="2658641"/>
                <a:gridCol w="1630299"/>
              </a:tblGrid>
              <a:tr h="136915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ภาษาไทย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ภาษาอังกฤษ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คำอธิบาย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คำที่ใช้ในการสื่อสาร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ประกอบด้วย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</a:tr>
              <a:tr h="136915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การสืบทอด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Inheritance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กลไกใน OOP ที่ทำให้อ็อบเจกต์หนึ่งสามารถรับคุณสมบัติจากอีกอ็อบเจกต์หนึ่งได้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Inheritance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-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6915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พหุสัณฐาน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Polymorphism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ความสามารถของวัตถุในการใช้ฟังก์ชันเดียวกันแต่ทำงานต่างกันตามประเภท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Polymorphism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-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6915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โนเอคิวแอล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NoSQL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ฐานข้อมูลที่ไม่ใช่เชิงสัมพันธ์ ใช้เก็บข้อมูลแบบที่ยืดหยุ่น เช่น เอกสาร กราฟ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NoSQL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-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4787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กิต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Git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เครื่องมือบันทึกและติดตามการเปลี่ยนแปลงโค้ด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Git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-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4787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กิตฮับ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GitHub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แพลตฟอร์มโฮสต์โค้ด Git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GitHub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-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6" id="6"/>
          <p:cNvSpPr txBox="true"/>
          <p:nvPr/>
        </p:nvSpPr>
        <p:spPr>
          <a:xfrm rot="0">
            <a:off x="7770931" y="680493"/>
            <a:ext cx="2746137" cy="6297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74"/>
              </a:lnSpc>
              <a:spcBef>
                <a:spcPct val="0"/>
              </a:spcBef>
            </a:pPr>
            <a:r>
              <a:rPr lang="en-US" b="true" sz="3695">
                <a:solidFill>
                  <a:srgbClr val="000000"/>
                </a:solidFill>
                <a:latin typeface="Prompt Bold"/>
                <a:ea typeface="Prompt Bold"/>
                <a:cs typeface="Prompt Bold"/>
                <a:sym typeface="Prompt Bold"/>
              </a:rPr>
              <a:t>อภิธานศัพท์</a:t>
            </a: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563394" y="579157"/>
            <a:ext cx="5161212" cy="899085"/>
            <a:chOff x="0" y="0"/>
            <a:chExt cx="1443167" cy="251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43167" cy="251400"/>
            </a:xfrm>
            <a:custGeom>
              <a:avLst/>
              <a:gdLst/>
              <a:ahLst/>
              <a:cxnLst/>
              <a:rect r="r" b="b" t="t" l="l"/>
              <a:pathLst>
                <a:path h="251400" w="1443167">
                  <a:moveTo>
                    <a:pt x="99001" y="0"/>
                  </a:moveTo>
                  <a:lnTo>
                    <a:pt x="1344166" y="0"/>
                  </a:lnTo>
                  <a:cubicBezTo>
                    <a:pt x="1370423" y="0"/>
                    <a:pt x="1395604" y="10430"/>
                    <a:pt x="1414170" y="28997"/>
                  </a:cubicBezTo>
                  <a:cubicBezTo>
                    <a:pt x="1432737" y="47563"/>
                    <a:pt x="1443167" y="72745"/>
                    <a:pt x="1443167" y="99001"/>
                  </a:cubicBezTo>
                  <a:lnTo>
                    <a:pt x="1443167" y="152399"/>
                  </a:lnTo>
                  <a:cubicBezTo>
                    <a:pt x="1443167" y="207076"/>
                    <a:pt x="1398843" y="251400"/>
                    <a:pt x="1344166" y="251400"/>
                  </a:cubicBezTo>
                  <a:lnTo>
                    <a:pt x="99001" y="251400"/>
                  </a:lnTo>
                  <a:cubicBezTo>
                    <a:pt x="44324" y="251400"/>
                    <a:pt x="0" y="207076"/>
                    <a:pt x="0" y="152399"/>
                  </a:cubicBezTo>
                  <a:lnTo>
                    <a:pt x="0" y="99001"/>
                  </a:lnTo>
                  <a:cubicBezTo>
                    <a:pt x="0" y="44324"/>
                    <a:pt x="44324" y="0"/>
                    <a:pt x="99001" y="0"/>
                  </a:cubicBezTo>
                  <a:close/>
                </a:path>
              </a:pathLst>
            </a:custGeom>
            <a:solidFill>
              <a:srgbClr val="8ADDCA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1443167" cy="279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aphicFrame>
        <p:nvGraphicFramePr>
          <p:cNvPr name="Table 5" id="5"/>
          <p:cNvGraphicFramePr>
            <a:graphicFrameLocks noGrp="true"/>
          </p:cNvGraphicFramePr>
          <p:nvPr/>
        </p:nvGraphicFramePr>
        <p:xfrm>
          <a:off x="875926" y="1876561"/>
          <a:ext cx="16647964" cy="6848475"/>
        </p:xfrm>
        <a:graphic>
          <a:graphicData uri="http://schemas.openxmlformats.org/drawingml/2006/table">
            <a:tbl>
              <a:tblPr/>
              <a:tblGrid>
                <a:gridCol w="2464684"/>
                <a:gridCol w="2722721"/>
                <a:gridCol w="7171619"/>
                <a:gridCol w="2658641"/>
                <a:gridCol w="1630299"/>
              </a:tblGrid>
              <a:tr h="136969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ภาษาไทย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ภาษาอังกฤษ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คำอธิบาย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คำที่ใช้ในการสื่อสาร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ประกอบด้วย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</a:tr>
              <a:tr h="136969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แมตพล็อตลิบ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Matplotlib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ไลบรารีสร้างกราฟใน Python ใช้สำหรับการสร้างแผนภูมิและภาพข้อมูล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Matplotlib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-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6969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พาวเวอร์บีไอ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Power BI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เครื่องมือวิเคราะห์ข้อมูล ใช้แสดงผลและรายงานข้อมูลแบบโต้ตอบจาก Microsoft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Power BI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-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6969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เรสต์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REST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สถาปัตยกรรม API แบบเรียบง่าย ใช้มาตรฐานการสื่อสารระหว่างระบบด้วย HTTP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REST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-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6969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กราฟคิวแอล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GraphQL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ภาษา API แบบยืดหยุ่นให้ผู้ใช้เลือกรูปแบบข้อมูลที่ต้องการได้เอง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GraphQL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-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6" id="6"/>
          <p:cNvSpPr txBox="true"/>
          <p:nvPr/>
        </p:nvSpPr>
        <p:spPr>
          <a:xfrm rot="0">
            <a:off x="7770931" y="680493"/>
            <a:ext cx="2746137" cy="6297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74"/>
              </a:lnSpc>
              <a:spcBef>
                <a:spcPct val="0"/>
              </a:spcBef>
            </a:pPr>
            <a:r>
              <a:rPr lang="en-US" b="true" sz="3695">
                <a:solidFill>
                  <a:srgbClr val="000000"/>
                </a:solidFill>
                <a:latin typeface="Prompt Bold"/>
                <a:ea typeface="Prompt Bold"/>
                <a:cs typeface="Prompt Bold"/>
                <a:sym typeface="Prompt Bold"/>
              </a:rPr>
              <a:t>อภิธานศัพท์</a:t>
            </a:r>
          </a:p>
        </p:txBody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563394" y="579157"/>
            <a:ext cx="5161212" cy="899085"/>
            <a:chOff x="0" y="0"/>
            <a:chExt cx="1443167" cy="251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43167" cy="251400"/>
            </a:xfrm>
            <a:custGeom>
              <a:avLst/>
              <a:gdLst/>
              <a:ahLst/>
              <a:cxnLst/>
              <a:rect r="r" b="b" t="t" l="l"/>
              <a:pathLst>
                <a:path h="251400" w="1443167">
                  <a:moveTo>
                    <a:pt x="99001" y="0"/>
                  </a:moveTo>
                  <a:lnTo>
                    <a:pt x="1344166" y="0"/>
                  </a:lnTo>
                  <a:cubicBezTo>
                    <a:pt x="1370423" y="0"/>
                    <a:pt x="1395604" y="10430"/>
                    <a:pt x="1414170" y="28997"/>
                  </a:cubicBezTo>
                  <a:cubicBezTo>
                    <a:pt x="1432737" y="47563"/>
                    <a:pt x="1443167" y="72745"/>
                    <a:pt x="1443167" y="99001"/>
                  </a:cubicBezTo>
                  <a:lnTo>
                    <a:pt x="1443167" y="152399"/>
                  </a:lnTo>
                  <a:cubicBezTo>
                    <a:pt x="1443167" y="207076"/>
                    <a:pt x="1398843" y="251400"/>
                    <a:pt x="1344166" y="251400"/>
                  </a:cubicBezTo>
                  <a:lnTo>
                    <a:pt x="99001" y="251400"/>
                  </a:lnTo>
                  <a:cubicBezTo>
                    <a:pt x="44324" y="251400"/>
                    <a:pt x="0" y="207076"/>
                    <a:pt x="0" y="152399"/>
                  </a:cubicBezTo>
                  <a:lnTo>
                    <a:pt x="0" y="99001"/>
                  </a:lnTo>
                  <a:cubicBezTo>
                    <a:pt x="0" y="44324"/>
                    <a:pt x="44324" y="0"/>
                    <a:pt x="99001" y="0"/>
                  </a:cubicBezTo>
                  <a:close/>
                </a:path>
              </a:pathLst>
            </a:custGeom>
            <a:solidFill>
              <a:srgbClr val="8ADDCA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1443167" cy="279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aphicFrame>
        <p:nvGraphicFramePr>
          <p:cNvPr name="Table 5" id="5"/>
          <p:cNvGraphicFramePr>
            <a:graphicFrameLocks noGrp="true"/>
          </p:cNvGraphicFramePr>
          <p:nvPr/>
        </p:nvGraphicFramePr>
        <p:xfrm>
          <a:off x="902837" y="2156753"/>
          <a:ext cx="16482326" cy="6848475"/>
        </p:xfrm>
        <a:graphic>
          <a:graphicData uri="http://schemas.openxmlformats.org/drawingml/2006/table">
            <a:tbl>
              <a:tblPr/>
              <a:tblGrid>
                <a:gridCol w="2464740"/>
                <a:gridCol w="2722784"/>
                <a:gridCol w="7171785"/>
                <a:gridCol w="2492680"/>
                <a:gridCol w="1630337"/>
              </a:tblGrid>
              <a:tr h="136969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ภาษาไทย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ภาษาอังกฤษ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คำอธิบาย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คำที่ใช้ในการสื่อสาร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ประกอบด้วย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</a:tr>
              <a:tr h="136969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ด็อกเกอร์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Docker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ระบบจำลองสภาพแวดล้อม ใช้สร้างและจัดการ container ที่มีแอปพลิเคชัน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Docker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-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6969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คูเบอเนทิส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Kubernetes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ระบบจัดการ container จัดการการปรับขนาด อัปเดต และทำงานร่วมกันของ container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Kubernetes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-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6969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เจนก์กินส์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Jenkins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ระบบทำงานอัตโนมัติ (CI/CD) ใช้สร้าง ทดสอบ และปรับใช้ซอฟต์แวร์อัตโนมัติ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Jenkins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-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6969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กิตแลป ซีไอ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GitLab CI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ระบบทำงานอัตโนมัติใน GitLab ทำหน้าที่คล้าย Jenkins สำหรับโค้ดใน GitLab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GitLab CI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-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6" id="6"/>
          <p:cNvSpPr txBox="true"/>
          <p:nvPr/>
        </p:nvSpPr>
        <p:spPr>
          <a:xfrm rot="0">
            <a:off x="7770931" y="680493"/>
            <a:ext cx="2746137" cy="6297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74"/>
              </a:lnSpc>
              <a:spcBef>
                <a:spcPct val="0"/>
              </a:spcBef>
            </a:pPr>
            <a:r>
              <a:rPr lang="en-US" b="true" sz="3695">
                <a:solidFill>
                  <a:srgbClr val="000000"/>
                </a:solidFill>
                <a:latin typeface="Prompt Bold"/>
                <a:ea typeface="Prompt Bold"/>
                <a:cs typeface="Prompt Bold"/>
                <a:sym typeface="Prompt Bold"/>
              </a:rPr>
              <a:t>อภิธานศัพท์</a:t>
            </a:r>
          </a:p>
        </p:txBody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563394" y="579157"/>
            <a:ext cx="5161212" cy="899085"/>
            <a:chOff x="0" y="0"/>
            <a:chExt cx="1443167" cy="251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43167" cy="251400"/>
            </a:xfrm>
            <a:custGeom>
              <a:avLst/>
              <a:gdLst/>
              <a:ahLst/>
              <a:cxnLst/>
              <a:rect r="r" b="b" t="t" l="l"/>
              <a:pathLst>
                <a:path h="251400" w="1443167">
                  <a:moveTo>
                    <a:pt x="99001" y="0"/>
                  </a:moveTo>
                  <a:lnTo>
                    <a:pt x="1344166" y="0"/>
                  </a:lnTo>
                  <a:cubicBezTo>
                    <a:pt x="1370423" y="0"/>
                    <a:pt x="1395604" y="10430"/>
                    <a:pt x="1414170" y="28997"/>
                  </a:cubicBezTo>
                  <a:cubicBezTo>
                    <a:pt x="1432737" y="47563"/>
                    <a:pt x="1443167" y="72745"/>
                    <a:pt x="1443167" y="99001"/>
                  </a:cubicBezTo>
                  <a:lnTo>
                    <a:pt x="1443167" y="152399"/>
                  </a:lnTo>
                  <a:cubicBezTo>
                    <a:pt x="1443167" y="207076"/>
                    <a:pt x="1398843" y="251400"/>
                    <a:pt x="1344166" y="251400"/>
                  </a:cubicBezTo>
                  <a:lnTo>
                    <a:pt x="99001" y="251400"/>
                  </a:lnTo>
                  <a:cubicBezTo>
                    <a:pt x="44324" y="251400"/>
                    <a:pt x="0" y="207076"/>
                    <a:pt x="0" y="152399"/>
                  </a:cubicBezTo>
                  <a:lnTo>
                    <a:pt x="0" y="99001"/>
                  </a:lnTo>
                  <a:cubicBezTo>
                    <a:pt x="0" y="44324"/>
                    <a:pt x="44324" y="0"/>
                    <a:pt x="99001" y="0"/>
                  </a:cubicBezTo>
                  <a:close/>
                </a:path>
              </a:pathLst>
            </a:custGeom>
            <a:solidFill>
              <a:srgbClr val="8ADDCA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1443167" cy="279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aphicFrame>
        <p:nvGraphicFramePr>
          <p:cNvPr name="Table 5" id="5"/>
          <p:cNvGraphicFramePr>
            <a:graphicFrameLocks noGrp="true"/>
          </p:cNvGraphicFramePr>
          <p:nvPr/>
        </p:nvGraphicFramePr>
        <p:xfrm>
          <a:off x="820018" y="2110807"/>
          <a:ext cx="16647964" cy="7267575"/>
        </p:xfrm>
        <a:graphic>
          <a:graphicData uri="http://schemas.openxmlformats.org/drawingml/2006/table">
            <a:tbl>
              <a:tblPr/>
              <a:tblGrid>
                <a:gridCol w="2464684"/>
                <a:gridCol w="2722721"/>
                <a:gridCol w="7171619"/>
                <a:gridCol w="2658641"/>
                <a:gridCol w="1630299"/>
              </a:tblGrid>
              <a:tr h="136925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ภาษาไทย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ภาษาอังกฤษ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คำอธิบาย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คำที่ใช้ในการสื่อสาร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ประกอบด้วย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</a:tr>
              <a:tr h="179056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การทดสอบหน่วยย่อยของโปรแกรม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Unit Testing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การทดสอบหน่วยย่อยของโปรแกรม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Unit Testing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-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6925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การทดสอบการรวมระบบ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Integration Testing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การทดสอบการรวมระบบ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Integration Testing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-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6925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ลาราเวล อีโลเควนต์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Laravel Eloquent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ORM ของ Laravel ใช้จัดการข้อมูลในฐานข้อมูลแบบง่าย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Laravel Eloquent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-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6925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รีแอค ฮุกส์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React Hooks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ฟังก์ชันพิเศษใน React ใช้ควบคุมสถานะและวงจรชีวิตของคอมโพเนนต์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React Hooks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-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6" id="6"/>
          <p:cNvSpPr txBox="true"/>
          <p:nvPr/>
        </p:nvSpPr>
        <p:spPr>
          <a:xfrm rot="0">
            <a:off x="7770931" y="680493"/>
            <a:ext cx="2746137" cy="6297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74"/>
              </a:lnSpc>
              <a:spcBef>
                <a:spcPct val="0"/>
              </a:spcBef>
            </a:pPr>
            <a:r>
              <a:rPr lang="en-US" b="true" sz="3695">
                <a:solidFill>
                  <a:srgbClr val="000000"/>
                </a:solidFill>
                <a:latin typeface="Prompt Bold"/>
                <a:ea typeface="Prompt Bold"/>
                <a:cs typeface="Prompt Bold"/>
                <a:sym typeface="Prompt Bold"/>
              </a:rPr>
              <a:t>อภิธานศัพท์</a:t>
            </a:r>
          </a:p>
        </p:txBody>
      </p: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563394" y="579157"/>
            <a:ext cx="5161212" cy="899085"/>
            <a:chOff x="0" y="0"/>
            <a:chExt cx="1443167" cy="251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43167" cy="251400"/>
            </a:xfrm>
            <a:custGeom>
              <a:avLst/>
              <a:gdLst/>
              <a:ahLst/>
              <a:cxnLst/>
              <a:rect r="r" b="b" t="t" l="l"/>
              <a:pathLst>
                <a:path h="251400" w="1443167">
                  <a:moveTo>
                    <a:pt x="99001" y="0"/>
                  </a:moveTo>
                  <a:lnTo>
                    <a:pt x="1344166" y="0"/>
                  </a:lnTo>
                  <a:cubicBezTo>
                    <a:pt x="1370423" y="0"/>
                    <a:pt x="1395604" y="10430"/>
                    <a:pt x="1414170" y="28997"/>
                  </a:cubicBezTo>
                  <a:cubicBezTo>
                    <a:pt x="1432737" y="47563"/>
                    <a:pt x="1443167" y="72745"/>
                    <a:pt x="1443167" y="99001"/>
                  </a:cubicBezTo>
                  <a:lnTo>
                    <a:pt x="1443167" y="152399"/>
                  </a:lnTo>
                  <a:cubicBezTo>
                    <a:pt x="1443167" y="207076"/>
                    <a:pt x="1398843" y="251400"/>
                    <a:pt x="1344166" y="251400"/>
                  </a:cubicBezTo>
                  <a:lnTo>
                    <a:pt x="99001" y="251400"/>
                  </a:lnTo>
                  <a:cubicBezTo>
                    <a:pt x="44324" y="251400"/>
                    <a:pt x="0" y="207076"/>
                    <a:pt x="0" y="152399"/>
                  </a:cubicBezTo>
                  <a:lnTo>
                    <a:pt x="0" y="99001"/>
                  </a:lnTo>
                  <a:cubicBezTo>
                    <a:pt x="0" y="44324"/>
                    <a:pt x="44324" y="0"/>
                    <a:pt x="99001" y="0"/>
                  </a:cubicBezTo>
                  <a:close/>
                </a:path>
              </a:pathLst>
            </a:custGeom>
            <a:solidFill>
              <a:srgbClr val="8ADDCA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1443167" cy="279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aphicFrame>
        <p:nvGraphicFramePr>
          <p:cNvPr name="Table 5" id="5"/>
          <p:cNvGraphicFramePr>
            <a:graphicFrameLocks noGrp="true"/>
          </p:cNvGraphicFramePr>
          <p:nvPr/>
        </p:nvGraphicFramePr>
        <p:xfrm>
          <a:off x="875926" y="1876561"/>
          <a:ext cx="16647964" cy="7896225"/>
        </p:xfrm>
        <a:graphic>
          <a:graphicData uri="http://schemas.openxmlformats.org/drawingml/2006/table">
            <a:tbl>
              <a:tblPr/>
              <a:tblGrid>
                <a:gridCol w="2464684"/>
                <a:gridCol w="2722721"/>
                <a:gridCol w="5564132"/>
                <a:gridCol w="2506991"/>
                <a:gridCol w="3389436"/>
              </a:tblGrid>
              <a:tr h="136867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ภาษาไทย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ภาษาอังกฤษ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คำอธิบาย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คำที่ใช้ในการสื่อสาร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ประกอบด้วย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</a:tr>
              <a:tr h="473773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งานอดิเรกหลัก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Hobby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กิจกรรมที่นิสิตเลือกทำในเวลาว่าง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Hobby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1</a:t>
                      </a: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. การถ่ายภาพ</a:t>
                      </a:r>
                      <a:endParaRPr lang="en-US" sz="1100"/>
                    </a:p>
                    <a:p>
                      <a:pPr algn="just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2. การทำอาหาร</a:t>
                      </a:r>
                    </a:p>
                    <a:p>
                      <a:pPr algn="just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3</a:t>
                      </a: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. การปลูกต้นไม้</a:t>
                      </a:r>
                    </a:p>
                    <a:p>
                      <a:pPr algn="just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4</a:t>
                      </a: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. การเดินทาง</a:t>
                      </a:r>
                    </a:p>
                    <a:p>
                      <a:pPr algn="just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5. การเลี้ยงสัตว์</a:t>
                      </a:r>
                    </a:p>
                    <a:p>
                      <a:pPr algn="just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6. การปั่นจักรยาน</a:t>
                      </a:r>
                    </a:p>
                    <a:p>
                      <a:pPr algn="just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7. การออกกำลังกาย</a:t>
                      </a:r>
                    </a:p>
                    <a:p>
                      <a:pPr algn="just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8. งานฝีมือ</a:t>
                      </a:r>
                    </a:p>
                    <a:p>
                      <a:pPr algn="just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9. ดนตรี</a:t>
                      </a:r>
                    </a:p>
                    <a:p>
                      <a:pPr algn="just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10. ศิลปะ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8981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การถ่ายภาพ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Photography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ศิลปะหรือทักษะในการจับภาพด้วยกล้อง อาจเพื่อความงาม ความทรงจำ หรือเชิงสร้างสรรค์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Photography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-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6" id="6"/>
          <p:cNvSpPr txBox="true"/>
          <p:nvPr/>
        </p:nvSpPr>
        <p:spPr>
          <a:xfrm rot="0">
            <a:off x="7770931" y="680493"/>
            <a:ext cx="2746137" cy="6297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74"/>
              </a:lnSpc>
              <a:spcBef>
                <a:spcPct val="0"/>
              </a:spcBef>
            </a:pPr>
            <a:r>
              <a:rPr lang="en-US" b="true" sz="3695">
                <a:solidFill>
                  <a:srgbClr val="000000"/>
                </a:solidFill>
                <a:latin typeface="Prompt Bold"/>
                <a:ea typeface="Prompt Bold"/>
                <a:cs typeface="Prompt Bold"/>
                <a:sym typeface="Prompt Bold"/>
              </a:rPr>
              <a:t>อภิธานศัพท์</a:t>
            </a:r>
          </a:p>
        </p:txBody>
      </p: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563394" y="579157"/>
            <a:ext cx="5161212" cy="899085"/>
            <a:chOff x="0" y="0"/>
            <a:chExt cx="1443167" cy="251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43167" cy="251400"/>
            </a:xfrm>
            <a:custGeom>
              <a:avLst/>
              <a:gdLst/>
              <a:ahLst/>
              <a:cxnLst/>
              <a:rect r="r" b="b" t="t" l="l"/>
              <a:pathLst>
                <a:path h="251400" w="1443167">
                  <a:moveTo>
                    <a:pt x="99001" y="0"/>
                  </a:moveTo>
                  <a:lnTo>
                    <a:pt x="1344166" y="0"/>
                  </a:lnTo>
                  <a:cubicBezTo>
                    <a:pt x="1370423" y="0"/>
                    <a:pt x="1395604" y="10430"/>
                    <a:pt x="1414170" y="28997"/>
                  </a:cubicBezTo>
                  <a:cubicBezTo>
                    <a:pt x="1432737" y="47563"/>
                    <a:pt x="1443167" y="72745"/>
                    <a:pt x="1443167" y="99001"/>
                  </a:cubicBezTo>
                  <a:lnTo>
                    <a:pt x="1443167" y="152399"/>
                  </a:lnTo>
                  <a:cubicBezTo>
                    <a:pt x="1443167" y="207076"/>
                    <a:pt x="1398843" y="251400"/>
                    <a:pt x="1344166" y="251400"/>
                  </a:cubicBezTo>
                  <a:lnTo>
                    <a:pt x="99001" y="251400"/>
                  </a:lnTo>
                  <a:cubicBezTo>
                    <a:pt x="44324" y="251400"/>
                    <a:pt x="0" y="207076"/>
                    <a:pt x="0" y="152399"/>
                  </a:cubicBezTo>
                  <a:lnTo>
                    <a:pt x="0" y="99001"/>
                  </a:lnTo>
                  <a:cubicBezTo>
                    <a:pt x="0" y="44324"/>
                    <a:pt x="44324" y="0"/>
                    <a:pt x="99001" y="0"/>
                  </a:cubicBezTo>
                  <a:close/>
                </a:path>
              </a:pathLst>
            </a:custGeom>
            <a:solidFill>
              <a:srgbClr val="8ADDCA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1443167" cy="279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aphicFrame>
        <p:nvGraphicFramePr>
          <p:cNvPr name="Table 5" id="5"/>
          <p:cNvGraphicFramePr>
            <a:graphicFrameLocks noGrp="true"/>
          </p:cNvGraphicFramePr>
          <p:nvPr/>
        </p:nvGraphicFramePr>
        <p:xfrm>
          <a:off x="820018" y="2136740"/>
          <a:ext cx="16647964" cy="6848475"/>
        </p:xfrm>
        <a:graphic>
          <a:graphicData uri="http://schemas.openxmlformats.org/drawingml/2006/table">
            <a:tbl>
              <a:tblPr/>
              <a:tblGrid>
                <a:gridCol w="2464684"/>
                <a:gridCol w="2722721"/>
                <a:gridCol w="7171619"/>
                <a:gridCol w="2658641"/>
                <a:gridCol w="1630299"/>
              </a:tblGrid>
              <a:tr h="136969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ภาษาไทย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ภาษาอังกฤษ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คำอธิบาย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คำที่ใช้ในการสื่อสาร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ประกอบด้วย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</a:tr>
              <a:tr h="136969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การทำอาหาร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Cooking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การเตรียมอาหารหรือขนม ไม่ว่าจะเพื่อรับประทานเองหรือแบ่งปันให้ผู้อื่น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การทำอาหาร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-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6969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การปลูกต้นไม้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Gardening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การดูแลและเพาะปลูกพืช เช่น ดอกไม้ ผัก ผลไม้ เพื่อความงามหรือบริโภค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การปลูกต้นไม้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-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6969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การเดินทาง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Traveling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การท่องเที่ยวหรือเยี่ยมชมสถานที่ต่าง ๆ เพื่อพักผ่อน เรียนรู้วัฒนธรรม หรือประสบการณ์ใหม่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การเดินทาง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-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6969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การเลี้ยงสัตว์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Pet Care, Animal Care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การดูแลและเลี้ยงสัตว์ เช่น สุนัข แมว ปลา หรือสัตว์เลี้ยงชนิดอื่น ๆ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การเลี้ยงสัตว์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-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6" id="6"/>
          <p:cNvSpPr txBox="true"/>
          <p:nvPr/>
        </p:nvSpPr>
        <p:spPr>
          <a:xfrm rot="0">
            <a:off x="7770931" y="680493"/>
            <a:ext cx="2746137" cy="6297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74"/>
              </a:lnSpc>
              <a:spcBef>
                <a:spcPct val="0"/>
              </a:spcBef>
            </a:pPr>
            <a:r>
              <a:rPr lang="en-US" b="true" sz="3695">
                <a:solidFill>
                  <a:srgbClr val="000000"/>
                </a:solidFill>
                <a:latin typeface="Prompt Bold"/>
                <a:ea typeface="Prompt Bold"/>
                <a:cs typeface="Prompt Bold"/>
                <a:sym typeface="Prompt Bold"/>
              </a:rPr>
              <a:t>อภิธานศัพท์</a:t>
            </a:r>
          </a:p>
        </p:txBody>
      </p:sp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563394" y="579157"/>
            <a:ext cx="5161212" cy="899085"/>
            <a:chOff x="0" y="0"/>
            <a:chExt cx="1443167" cy="251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43167" cy="251400"/>
            </a:xfrm>
            <a:custGeom>
              <a:avLst/>
              <a:gdLst/>
              <a:ahLst/>
              <a:cxnLst/>
              <a:rect r="r" b="b" t="t" l="l"/>
              <a:pathLst>
                <a:path h="251400" w="1443167">
                  <a:moveTo>
                    <a:pt x="99001" y="0"/>
                  </a:moveTo>
                  <a:lnTo>
                    <a:pt x="1344166" y="0"/>
                  </a:lnTo>
                  <a:cubicBezTo>
                    <a:pt x="1370423" y="0"/>
                    <a:pt x="1395604" y="10430"/>
                    <a:pt x="1414170" y="28997"/>
                  </a:cubicBezTo>
                  <a:cubicBezTo>
                    <a:pt x="1432737" y="47563"/>
                    <a:pt x="1443167" y="72745"/>
                    <a:pt x="1443167" y="99001"/>
                  </a:cubicBezTo>
                  <a:lnTo>
                    <a:pt x="1443167" y="152399"/>
                  </a:lnTo>
                  <a:cubicBezTo>
                    <a:pt x="1443167" y="207076"/>
                    <a:pt x="1398843" y="251400"/>
                    <a:pt x="1344166" y="251400"/>
                  </a:cubicBezTo>
                  <a:lnTo>
                    <a:pt x="99001" y="251400"/>
                  </a:lnTo>
                  <a:cubicBezTo>
                    <a:pt x="44324" y="251400"/>
                    <a:pt x="0" y="207076"/>
                    <a:pt x="0" y="152399"/>
                  </a:cubicBezTo>
                  <a:lnTo>
                    <a:pt x="0" y="99001"/>
                  </a:lnTo>
                  <a:cubicBezTo>
                    <a:pt x="0" y="44324"/>
                    <a:pt x="44324" y="0"/>
                    <a:pt x="99001" y="0"/>
                  </a:cubicBezTo>
                  <a:close/>
                </a:path>
              </a:pathLst>
            </a:custGeom>
            <a:solidFill>
              <a:srgbClr val="8ADDCA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1443167" cy="279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aphicFrame>
        <p:nvGraphicFramePr>
          <p:cNvPr name="Table 5" id="5"/>
          <p:cNvGraphicFramePr>
            <a:graphicFrameLocks noGrp="true"/>
          </p:cNvGraphicFramePr>
          <p:nvPr/>
        </p:nvGraphicFramePr>
        <p:xfrm>
          <a:off x="820018" y="2156753"/>
          <a:ext cx="16647964" cy="6848475"/>
        </p:xfrm>
        <a:graphic>
          <a:graphicData uri="http://schemas.openxmlformats.org/drawingml/2006/table">
            <a:tbl>
              <a:tblPr/>
              <a:tblGrid>
                <a:gridCol w="2464684"/>
                <a:gridCol w="2722721"/>
                <a:gridCol w="7171619"/>
                <a:gridCol w="2658641"/>
                <a:gridCol w="1630299"/>
              </a:tblGrid>
              <a:tr h="136969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ภาษาไทย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ภาษาอังกฤษ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คำอธิบาย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คำที่ใช้ในการสื่อสาร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ประกอบด้วย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</a:tr>
              <a:tr h="136969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การปั่นจักรยาน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Cycling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การขี่จักรยานเพื่อการออกกำลังกาย การเดินทาง หรือการท่องเที่ยว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การปั่นจักรยาน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-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6969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การออกกำลังกาย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Exercise, Fitness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กิจกรรมที่ทำเพื่อเสริมสร้างสุขภาพร่างกาย เช่น วิ่ง ยกน้ำหนัก โยคะ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การออกกำลังกาย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-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6969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งานฝีมือ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Handicrafts, Crafting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การประดิษฐ์สิ่งของด้วยมือ เช่น เย็บปัก ถักร้อย พับกระดาษ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งานฝีมือ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-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6969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ดนตรี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Music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การฟัง เล่น หรือแต่งเพลง รวมถึงการร้องหรือใช้เครื่องดนตรี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ดนตรี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-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6" id="6"/>
          <p:cNvSpPr txBox="true"/>
          <p:nvPr/>
        </p:nvSpPr>
        <p:spPr>
          <a:xfrm rot="0">
            <a:off x="7770931" y="680493"/>
            <a:ext cx="2746137" cy="6297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74"/>
              </a:lnSpc>
              <a:spcBef>
                <a:spcPct val="0"/>
              </a:spcBef>
            </a:pPr>
            <a:r>
              <a:rPr lang="en-US" b="true" sz="3695">
                <a:solidFill>
                  <a:srgbClr val="000000"/>
                </a:solidFill>
                <a:latin typeface="Prompt Bold"/>
                <a:ea typeface="Prompt Bold"/>
                <a:cs typeface="Prompt Bold"/>
                <a:sym typeface="Prompt Bold"/>
              </a:rPr>
              <a:t>อภิธานศัพท์</a:t>
            </a:r>
          </a:p>
        </p:txBody>
      </p:sp>
    </p:spTree>
  </p:cSld>
  <p:clrMapOvr>
    <a:masterClrMapping/>
  </p:clrMapOvr>
</p:sld>
</file>

<file path=ppt/slides/slide37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563394" y="579157"/>
            <a:ext cx="5161212" cy="899085"/>
            <a:chOff x="0" y="0"/>
            <a:chExt cx="1443167" cy="251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43167" cy="251400"/>
            </a:xfrm>
            <a:custGeom>
              <a:avLst/>
              <a:gdLst/>
              <a:ahLst/>
              <a:cxnLst/>
              <a:rect r="r" b="b" t="t" l="l"/>
              <a:pathLst>
                <a:path h="251400" w="1443167">
                  <a:moveTo>
                    <a:pt x="99001" y="0"/>
                  </a:moveTo>
                  <a:lnTo>
                    <a:pt x="1344166" y="0"/>
                  </a:lnTo>
                  <a:cubicBezTo>
                    <a:pt x="1370423" y="0"/>
                    <a:pt x="1395604" y="10430"/>
                    <a:pt x="1414170" y="28997"/>
                  </a:cubicBezTo>
                  <a:cubicBezTo>
                    <a:pt x="1432737" y="47563"/>
                    <a:pt x="1443167" y="72745"/>
                    <a:pt x="1443167" y="99001"/>
                  </a:cubicBezTo>
                  <a:lnTo>
                    <a:pt x="1443167" y="152399"/>
                  </a:lnTo>
                  <a:cubicBezTo>
                    <a:pt x="1443167" y="207076"/>
                    <a:pt x="1398843" y="251400"/>
                    <a:pt x="1344166" y="251400"/>
                  </a:cubicBezTo>
                  <a:lnTo>
                    <a:pt x="99001" y="251400"/>
                  </a:lnTo>
                  <a:cubicBezTo>
                    <a:pt x="44324" y="251400"/>
                    <a:pt x="0" y="207076"/>
                    <a:pt x="0" y="152399"/>
                  </a:cubicBezTo>
                  <a:lnTo>
                    <a:pt x="0" y="99001"/>
                  </a:lnTo>
                  <a:cubicBezTo>
                    <a:pt x="0" y="44324"/>
                    <a:pt x="44324" y="0"/>
                    <a:pt x="99001" y="0"/>
                  </a:cubicBezTo>
                  <a:close/>
                </a:path>
              </a:pathLst>
            </a:custGeom>
            <a:solidFill>
              <a:srgbClr val="8ADDCA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1443167" cy="279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aphicFrame>
        <p:nvGraphicFramePr>
          <p:cNvPr name="Table 5" id="5"/>
          <p:cNvGraphicFramePr>
            <a:graphicFrameLocks noGrp="true"/>
          </p:cNvGraphicFramePr>
          <p:nvPr/>
        </p:nvGraphicFramePr>
        <p:xfrm>
          <a:off x="875926" y="1876561"/>
          <a:ext cx="16647964" cy="7896225"/>
        </p:xfrm>
        <a:graphic>
          <a:graphicData uri="http://schemas.openxmlformats.org/drawingml/2006/table">
            <a:tbl>
              <a:tblPr/>
              <a:tblGrid>
                <a:gridCol w="2464684"/>
                <a:gridCol w="2722721"/>
                <a:gridCol w="5564132"/>
                <a:gridCol w="2506991"/>
                <a:gridCol w="3389436"/>
              </a:tblGrid>
              <a:tr h="136867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ภาษาไทย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ภาษาอังกฤษ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คำอธิบาย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คำที่ใช้ในการสื่อสาร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ประกอบด้วย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</a:tr>
              <a:tr h="178981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ศิลปะ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Art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การแสดงออกทางความคิดสร้างสรรค์ เช่น การวาดภาพ ปั้น ระบายสี หรือศิลปะดิจิทัล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ศิลปะ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-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3773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งานอดิเรกย่อย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Sub-Hobby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งานอดิเรกที่แยกย่อยออกมาจากงานอดิเรกหมวดหมู่หลัก ซึ่งเป็นกิจกรรมที่นิสิตเลือกทำในเวลาว่างของงานอดิเรกหมวดหมู่หลักนั้นๆ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Sub-Hobby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1. ถ่ายภาพบุคคล</a:t>
                      </a:r>
                      <a:endParaRPr lang="en-US" sz="1100"/>
                    </a:p>
                    <a:p>
                      <a:pPr algn="just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2. ถ่ายภาพทิวทัศน์</a:t>
                      </a:r>
                    </a:p>
                    <a:p>
                      <a:pPr algn="just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3. ถ่ายภาพมาโคร</a:t>
                      </a:r>
                    </a:p>
                    <a:p>
                      <a:pPr algn="just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4. ถ่ายภาพสัตว์</a:t>
                      </a:r>
                    </a:p>
                    <a:p>
                      <a:pPr algn="just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5. อาหารไทย</a:t>
                      </a:r>
                    </a:p>
                    <a:p>
                      <a:pPr algn="just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6. อาหารนานาชาติ</a:t>
                      </a:r>
                    </a:p>
                    <a:p>
                      <a:pPr algn="just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7. ขนมหวาน</a:t>
                      </a:r>
                    </a:p>
                    <a:p>
                      <a:pPr algn="just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8. เครื่องดื่ม</a:t>
                      </a:r>
                    </a:p>
                    <a:p>
                      <a:pPr algn="just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9. ปลูกไม้ดอก</a:t>
                      </a:r>
                    </a:p>
                    <a:p>
                      <a:pPr algn="just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10. ปลูกผักสวนครัว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6" id="6"/>
          <p:cNvSpPr txBox="true"/>
          <p:nvPr/>
        </p:nvSpPr>
        <p:spPr>
          <a:xfrm rot="0">
            <a:off x="7770931" y="680493"/>
            <a:ext cx="2746137" cy="6297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74"/>
              </a:lnSpc>
              <a:spcBef>
                <a:spcPct val="0"/>
              </a:spcBef>
            </a:pPr>
            <a:r>
              <a:rPr lang="en-US" b="true" sz="3695">
                <a:solidFill>
                  <a:srgbClr val="000000"/>
                </a:solidFill>
                <a:latin typeface="Prompt Bold"/>
                <a:ea typeface="Prompt Bold"/>
                <a:cs typeface="Prompt Bold"/>
                <a:sym typeface="Prompt Bold"/>
              </a:rPr>
              <a:t>อภิธานศัพท์</a:t>
            </a:r>
          </a:p>
        </p:txBody>
      </p:sp>
    </p:spTree>
  </p:cSld>
  <p:clrMapOvr>
    <a:masterClrMapping/>
  </p:clrMapOvr>
</p:sld>
</file>

<file path=ppt/slides/slide38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563394" y="579157"/>
            <a:ext cx="5161212" cy="899085"/>
            <a:chOff x="0" y="0"/>
            <a:chExt cx="1443167" cy="251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43167" cy="251400"/>
            </a:xfrm>
            <a:custGeom>
              <a:avLst/>
              <a:gdLst/>
              <a:ahLst/>
              <a:cxnLst/>
              <a:rect r="r" b="b" t="t" l="l"/>
              <a:pathLst>
                <a:path h="251400" w="1443167">
                  <a:moveTo>
                    <a:pt x="99001" y="0"/>
                  </a:moveTo>
                  <a:lnTo>
                    <a:pt x="1344166" y="0"/>
                  </a:lnTo>
                  <a:cubicBezTo>
                    <a:pt x="1370423" y="0"/>
                    <a:pt x="1395604" y="10430"/>
                    <a:pt x="1414170" y="28997"/>
                  </a:cubicBezTo>
                  <a:cubicBezTo>
                    <a:pt x="1432737" y="47563"/>
                    <a:pt x="1443167" y="72745"/>
                    <a:pt x="1443167" y="99001"/>
                  </a:cubicBezTo>
                  <a:lnTo>
                    <a:pt x="1443167" y="152399"/>
                  </a:lnTo>
                  <a:cubicBezTo>
                    <a:pt x="1443167" y="207076"/>
                    <a:pt x="1398843" y="251400"/>
                    <a:pt x="1344166" y="251400"/>
                  </a:cubicBezTo>
                  <a:lnTo>
                    <a:pt x="99001" y="251400"/>
                  </a:lnTo>
                  <a:cubicBezTo>
                    <a:pt x="44324" y="251400"/>
                    <a:pt x="0" y="207076"/>
                    <a:pt x="0" y="152399"/>
                  </a:cubicBezTo>
                  <a:lnTo>
                    <a:pt x="0" y="99001"/>
                  </a:lnTo>
                  <a:cubicBezTo>
                    <a:pt x="0" y="44324"/>
                    <a:pt x="44324" y="0"/>
                    <a:pt x="99001" y="0"/>
                  </a:cubicBezTo>
                  <a:close/>
                </a:path>
              </a:pathLst>
            </a:custGeom>
            <a:solidFill>
              <a:srgbClr val="8ADDCA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1443167" cy="279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aphicFrame>
        <p:nvGraphicFramePr>
          <p:cNvPr name="Table 5" id="5"/>
          <p:cNvGraphicFramePr>
            <a:graphicFrameLocks noGrp="true"/>
          </p:cNvGraphicFramePr>
          <p:nvPr/>
        </p:nvGraphicFramePr>
        <p:xfrm>
          <a:off x="875926" y="1876561"/>
          <a:ext cx="16647964" cy="7791450"/>
        </p:xfrm>
        <a:graphic>
          <a:graphicData uri="http://schemas.openxmlformats.org/drawingml/2006/table">
            <a:tbl>
              <a:tblPr/>
              <a:tblGrid>
                <a:gridCol w="2464684"/>
                <a:gridCol w="2722721"/>
                <a:gridCol w="5564132"/>
                <a:gridCol w="2506991"/>
                <a:gridCol w="3389436"/>
              </a:tblGrid>
              <a:tr h="136876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ภาษาไทย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ภาษาอังกฤษ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คำอธิบาย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คำที่ใช้ในการสื่อสาร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ประกอบด้วย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</a:tr>
              <a:tr h="642268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งานอดิเรกหมวดหมู่ย่อย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Sub-Hobby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งานอดิเรกที่แยกย่อยออกมาจากงานอดิเรกหมวดหมู่หลัก ซึ่งเป็นกิจกรรมที่นิสิตเลือกทำในเวลาว่างของงานอดิเรกหมวดหมู่หลักนั้นๆ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Sub-Hobby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11. จ</a:t>
                      </a: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ัดสวนถา</a:t>
                      </a: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ด</a:t>
                      </a:r>
                      <a:endParaRPr lang="en-US" sz="1100"/>
                    </a:p>
                    <a:p>
                      <a:pPr algn="just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12. ต้นไม้ประดับ</a:t>
                      </a:r>
                    </a:p>
                    <a:p>
                      <a:pPr algn="just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13. ท่องเที่ยวเชิง</a:t>
                      </a:r>
                    </a:p>
                    <a:p>
                      <a:pPr algn="just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ธรรมชาติ</a:t>
                      </a:r>
                    </a:p>
                    <a:p>
                      <a:pPr algn="just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14. ท่องเที่ยวเชิง</a:t>
                      </a:r>
                    </a:p>
                    <a:p>
                      <a:pPr algn="just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วัฒนธรรม</a:t>
                      </a:r>
                    </a:p>
                    <a:p>
                      <a:pPr algn="just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15. แบกเป้</a:t>
                      </a:r>
                    </a:p>
                    <a:p>
                      <a:pPr algn="just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16. Road Trip</a:t>
                      </a:r>
                    </a:p>
                    <a:p>
                      <a:pPr algn="just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17. สุนัข</a:t>
                      </a:r>
                    </a:p>
                    <a:p>
                      <a:pPr algn="just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18. แมว</a:t>
                      </a:r>
                    </a:p>
                    <a:p>
                      <a:pPr algn="just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19. ปลาสวยงาม</a:t>
                      </a:r>
                    </a:p>
                    <a:p>
                      <a:pPr algn="just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20. สัตว์แปลกใหม่</a:t>
                      </a:r>
                    </a:p>
                    <a:p>
                      <a:pPr algn="just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21. เสือภูเขา</a:t>
                      </a:r>
                    </a:p>
                    <a:p>
                      <a:pPr algn="just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22. ทางเรียบ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6" id="6"/>
          <p:cNvSpPr txBox="true"/>
          <p:nvPr/>
        </p:nvSpPr>
        <p:spPr>
          <a:xfrm rot="0">
            <a:off x="7770931" y="680493"/>
            <a:ext cx="2746137" cy="6297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74"/>
              </a:lnSpc>
              <a:spcBef>
                <a:spcPct val="0"/>
              </a:spcBef>
            </a:pPr>
            <a:r>
              <a:rPr lang="en-US" b="true" sz="3695">
                <a:solidFill>
                  <a:srgbClr val="000000"/>
                </a:solidFill>
                <a:latin typeface="Prompt Bold"/>
                <a:ea typeface="Prompt Bold"/>
                <a:cs typeface="Prompt Bold"/>
                <a:sym typeface="Prompt Bold"/>
              </a:rPr>
              <a:t>อภิธานศัพท์</a:t>
            </a:r>
          </a:p>
        </p:txBody>
      </p:sp>
    </p:spTree>
  </p:cSld>
  <p:clrMapOvr>
    <a:masterClrMapping/>
  </p:clrMapOvr>
</p:sld>
</file>

<file path=ppt/slides/slide39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563394" y="579157"/>
            <a:ext cx="5161212" cy="899085"/>
            <a:chOff x="0" y="0"/>
            <a:chExt cx="1443167" cy="251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43167" cy="251400"/>
            </a:xfrm>
            <a:custGeom>
              <a:avLst/>
              <a:gdLst/>
              <a:ahLst/>
              <a:cxnLst/>
              <a:rect r="r" b="b" t="t" l="l"/>
              <a:pathLst>
                <a:path h="251400" w="1443167">
                  <a:moveTo>
                    <a:pt x="99001" y="0"/>
                  </a:moveTo>
                  <a:lnTo>
                    <a:pt x="1344166" y="0"/>
                  </a:lnTo>
                  <a:cubicBezTo>
                    <a:pt x="1370423" y="0"/>
                    <a:pt x="1395604" y="10430"/>
                    <a:pt x="1414170" y="28997"/>
                  </a:cubicBezTo>
                  <a:cubicBezTo>
                    <a:pt x="1432737" y="47563"/>
                    <a:pt x="1443167" y="72745"/>
                    <a:pt x="1443167" y="99001"/>
                  </a:cubicBezTo>
                  <a:lnTo>
                    <a:pt x="1443167" y="152399"/>
                  </a:lnTo>
                  <a:cubicBezTo>
                    <a:pt x="1443167" y="207076"/>
                    <a:pt x="1398843" y="251400"/>
                    <a:pt x="1344166" y="251400"/>
                  </a:cubicBezTo>
                  <a:lnTo>
                    <a:pt x="99001" y="251400"/>
                  </a:lnTo>
                  <a:cubicBezTo>
                    <a:pt x="44324" y="251400"/>
                    <a:pt x="0" y="207076"/>
                    <a:pt x="0" y="152399"/>
                  </a:cubicBezTo>
                  <a:lnTo>
                    <a:pt x="0" y="99001"/>
                  </a:lnTo>
                  <a:cubicBezTo>
                    <a:pt x="0" y="44324"/>
                    <a:pt x="44324" y="0"/>
                    <a:pt x="99001" y="0"/>
                  </a:cubicBezTo>
                  <a:close/>
                </a:path>
              </a:pathLst>
            </a:custGeom>
            <a:solidFill>
              <a:srgbClr val="8ADDCA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1443167" cy="279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aphicFrame>
        <p:nvGraphicFramePr>
          <p:cNvPr name="Table 5" id="5"/>
          <p:cNvGraphicFramePr>
            <a:graphicFrameLocks noGrp="true"/>
          </p:cNvGraphicFramePr>
          <p:nvPr/>
        </p:nvGraphicFramePr>
        <p:xfrm>
          <a:off x="875926" y="1876561"/>
          <a:ext cx="16647964" cy="7791450"/>
        </p:xfrm>
        <a:graphic>
          <a:graphicData uri="http://schemas.openxmlformats.org/drawingml/2006/table">
            <a:tbl>
              <a:tblPr/>
              <a:tblGrid>
                <a:gridCol w="2464684"/>
                <a:gridCol w="2722721"/>
                <a:gridCol w="5564132"/>
                <a:gridCol w="2506991"/>
                <a:gridCol w="3389436"/>
              </a:tblGrid>
              <a:tr h="136876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ภาษาไทย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ภาษาอังกฤษ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คำอธิบาย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คำที่ใช้ในการสื่อสาร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ประกอบด้วย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</a:tr>
              <a:tr h="642268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งานอดิเรกหมวดหมู่ย่อย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Sub-Hobby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งานอดิเรกที่แยกย่อยออกมาจากงานอดิเรกหมวดหมู่หลัก ซึ่งเป็นกิจกรรมที่นิสิตเลือกทำในเวลาว่างของงานอดิเรกหมวดหมู่หลักนั้นๆ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Sub-Hobby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23. ท</a:t>
                      </a: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างไกล</a:t>
                      </a:r>
                      <a:endParaRPr lang="en-US" sz="1100"/>
                    </a:p>
                    <a:p>
                      <a:pPr algn="just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24. ปั่นท่องเที่ยว</a:t>
                      </a:r>
                    </a:p>
                    <a:p>
                      <a:pPr algn="just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25. วิ่ง</a:t>
                      </a:r>
                    </a:p>
                    <a:p>
                      <a:pPr algn="just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26. ว่ายน้ำ</a:t>
                      </a:r>
                    </a:p>
                    <a:p>
                      <a:pPr algn="just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27. เวทเทรนนิ่ง</a:t>
                      </a:r>
                    </a:p>
                    <a:p>
                      <a:pPr algn="just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28. เต้นแอโรบิก</a:t>
                      </a:r>
                    </a:p>
                    <a:p>
                      <a:pPr algn="just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29. ถักโครเชต์</a:t>
                      </a:r>
                    </a:p>
                    <a:p>
                      <a:pPr algn="just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30. ประดิษฐ์เครื่อง</a:t>
                      </a:r>
                    </a:p>
                    <a:p>
                      <a:pPr algn="just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ประดับ</a:t>
                      </a:r>
                    </a:p>
                    <a:p>
                      <a:pPr algn="just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31. ร้อยลูกปัด</a:t>
                      </a:r>
                    </a:p>
                    <a:p>
                      <a:pPr algn="just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32. เย็บปักถักร้อย</a:t>
                      </a:r>
                    </a:p>
                    <a:p>
                      <a:pPr algn="just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33. เล่นกีตาร์</a:t>
                      </a:r>
                    </a:p>
                    <a:p>
                      <a:pPr algn="just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34. เล่นเปียโน</a:t>
                      </a:r>
                    </a:p>
                    <a:p>
                      <a:pPr algn="just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35. ร้องเพลง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6" id="6"/>
          <p:cNvSpPr txBox="true"/>
          <p:nvPr/>
        </p:nvSpPr>
        <p:spPr>
          <a:xfrm rot="0">
            <a:off x="7770931" y="680493"/>
            <a:ext cx="2746137" cy="6297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74"/>
              </a:lnSpc>
              <a:spcBef>
                <a:spcPct val="0"/>
              </a:spcBef>
            </a:pPr>
            <a:r>
              <a:rPr lang="en-US" b="true" sz="3695">
                <a:solidFill>
                  <a:srgbClr val="000000"/>
                </a:solidFill>
                <a:latin typeface="Prompt Bold"/>
                <a:ea typeface="Prompt Bold"/>
                <a:cs typeface="Prompt Bold"/>
                <a:sym typeface="Prompt Bold"/>
              </a:rPr>
              <a:t>อภิธานศัพท์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14350" y="-1782991"/>
            <a:ext cx="21157881" cy="3881357"/>
            <a:chOff x="0" y="0"/>
            <a:chExt cx="5572446" cy="102225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572446" cy="1022250"/>
            </a:xfrm>
            <a:custGeom>
              <a:avLst/>
              <a:gdLst/>
              <a:ahLst/>
              <a:cxnLst/>
              <a:rect r="r" b="b" t="t" l="l"/>
              <a:pathLst>
                <a:path h="1022250" w="5572446">
                  <a:moveTo>
                    <a:pt x="0" y="0"/>
                  </a:moveTo>
                  <a:lnTo>
                    <a:pt x="5572446" y="0"/>
                  </a:lnTo>
                  <a:lnTo>
                    <a:pt x="5572446" y="1022250"/>
                  </a:lnTo>
                  <a:lnTo>
                    <a:pt x="0" y="1022250"/>
                  </a:lnTo>
                  <a:close/>
                </a:path>
              </a:pathLst>
            </a:custGeom>
            <a:solidFill>
              <a:srgbClr val="F6E89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5572446" cy="1050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3387600" y="268288"/>
            <a:ext cx="11512799" cy="1368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00"/>
              </a:lnSpc>
              <a:spcBef>
                <a:spcPct val="0"/>
              </a:spcBef>
            </a:pPr>
            <a:r>
              <a:rPr lang="en-US" b="true" sz="8000">
                <a:solidFill>
                  <a:srgbClr val="000000"/>
                </a:solidFill>
                <a:latin typeface="Prompt Bold"/>
                <a:ea typeface="Prompt Bold"/>
                <a:cs typeface="Prompt Bold"/>
                <a:sym typeface="Prompt Bold"/>
              </a:rPr>
              <a:t>สิ่งที่แก้ไขจากงาน P5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448009" y="2635379"/>
            <a:ext cx="11082798" cy="7378871"/>
            <a:chOff x="0" y="0"/>
            <a:chExt cx="2918926" cy="194340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918926" cy="1943406"/>
            </a:xfrm>
            <a:custGeom>
              <a:avLst/>
              <a:gdLst/>
              <a:ahLst/>
              <a:cxnLst/>
              <a:rect r="r" b="b" t="t" l="l"/>
              <a:pathLst>
                <a:path h="1943406" w="2918926">
                  <a:moveTo>
                    <a:pt x="34928" y="0"/>
                  </a:moveTo>
                  <a:lnTo>
                    <a:pt x="2883998" y="0"/>
                  </a:lnTo>
                  <a:cubicBezTo>
                    <a:pt x="2893262" y="0"/>
                    <a:pt x="2902146" y="3680"/>
                    <a:pt x="2908696" y="10230"/>
                  </a:cubicBezTo>
                  <a:cubicBezTo>
                    <a:pt x="2915246" y="16780"/>
                    <a:pt x="2918926" y="25664"/>
                    <a:pt x="2918926" y="34928"/>
                  </a:cubicBezTo>
                  <a:lnTo>
                    <a:pt x="2918926" y="1908479"/>
                  </a:lnTo>
                  <a:cubicBezTo>
                    <a:pt x="2918926" y="1917742"/>
                    <a:pt x="2915246" y="1926626"/>
                    <a:pt x="2908696" y="1933176"/>
                  </a:cubicBezTo>
                  <a:cubicBezTo>
                    <a:pt x="2902146" y="1939727"/>
                    <a:pt x="2893262" y="1943406"/>
                    <a:pt x="2883998" y="1943406"/>
                  </a:cubicBezTo>
                  <a:lnTo>
                    <a:pt x="34928" y="1943406"/>
                  </a:lnTo>
                  <a:cubicBezTo>
                    <a:pt x="25664" y="1943406"/>
                    <a:pt x="16780" y="1939727"/>
                    <a:pt x="10230" y="1933176"/>
                  </a:cubicBezTo>
                  <a:cubicBezTo>
                    <a:pt x="3680" y="1926626"/>
                    <a:pt x="0" y="1917742"/>
                    <a:pt x="0" y="1908479"/>
                  </a:cubicBezTo>
                  <a:lnTo>
                    <a:pt x="0" y="34928"/>
                  </a:lnTo>
                  <a:cubicBezTo>
                    <a:pt x="0" y="25664"/>
                    <a:pt x="3680" y="16780"/>
                    <a:pt x="10230" y="10230"/>
                  </a:cubicBezTo>
                  <a:cubicBezTo>
                    <a:pt x="16780" y="3680"/>
                    <a:pt x="25664" y="0"/>
                    <a:pt x="34928" y="0"/>
                  </a:cubicBezTo>
                  <a:close/>
                </a:path>
              </a:pathLst>
            </a:custGeom>
            <a:solidFill>
              <a:srgbClr val="8ADDCA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28575"/>
              <a:ext cx="2918926" cy="19719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2143284" y="3010826"/>
            <a:ext cx="11337957" cy="6318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Prompt"/>
                <a:ea typeface="Prompt"/>
                <a:cs typeface="Prompt"/>
                <a:sym typeface="Prompt"/>
              </a:rPr>
              <a:t>Use case diagram </a:t>
            </a:r>
          </a:p>
          <a:p>
            <a:pPr algn="l"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Prompt"/>
                <a:ea typeface="Prompt"/>
                <a:cs typeface="Prompt"/>
                <a:sym typeface="Prompt"/>
              </a:rPr>
              <a:t>Entity Relationship Diagram (ERD)</a:t>
            </a:r>
          </a:p>
          <a:p>
            <a:pPr algn="l"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Prompt"/>
                <a:ea typeface="Prompt"/>
                <a:cs typeface="Prompt"/>
                <a:sym typeface="Prompt"/>
              </a:rPr>
              <a:t>Data dictionary </a:t>
            </a:r>
          </a:p>
          <a:p>
            <a:pPr algn="l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Prompt"/>
                <a:ea typeface="Prompt"/>
                <a:cs typeface="Prompt"/>
                <a:sym typeface="Prompt"/>
              </a:rPr>
              <a:t>(เพิ่ม table </a:t>
            </a:r>
            <a:r>
              <a:rPr lang="en-US" sz="3999" u="sng">
                <a:solidFill>
                  <a:srgbClr val="000000"/>
                </a:solidFill>
                <a:latin typeface="Prompt"/>
                <a:ea typeface="Prompt"/>
                <a:cs typeface="Prompt"/>
                <a:sym typeface="Prompt"/>
              </a:rPr>
              <a:t>close_detail</a:t>
            </a:r>
            <a:r>
              <a:rPr lang="en-US" sz="3999">
                <a:solidFill>
                  <a:srgbClr val="000000"/>
                </a:solidFill>
                <a:latin typeface="Prompt"/>
                <a:ea typeface="Prompt"/>
                <a:cs typeface="Prompt"/>
                <a:sym typeface="Prompt"/>
              </a:rPr>
              <a:t>, </a:t>
            </a:r>
          </a:p>
          <a:p>
            <a:pPr algn="l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Prompt"/>
                <a:ea typeface="Prompt"/>
                <a:cs typeface="Prompt"/>
                <a:sym typeface="Prompt"/>
              </a:rPr>
              <a:t>table </a:t>
            </a:r>
            <a:r>
              <a:rPr lang="en-US" sz="3999" u="sng">
                <a:solidFill>
                  <a:srgbClr val="000000"/>
                </a:solidFill>
                <a:latin typeface="Prompt"/>
                <a:ea typeface="Prompt"/>
                <a:cs typeface="Prompt"/>
                <a:sym typeface="Prompt"/>
              </a:rPr>
              <a:t>close_jobs</a:t>
            </a:r>
            <a:r>
              <a:rPr lang="en-US" sz="3999">
                <a:solidFill>
                  <a:srgbClr val="000000"/>
                </a:solidFill>
                <a:latin typeface="Prompt"/>
                <a:ea typeface="Prompt"/>
                <a:cs typeface="Prompt"/>
                <a:sym typeface="Prompt"/>
              </a:rPr>
              <a:t>, </a:t>
            </a:r>
          </a:p>
          <a:p>
            <a:pPr algn="l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Prompt"/>
                <a:ea typeface="Prompt"/>
                <a:cs typeface="Prompt"/>
                <a:sym typeface="Prompt"/>
              </a:rPr>
              <a:t>table </a:t>
            </a:r>
            <a:r>
              <a:rPr lang="en-US" sz="3999" u="sng">
                <a:solidFill>
                  <a:srgbClr val="000000"/>
                </a:solidFill>
                <a:latin typeface="Prompt"/>
                <a:ea typeface="Prompt"/>
                <a:cs typeface="Prompt"/>
                <a:sym typeface="Prompt"/>
              </a:rPr>
              <a:t>interests</a:t>
            </a:r>
            <a:r>
              <a:rPr lang="en-US" sz="3999">
                <a:solidFill>
                  <a:srgbClr val="000000"/>
                </a:solidFill>
                <a:latin typeface="Prompt"/>
                <a:ea typeface="Prompt"/>
                <a:cs typeface="Prompt"/>
                <a:sym typeface="Prompt"/>
              </a:rPr>
              <a:t>, </a:t>
            </a:r>
          </a:p>
          <a:p>
            <a:pPr algn="l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Prompt"/>
                <a:ea typeface="Prompt"/>
                <a:cs typeface="Prompt"/>
                <a:sym typeface="Prompt"/>
              </a:rPr>
              <a:t>table </a:t>
            </a:r>
            <a:r>
              <a:rPr lang="en-US" sz="3999" u="sng">
                <a:solidFill>
                  <a:srgbClr val="000000"/>
                </a:solidFill>
                <a:latin typeface="Prompt"/>
                <a:ea typeface="Prompt"/>
                <a:cs typeface="Prompt"/>
                <a:sym typeface="Prompt"/>
              </a:rPr>
              <a:t>job_subcategories</a:t>
            </a:r>
            <a:r>
              <a:rPr lang="en-US" sz="3999">
                <a:solidFill>
                  <a:srgbClr val="000000"/>
                </a:solidFill>
                <a:latin typeface="Prompt"/>
                <a:ea typeface="Prompt"/>
                <a:cs typeface="Prompt"/>
                <a:sym typeface="Prompt"/>
              </a:rPr>
              <a:t>, </a:t>
            </a:r>
          </a:p>
          <a:p>
            <a:pPr algn="l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Prompt"/>
                <a:ea typeface="Prompt"/>
                <a:cs typeface="Prompt"/>
                <a:sym typeface="Prompt"/>
              </a:rPr>
              <a:t>table </a:t>
            </a:r>
            <a:r>
              <a:rPr lang="en-US" sz="3999" u="sng">
                <a:solidFill>
                  <a:srgbClr val="000000"/>
                </a:solidFill>
                <a:latin typeface="Prompt"/>
                <a:ea typeface="Prompt"/>
                <a:cs typeface="Prompt"/>
                <a:sym typeface="Prompt"/>
              </a:rPr>
              <a:t>reviews_categories </a:t>
            </a:r>
          </a:p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sz="3999" u="sng">
                <a:solidFill>
                  <a:srgbClr val="000000"/>
                </a:solidFill>
                <a:latin typeface="Prompt"/>
                <a:ea typeface="Prompt"/>
                <a:cs typeface="Prompt"/>
                <a:sym typeface="Prompt"/>
              </a:rPr>
              <a:t>และ</a:t>
            </a:r>
            <a:r>
              <a:rPr lang="en-US" sz="3999">
                <a:solidFill>
                  <a:srgbClr val="000000"/>
                </a:solidFill>
                <a:latin typeface="Prompt"/>
                <a:ea typeface="Prompt"/>
                <a:cs typeface="Prompt"/>
                <a:sym typeface="Prompt"/>
              </a:rPr>
              <a:t> table </a:t>
            </a:r>
            <a:r>
              <a:rPr lang="en-US" sz="3999" u="sng">
                <a:solidFill>
                  <a:srgbClr val="000000"/>
                </a:solidFill>
                <a:latin typeface="Prompt"/>
                <a:ea typeface="Prompt"/>
                <a:cs typeface="Prompt"/>
                <a:sym typeface="Prompt"/>
              </a:rPr>
              <a:t>skills</a:t>
            </a:r>
            <a:r>
              <a:rPr lang="en-US" sz="3999">
                <a:solidFill>
                  <a:srgbClr val="000000"/>
                </a:solidFill>
                <a:latin typeface="Prompt"/>
                <a:ea typeface="Prompt"/>
                <a:cs typeface="Prompt"/>
                <a:sym typeface="Prompt"/>
              </a:rPr>
              <a:t> )</a:t>
            </a:r>
          </a:p>
        </p:txBody>
      </p:sp>
    </p:spTree>
  </p:cSld>
  <p:clrMapOvr>
    <a:masterClrMapping/>
  </p:clrMapOvr>
</p:sld>
</file>

<file path=ppt/slides/slide40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563394" y="579157"/>
            <a:ext cx="5161212" cy="899085"/>
            <a:chOff x="0" y="0"/>
            <a:chExt cx="1443167" cy="251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43167" cy="251400"/>
            </a:xfrm>
            <a:custGeom>
              <a:avLst/>
              <a:gdLst/>
              <a:ahLst/>
              <a:cxnLst/>
              <a:rect r="r" b="b" t="t" l="l"/>
              <a:pathLst>
                <a:path h="251400" w="1443167">
                  <a:moveTo>
                    <a:pt x="99001" y="0"/>
                  </a:moveTo>
                  <a:lnTo>
                    <a:pt x="1344166" y="0"/>
                  </a:lnTo>
                  <a:cubicBezTo>
                    <a:pt x="1370423" y="0"/>
                    <a:pt x="1395604" y="10430"/>
                    <a:pt x="1414170" y="28997"/>
                  </a:cubicBezTo>
                  <a:cubicBezTo>
                    <a:pt x="1432737" y="47563"/>
                    <a:pt x="1443167" y="72745"/>
                    <a:pt x="1443167" y="99001"/>
                  </a:cubicBezTo>
                  <a:lnTo>
                    <a:pt x="1443167" y="152399"/>
                  </a:lnTo>
                  <a:cubicBezTo>
                    <a:pt x="1443167" y="207076"/>
                    <a:pt x="1398843" y="251400"/>
                    <a:pt x="1344166" y="251400"/>
                  </a:cubicBezTo>
                  <a:lnTo>
                    <a:pt x="99001" y="251400"/>
                  </a:lnTo>
                  <a:cubicBezTo>
                    <a:pt x="44324" y="251400"/>
                    <a:pt x="0" y="207076"/>
                    <a:pt x="0" y="152399"/>
                  </a:cubicBezTo>
                  <a:lnTo>
                    <a:pt x="0" y="99001"/>
                  </a:lnTo>
                  <a:cubicBezTo>
                    <a:pt x="0" y="44324"/>
                    <a:pt x="44324" y="0"/>
                    <a:pt x="99001" y="0"/>
                  </a:cubicBezTo>
                  <a:close/>
                </a:path>
              </a:pathLst>
            </a:custGeom>
            <a:solidFill>
              <a:srgbClr val="8ADDCA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1443167" cy="279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aphicFrame>
        <p:nvGraphicFramePr>
          <p:cNvPr name="Table 5" id="5"/>
          <p:cNvGraphicFramePr>
            <a:graphicFrameLocks noGrp="true"/>
          </p:cNvGraphicFramePr>
          <p:nvPr/>
        </p:nvGraphicFramePr>
        <p:xfrm>
          <a:off x="820018" y="2196781"/>
          <a:ext cx="16647964" cy="6743700"/>
        </p:xfrm>
        <a:graphic>
          <a:graphicData uri="http://schemas.openxmlformats.org/drawingml/2006/table">
            <a:tbl>
              <a:tblPr/>
              <a:tblGrid>
                <a:gridCol w="2464684"/>
                <a:gridCol w="2722721"/>
                <a:gridCol w="5564132"/>
                <a:gridCol w="2506991"/>
                <a:gridCol w="3389436"/>
              </a:tblGrid>
              <a:tr h="136981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ภาษาไทย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ภาษาอังกฤษ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คำอธิบาย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คำที่ใช้ในการสื่อสาร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ประกอบด้วย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</a:tr>
              <a:tr h="263425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งานอดิเรกหมวดหมู่ย่อย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Sub-Hobby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งานอดิเรกที่แยกย่อยออกมาจากงานอดิเรกหมวดหมู่หลัก ซึ่งเป็นกิจกรรมที่นิสิตเลือกทำในเวลาว่างของงานอดิเรกหมวดหมู่หลักนั้นๆ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Sub-Hobby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36. แต่งเพลง</a:t>
                      </a:r>
                      <a:endParaRPr lang="en-US" sz="1100"/>
                    </a:p>
                    <a:p>
                      <a:pPr algn="just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37</a:t>
                      </a: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. วาดภาพสีน้ำ</a:t>
                      </a:r>
                    </a:p>
                    <a:p>
                      <a:pPr algn="just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38. วาดภาพดิจิทัล</a:t>
                      </a:r>
                    </a:p>
                    <a:p>
                      <a:pPr algn="just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39</a:t>
                      </a: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. งานส</a:t>
                      </a: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เกตช์</a:t>
                      </a:r>
                    </a:p>
                    <a:p>
                      <a:pPr algn="just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40. งานปั้น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6981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ถ่ายภาพบุคคล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Portrait Photography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การถ่ายภาพที่เน้นใบหน้า อารมณ์ หรือบุคลิกของบุคคล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ถ่ายภาพบุคคล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-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6981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ถ่ายภาพทิวทัศน์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Landscape Photography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การถ่ายภาพธรรมชาติ เช่น ภูเขา ทะเล ป่า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ถ่ายภาพทิวทัศน์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-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6" id="6"/>
          <p:cNvSpPr txBox="true"/>
          <p:nvPr/>
        </p:nvSpPr>
        <p:spPr>
          <a:xfrm rot="0">
            <a:off x="7770931" y="680493"/>
            <a:ext cx="2746137" cy="6297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74"/>
              </a:lnSpc>
              <a:spcBef>
                <a:spcPct val="0"/>
              </a:spcBef>
            </a:pPr>
            <a:r>
              <a:rPr lang="en-US" b="true" sz="3695">
                <a:solidFill>
                  <a:srgbClr val="000000"/>
                </a:solidFill>
                <a:latin typeface="Prompt Bold"/>
                <a:ea typeface="Prompt Bold"/>
                <a:cs typeface="Prompt Bold"/>
                <a:sym typeface="Prompt Bold"/>
              </a:rPr>
              <a:t>อภิธานศัพท์</a:t>
            </a:r>
          </a:p>
        </p:txBody>
      </p:sp>
    </p:spTree>
  </p:cSld>
  <p:clrMapOvr>
    <a:masterClrMapping/>
  </p:clrMapOvr>
</p:sld>
</file>

<file path=ppt/slides/slide41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563394" y="579157"/>
            <a:ext cx="5161212" cy="899085"/>
            <a:chOff x="0" y="0"/>
            <a:chExt cx="1443167" cy="251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43167" cy="251400"/>
            </a:xfrm>
            <a:custGeom>
              <a:avLst/>
              <a:gdLst/>
              <a:ahLst/>
              <a:cxnLst/>
              <a:rect r="r" b="b" t="t" l="l"/>
              <a:pathLst>
                <a:path h="251400" w="1443167">
                  <a:moveTo>
                    <a:pt x="99001" y="0"/>
                  </a:moveTo>
                  <a:lnTo>
                    <a:pt x="1344166" y="0"/>
                  </a:lnTo>
                  <a:cubicBezTo>
                    <a:pt x="1370423" y="0"/>
                    <a:pt x="1395604" y="10430"/>
                    <a:pt x="1414170" y="28997"/>
                  </a:cubicBezTo>
                  <a:cubicBezTo>
                    <a:pt x="1432737" y="47563"/>
                    <a:pt x="1443167" y="72745"/>
                    <a:pt x="1443167" y="99001"/>
                  </a:cubicBezTo>
                  <a:lnTo>
                    <a:pt x="1443167" y="152399"/>
                  </a:lnTo>
                  <a:cubicBezTo>
                    <a:pt x="1443167" y="207076"/>
                    <a:pt x="1398843" y="251400"/>
                    <a:pt x="1344166" y="251400"/>
                  </a:cubicBezTo>
                  <a:lnTo>
                    <a:pt x="99001" y="251400"/>
                  </a:lnTo>
                  <a:cubicBezTo>
                    <a:pt x="44324" y="251400"/>
                    <a:pt x="0" y="207076"/>
                    <a:pt x="0" y="152399"/>
                  </a:cubicBezTo>
                  <a:lnTo>
                    <a:pt x="0" y="99001"/>
                  </a:lnTo>
                  <a:cubicBezTo>
                    <a:pt x="0" y="44324"/>
                    <a:pt x="44324" y="0"/>
                    <a:pt x="99001" y="0"/>
                  </a:cubicBezTo>
                  <a:close/>
                </a:path>
              </a:pathLst>
            </a:custGeom>
            <a:solidFill>
              <a:srgbClr val="8ADDCA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1443167" cy="279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aphicFrame>
        <p:nvGraphicFramePr>
          <p:cNvPr name="Table 5" id="5"/>
          <p:cNvGraphicFramePr>
            <a:graphicFrameLocks noGrp="true"/>
          </p:cNvGraphicFramePr>
          <p:nvPr/>
        </p:nvGraphicFramePr>
        <p:xfrm>
          <a:off x="875926" y="1876561"/>
          <a:ext cx="16647964" cy="7381739"/>
        </p:xfrm>
        <a:graphic>
          <a:graphicData uri="http://schemas.openxmlformats.org/drawingml/2006/table">
            <a:tbl>
              <a:tblPr/>
              <a:tblGrid>
                <a:gridCol w="2464684"/>
                <a:gridCol w="2722721"/>
                <a:gridCol w="7171619"/>
                <a:gridCol w="2658641"/>
                <a:gridCol w="1630299"/>
              </a:tblGrid>
              <a:tr h="136914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ภาษาไทย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ภาษาอังกฤษ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คำอธิบาย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คำที่ใช้ในการสื่อสาร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ประกอบด้วย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</a:tr>
              <a:tr h="136914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ถ่ายภาพมาโคร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Macro Photography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การถ่ายภาพระยะใกล้มาก ๆ เช่น ดอกไม้ แมลง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ถ่ายภาพมาโคร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-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7274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ถ่ายภาพสัตว์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Wildlife Photography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การถ่ายภาพสัตว์ในธรรมชาติหรือสวนสัตว์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ถ่ายภาพสัตว์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-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4786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อาหารไทย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Thai Cuisine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การทำอาหารไทย เช่น ต้มยำ ผัดไทย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อาหารไทย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-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6914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อาหารนานาชาติ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International Cuisine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การทำอาหารจากประเทศต่าง ๆ เช่น อิตาลี ญี่ปุ่น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อาหารนานาชาติ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-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5370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ขนมหวาน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Dessert Making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การทำของหวาน เช่น เค้ก คุกกี้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ขนมหวาน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-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6" id="6"/>
          <p:cNvSpPr txBox="true"/>
          <p:nvPr/>
        </p:nvSpPr>
        <p:spPr>
          <a:xfrm rot="0">
            <a:off x="7770931" y="680493"/>
            <a:ext cx="2746137" cy="6297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74"/>
              </a:lnSpc>
              <a:spcBef>
                <a:spcPct val="0"/>
              </a:spcBef>
            </a:pPr>
            <a:r>
              <a:rPr lang="en-US" b="true" sz="3695">
                <a:solidFill>
                  <a:srgbClr val="000000"/>
                </a:solidFill>
                <a:latin typeface="Prompt Bold"/>
                <a:ea typeface="Prompt Bold"/>
                <a:cs typeface="Prompt Bold"/>
                <a:sym typeface="Prompt Bold"/>
              </a:rPr>
              <a:t>อภิธานศัพท์</a:t>
            </a:r>
          </a:p>
        </p:txBody>
      </p:sp>
    </p:spTree>
  </p:cSld>
  <p:clrMapOvr>
    <a:masterClrMapping/>
  </p:clrMapOvr>
</p:sld>
</file>

<file path=ppt/slides/slide4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563394" y="579157"/>
            <a:ext cx="5161212" cy="899085"/>
            <a:chOff x="0" y="0"/>
            <a:chExt cx="1443167" cy="251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43167" cy="251400"/>
            </a:xfrm>
            <a:custGeom>
              <a:avLst/>
              <a:gdLst/>
              <a:ahLst/>
              <a:cxnLst/>
              <a:rect r="r" b="b" t="t" l="l"/>
              <a:pathLst>
                <a:path h="251400" w="1443167">
                  <a:moveTo>
                    <a:pt x="99001" y="0"/>
                  </a:moveTo>
                  <a:lnTo>
                    <a:pt x="1344166" y="0"/>
                  </a:lnTo>
                  <a:cubicBezTo>
                    <a:pt x="1370423" y="0"/>
                    <a:pt x="1395604" y="10430"/>
                    <a:pt x="1414170" y="28997"/>
                  </a:cubicBezTo>
                  <a:cubicBezTo>
                    <a:pt x="1432737" y="47563"/>
                    <a:pt x="1443167" y="72745"/>
                    <a:pt x="1443167" y="99001"/>
                  </a:cubicBezTo>
                  <a:lnTo>
                    <a:pt x="1443167" y="152399"/>
                  </a:lnTo>
                  <a:cubicBezTo>
                    <a:pt x="1443167" y="207076"/>
                    <a:pt x="1398843" y="251400"/>
                    <a:pt x="1344166" y="251400"/>
                  </a:cubicBezTo>
                  <a:lnTo>
                    <a:pt x="99001" y="251400"/>
                  </a:lnTo>
                  <a:cubicBezTo>
                    <a:pt x="44324" y="251400"/>
                    <a:pt x="0" y="207076"/>
                    <a:pt x="0" y="152399"/>
                  </a:cubicBezTo>
                  <a:lnTo>
                    <a:pt x="0" y="99001"/>
                  </a:lnTo>
                  <a:cubicBezTo>
                    <a:pt x="0" y="44324"/>
                    <a:pt x="44324" y="0"/>
                    <a:pt x="99001" y="0"/>
                  </a:cubicBezTo>
                  <a:close/>
                </a:path>
              </a:pathLst>
            </a:custGeom>
            <a:solidFill>
              <a:srgbClr val="8ADDCA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1443167" cy="279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aphicFrame>
        <p:nvGraphicFramePr>
          <p:cNvPr name="Table 5" id="5"/>
          <p:cNvGraphicFramePr>
            <a:graphicFrameLocks noGrp="true"/>
          </p:cNvGraphicFramePr>
          <p:nvPr/>
        </p:nvGraphicFramePr>
        <p:xfrm>
          <a:off x="875926" y="1876561"/>
          <a:ext cx="16647964" cy="6848475"/>
        </p:xfrm>
        <a:graphic>
          <a:graphicData uri="http://schemas.openxmlformats.org/drawingml/2006/table">
            <a:tbl>
              <a:tblPr/>
              <a:tblGrid>
                <a:gridCol w="2464684"/>
                <a:gridCol w="2722721"/>
                <a:gridCol w="7171619"/>
                <a:gridCol w="2658641"/>
                <a:gridCol w="1630299"/>
              </a:tblGrid>
              <a:tr h="136969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ภาษาไทย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ภาษาอังกฤษ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คำอธิบาย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คำที่ใช้ในการสื่อสาร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ประกอบด้วย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</a:tr>
              <a:tr h="136969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เครื่องดื่ม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Beverage Preparation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การชงเครื่องดื่ม เช่น ชา กาแฟ สมูทตี้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เครื่องดื่ม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-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6969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ปลูกไม้ดอก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Flower Gardening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การปลูกไม้ดอกเพื่อความงาม เช่น กุหลาบ กล้วยไม้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ปลูกไม้ดอก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-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6969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ปลูกผักสวนครัว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Vegetable Gardening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การปลูกผักไว้รับประทานเอง เช่น โหระพา ผักชี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ปลูกผักสวนครัว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-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6969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จัดสวนถาด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Miniature Garden Design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การจัดสวนขนาดเล็กลงในภาชนะ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จัดสวนถาด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-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6" id="6"/>
          <p:cNvSpPr txBox="true"/>
          <p:nvPr/>
        </p:nvSpPr>
        <p:spPr>
          <a:xfrm rot="0">
            <a:off x="7770931" y="680493"/>
            <a:ext cx="2746137" cy="6297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74"/>
              </a:lnSpc>
              <a:spcBef>
                <a:spcPct val="0"/>
              </a:spcBef>
            </a:pPr>
            <a:r>
              <a:rPr lang="en-US" b="true" sz="3695">
                <a:solidFill>
                  <a:srgbClr val="000000"/>
                </a:solidFill>
                <a:latin typeface="Prompt Bold"/>
                <a:ea typeface="Prompt Bold"/>
                <a:cs typeface="Prompt Bold"/>
                <a:sym typeface="Prompt Bold"/>
              </a:rPr>
              <a:t>อภิธานศัพท์</a:t>
            </a:r>
          </a:p>
        </p:txBody>
      </p:sp>
    </p:spTree>
  </p:cSld>
  <p:clrMapOvr>
    <a:masterClrMapping/>
  </p:clrMapOvr>
</p:sld>
</file>

<file path=ppt/slides/slide43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563394" y="579157"/>
            <a:ext cx="5161212" cy="899085"/>
            <a:chOff x="0" y="0"/>
            <a:chExt cx="1443167" cy="251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43167" cy="251400"/>
            </a:xfrm>
            <a:custGeom>
              <a:avLst/>
              <a:gdLst/>
              <a:ahLst/>
              <a:cxnLst/>
              <a:rect r="r" b="b" t="t" l="l"/>
              <a:pathLst>
                <a:path h="251400" w="1443167">
                  <a:moveTo>
                    <a:pt x="99001" y="0"/>
                  </a:moveTo>
                  <a:lnTo>
                    <a:pt x="1344166" y="0"/>
                  </a:lnTo>
                  <a:cubicBezTo>
                    <a:pt x="1370423" y="0"/>
                    <a:pt x="1395604" y="10430"/>
                    <a:pt x="1414170" y="28997"/>
                  </a:cubicBezTo>
                  <a:cubicBezTo>
                    <a:pt x="1432737" y="47563"/>
                    <a:pt x="1443167" y="72745"/>
                    <a:pt x="1443167" y="99001"/>
                  </a:cubicBezTo>
                  <a:lnTo>
                    <a:pt x="1443167" y="152399"/>
                  </a:lnTo>
                  <a:cubicBezTo>
                    <a:pt x="1443167" y="207076"/>
                    <a:pt x="1398843" y="251400"/>
                    <a:pt x="1344166" y="251400"/>
                  </a:cubicBezTo>
                  <a:lnTo>
                    <a:pt x="99001" y="251400"/>
                  </a:lnTo>
                  <a:cubicBezTo>
                    <a:pt x="44324" y="251400"/>
                    <a:pt x="0" y="207076"/>
                    <a:pt x="0" y="152399"/>
                  </a:cubicBezTo>
                  <a:lnTo>
                    <a:pt x="0" y="99001"/>
                  </a:lnTo>
                  <a:cubicBezTo>
                    <a:pt x="0" y="44324"/>
                    <a:pt x="44324" y="0"/>
                    <a:pt x="99001" y="0"/>
                  </a:cubicBezTo>
                  <a:close/>
                </a:path>
              </a:pathLst>
            </a:custGeom>
            <a:solidFill>
              <a:srgbClr val="8ADDCA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1443167" cy="279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aphicFrame>
        <p:nvGraphicFramePr>
          <p:cNvPr name="Table 5" id="5"/>
          <p:cNvGraphicFramePr>
            <a:graphicFrameLocks noGrp="true"/>
          </p:cNvGraphicFramePr>
          <p:nvPr/>
        </p:nvGraphicFramePr>
        <p:xfrm>
          <a:off x="875926" y="1876561"/>
          <a:ext cx="16647964" cy="6844894"/>
        </p:xfrm>
        <a:graphic>
          <a:graphicData uri="http://schemas.openxmlformats.org/drawingml/2006/table">
            <a:tbl>
              <a:tblPr/>
              <a:tblGrid>
                <a:gridCol w="2464684"/>
                <a:gridCol w="2722721"/>
                <a:gridCol w="7171619"/>
                <a:gridCol w="2658641"/>
                <a:gridCol w="1630299"/>
              </a:tblGrid>
              <a:tr h="136969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ภาษาไทย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ภาษาอังกฤษ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คำอธิบาย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คำที่ใช้ในการสื่อสาร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ประกอบด้วย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</a:tr>
              <a:tr h="136969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ต้นไม้ประดับ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Ornamental Plant Care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การปลูกและดูแลไม้ประดับในบ้านหรืออาคาร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ต้นไม้ประดับ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-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6969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ท่องเที่ยวเชิงธรรมชาติ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Nature Tourism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การท่องเที่ยวในสถานที่ธรรมชาติ เช่น ป่า ภูเขา น้ำตก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ท่องเที่ยวเชิงธรรมชาติ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-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6969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ท่องเที่ยวเชิงวัฒนธรรม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Cultural Tourism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การเดินทางเพื่อเรียนรู้วัฒนธรรม ประเพณี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ท่องเที่ยวเชิงวัฒนธรรม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-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6609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แบกเป้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Backpacking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การท่องเที่ยวแบบประหยัด พร้อมเป้สะพายหลัง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แบกเป้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-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6" id="6"/>
          <p:cNvSpPr txBox="true"/>
          <p:nvPr/>
        </p:nvSpPr>
        <p:spPr>
          <a:xfrm rot="0">
            <a:off x="7770931" y="680493"/>
            <a:ext cx="2746137" cy="6297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74"/>
              </a:lnSpc>
              <a:spcBef>
                <a:spcPct val="0"/>
              </a:spcBef>
            </a:pPr>
            <a:r>
              <a:rPr lang="en-US" b="true" sz="3695">
                <a:solidFill>
                  <a:srgbClr val="000000"/>
                </a:solidFill>
                <a:latin typeface="Prompt Bold"/>
                <a:ea typeface="Prompt Bold"/>
                <a:cs typeface="Prompt Bold"/>
                <a:sym typeface="Prompt Bold"/>
              </a:rPr>
              <a:t>อภิธานศัพท์</a:t>
            </a:r>
          </a:p>
        </p:txBody>
      </p:sp>
    </p:spTree>
  </p:cSld>
  <p:clrMapOvr>
    <a:masterClrMapping/>
  </p:clrMapOvr>
</p:sld>
</file>

<file path=ppt/slides/slide44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563394" y="579157"/>
            <a:ext cx="5161212" cy="899085"/>
            <a:chOff x="0" y="0"/>
            <a:chExt cx="1443167" cy="251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43167" cy="251400"/>
            </a:xfrm>
            <a:custGeom>
              <a:avLst/>
              <a:gdLst/>
              <a:ahLst/>
              <a:cxnLst/>
              <a:rect r="r" b="b" t="t" l="l"/>
              <a:pathLst>
                <a:path h="251400" w="1443167">
                  <a:moveTo>
                    <a:pt x="99001" y="0"/>
                  </a:moveTo>
                  <a:lnTo>
                    <a:pt x="1344166" y="0"/>
                  </a:lnTo>
                  <a:cubicBezTo>
                    <a:pt x="1370423" y="0"/>
                    <a:pt x="1395604" y="10430"/>
                    <a:pt x="1414170" y="28997"/>
                  </a:cubicBezTo>
                  <a:cubicBezTo>
                    <a:pt x="1432737" y="47563"/>
                    <a:pt x="1443167" y="72745"/>
                    <a:pt x="1443167" y="99001"/>
                  </a:cubicBezTo>
                  <a:lnTo>
                    <a:pt x="1443167" y="152399"/>
                  </a:lnTo>
                  <a:cubicBezTo>
                    <a:pt x="1443167" y="207076"/>
                    <a:pt x="1398843" y="251400"/>
                    <a:pt x="1344166" y="251400"/>
                  </a:cubicBezTo>
                  <a:lnTo>
                    <a:pt x="99001" y="251400"/>
                  </a:lnTo>
                  <a:cubicBezTo>
                    <a:pt x="44324" y="251400"/>
                    <a:pt x="0" y="207076"/>
                    <a:pt x="0" y="152399"/>
                  </a:cubicBezTo>
                  <a:lnTo>
                    <a:pt x="0" y="99001"/>
                  </a:lnTo>
                  <a:cubicBezTo>
                    <a:pt x="0" y="44324"/>
                    <a:pt x="44324" y="0"/>
                    <a:pt x="99001" y="0"/>
                  </a:cubicBezTo>
                  <a:close/>
                </a:path>
              </a:pathLst>
            </a:custGeom>
            <a:solidFill>
              <a:srgbClr val="8ADDCA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1443167" cy="279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aphicFrame>
        <p:nvGraphicFramePr>
          <p:cNvPr name="Table 5" id="5"/>
          <p:cNvGraphicFramePr>
            <a:graphicFrameLocks noGrp="true"/>
          </p:cNvGraphicFramePr>
          <p:nvPr/>
        </p:nvGraphicFramePr>
        <p:xfrm>
          <a:off x="875926" y="1876561"/>
          <a:ext cx="16647964" cy="7372350"/>
        </p:xfrm>
        <a:graphic>
          <a:graphicData uri="http://schemas.openxmlformats.org/drawingml/2006/table">
            <a:tbl>
              <a:tblPr/>
              <a:tblGrid>
                <a:gridCol w="2464684"/>
                <a:gridCol w="2722721"/>
                <a:gridCol w="7171619"/>
                <a:gridCol w="2658641"/>
                <a:gridCol w="1630299"/>
              </a:tblGrid>
              <a:tr h="136915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ภาษาไทย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ภาษาอังกฤษ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คำอธิบาย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คำที่ใช้ในการสื่อสาร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ประกอบด้วย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</a:tr>
              <a:tr h="136915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โร้ดทริป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Road Trip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การเดินทางทางรถยนต์เป็นระยะทางไกล ชมวิวหรือสถานที่ต่าง ๆ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Road Trip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-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4787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สุนัข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Dog Care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การดูแลและเลี้ยงสุนัข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สุนัข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-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4787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แมว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Cat Care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การดูแลและเลี้ยงแมว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แมว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-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6915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ปลาสวยงาม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Ornamental Fish Care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การเลี้ยงปลาเพื่อความงาม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ปลาสวยงาม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-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6915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สัตว์แปลกใหม่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Exotic Pet Care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การเลี้ยงสัตว์หายาก เช่น กิ้งก่า งู เฟอเร็ต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สัตว์แปลกใหม่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-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6" id="6"/>
          <p:cNvSpPr txBox="true"/>
          <p:nvPr/>
        </p:nvSpPr>
        <p:spPr>
          <a:xfrm rot="0">
            <a:off x="7770931" y="680493"/>
            <a:ext cx="2746137" cy="6297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74"/>
              </a:lnSpc>
              <a:spcBef>
                <a:spcPct val="0"/>
              </a:spcBef>
            </a:pPr>
            <a:r>
              <a:rPr lang="en-US" b="true" sz="3695">
                <a:solidFill>
                  <a:srgbClr val="000000"/>
                </a:solidFill>
                <a:latin typeface="Prompt Bold"/>
                <a:ea typeface="Prompt Bold"/>
                <a:cs typeface="Prompt Bold"/>
                <a:sym typeface="Prompt Bold"/>
              </a:rPr>
              <a:t>อภิธานศัพท์</a:t>
            </a:r>
          </a:p>
        </p:txBody>
      </p:sp>
    </p:spTree>
  </p:cSld>
  <p:clrMapOvr>
    <a:masterClrMapping/>
  </p:clrMapOvr>
</p:sld>
</file>

<file path=ppt/slides/slide45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563394" y="297626"/>
            <a:ext cx="5161212" cy="899085"/>
            <a:chOff x="0" y="0"/>
            <a:chExt cx="1443167" cy="251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43167" cy="251400"/>
            </a:xfrm>
            <a:custGeom>
              <a:avLst/>
              <a:gdLst/>
              <a:ahLst/>
              <a:cxnLst/>
              <a:rect r="r" b="b" t="t" l="l"/>
              <a:pathLst>
                <a:path h="251400" w="1443167">
                  <a:moveTo>
                    <a:pt x="99001" y="0"/>
                  </a:moveTo>
                  <a:lnTo>
                    <a:pt x="1344166" y="0"/>
                  </a:lnTo>
                  <a:cubicBezTo>
                    <a:pt x="1370423" y="0"/>
                    <a:pt x="1395604" y="10430"/>
                    <a:pt x="1414170" y="28997"/>
                  </a:cubicBezTo>
                  <a:cubicBezTo>
                    <a:pt x="1432737" y="47563"/>
                    <a:pt x="1443167" y="72745"/>
                    <a:pt x="1443167" y="99001"/>
                  </a:cubicBezTo>
                  <a:lnTo>
                    <a:pt x="1443167" y="152399"/>
                  </a:lnTo>
                  <a:cubicBezTo>
                    <a:pt x="1443167" y="207076"/>
                    <a:pt x="1398843" y="251400"/>
                    <a:pt x="1344166" y="251400"/>
                  </a:cubicBezTo>
                  <a:lnTo>
                    <a:pt x="99001" y="251400"/>
                  </a:lnTo>
                  <a:cubicBezTo>
                    <a:pt x="44324" y="251400"/>
                    <a:pt x="0" y="207076"/>
                    <a:pt x="0" y="152399"/>
                  </a:cubicBezTo>
                  <a:lnTo>
                    <a:pt x="0" y="99001"/>
                  </a:lnTo>
                  <a:cubicBezTo>
                    <a:pt x="0" y="44324"/>
                    <a:pt x="44324" y="0"/>
                    <a:pt x="99001" y="0"/>
                  </a:cubicBezTo>
                  <a:close/>
                </a:path>
              </a:pathLst>
            </a:custGeom>
            <a:solidFill>
              <a:srgbClr val="8ADDCA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1443167" cy="279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aphicFrame>
        <p:nvGraphicFramePr>
          <p:cNvPr name="Table 5" id="5"/>
          <p:cNvGraphicFramePr>
            <a:graphicFrameLocks noGrp="true"/>
          </p:cNvGraphicFramePr>
          <p:nvPr/>
        </p:nvGraphicFramePr>
        <p:xfrm>
          <a:off x="820018" y="1478243"/>
          <a:ext cx="16647964" cy="8416519"/>
        </p:xfrm>
        <a:graphic>
          <a:graphicData uri="http://schemas.openxmlformats.org/drawingml/2006/table">
            <a:tbl>
              <a:tblPr/>
              <a:tblGrid>
                <a:gridCol w="2464684"/>
                <a:gridCol w="3272773"/>
                <a:gridCol w="5014080"/>
                <a:gridCol w="1991382"/>
                <a:gridCol w="3905045"/>
              </a:tblGrid>
              <a:tr h="136826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ภาษาไทย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ภาษาอังกฤษ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คำอธิบาย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คำที่ใช้ในการสื่อสาร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ประกอบด้วย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</a:tr>
              <a:tr h="221028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เสือภูเขา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Mountain Biking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  การปั่นจักรยานบนภูเขาหรือเส้นทางขรุขระ</a:t>
                      </a:r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  เสือภูเขา</a:t>
                      </a:r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-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1028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  ทางเรียบ</a:t>
                      </a:r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  Road Cycling</a:t>
                      </a:r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  การปั่นจักรยานบนถนนหรือพื้นเรียบ</a:t>
                      </a:r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  ทางเรียบ</a:t>
                      </a:r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-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2768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ทางไกล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Long-Distance Cycling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การปั่นจักรยานเป็นระยะทางไกล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ทางไกล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-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6" id="6"/>
          <p:cNvSpPr txBox="true"/>
          <p:nvPr/>
        </p:nvSpPr>
        <p:spPr>
          <a:xfrm rot="0">
            <a:off x="7770931" y="398961"/>
            <a:ext cx="2746137" cy="6297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74"/>
              </a:lnSpc>
              <a:spcBef>
                <a:spcPct val="0"/>
              </a:spcBef>
            </a:pPr>
            <a:r>
              <a:rPr lang="en-US" b="true" sz="3695">
                <a:solidFill>
                  <a:srgbClr val="000000"/>
                </a:solidFill>
                <a:latin typeface="Prompt Bold"/>
                <a:ea typeface="Prompt Bold"/>
                <a:cs typeface="Prompt Bold"/>
                <a:sym typeface="Prompt Bold"/>
              </a:rPr>
              <a:t>อภิธานศัพท์</a:t>
            </a:r>
          </a:p>
        </p:txBody>
      </p:sp>
    </p:spTree>
  </p:cSld>
  <p:clrMapOvr>
    <a:masterClrMapping/>
  </p:clrMapOvr>
</p:sld>
</file>

<file path=ppt/slides/slide46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563394" y="288115"/>
            <a:ext cx="5161212" cy="899085"/>
            <a:chOff x="0" y="0"/>
            <a:chExt cx="1443167" cy="251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43167" cy="251400"/>
            </a:xfrm>
            <a:custGeom>
              <a:avLst/>
              <a:gdLst/>
              <a:ahLst/>
              <a:cxnLst/>
              <a:rect r="r" b="b" t="t" l="l"/>
              <a:pathLst>
                <a:path h="251400" w="1443167">
                  <a:moveTo>
                    <a:pt x="99001" y="0"/>
                  </a:moveTo>
                  <a:lnTo>
                    <a:pt x="1344166" y="0"/>
                  </a:lnTo>
                  <a:cubicBezTo>
                    <a:pt x="1370423" y="0"/>
                    <a:pt x="1395604" y="10430"/>
                    <a:pt x="1414170" y="28997"/>
                  </a:cubicBezTo>
                  <a:cubicBezTo>
                    <a:pt x="1432737" y="47563"/>
                    <a:pt x="1443167" y="72745"/>
                    <a:pt x="1443167" y="99001"/>
                  </a:cubicBezTo>
                  <a:lnTo>
                    <a:pt x="1443167" y="152399"/>
                  </a:lnTo>
                  <a:cubicBezTo>
                    <a:pt x="1443167" y="207076"/>
                    <a:pt x="1398843" y="251400"/>
                    <a:pt x="1344166" y="251400"/>
                  </a:cubicBezTo>
                  <a:lnTo>
                    <a:pt x="99001" y="251400"/>
                  </a:lnTo>
                  <a:cubicBezTo>
                    <a:pt x="44324" y="251400"/>
                    <a:pt x="0" y="207076"/>
                    <a:pt x="0" y="152399"/>
                  </a:cubicBezTo>
                  <a:lnTo>
                    <a:pt x="0" y="99001"/>
                  </a:lnTo>
                  <a:cubicBezTo>
                    <a:pt x="0" y="44324"/>
                    <a:pt x="44324" y="0"/>
                    <a:pt x="99001" y="0"/>
                  </a:cubicBezTo>
                  <a:close/>
                </a:path>
              </a:pathLst>
            </a:custGeom>
            <a:solidFill>
              <a:srgbClr val="8ADDCA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1443167" cy="279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aphicFrame>
        <p:nvGraphicFramePr>
          <p:cNvPr name="Table 5" id="5"/>
          <p:cNvGraphicFramePr>
            <a:graphicFrameLocks noGrp="true"/>
          </p:cNvGraphicFramePr>
          <p:nvPr/>
        </p:nvGraphicFramePr>
        <p:xfrm>
          <a:off x="820018" y="1478243"/>
          <a:ext cx="16647964" cy="8524875"/>
        </p:xfrm>
        <a:graphic>
          <a:graphicData uri="http://schemas.openxmlformats.org/drawingml/2006/table">
            <a:tbl>
              <a:tblPr/>
              <a:tblGrid>
                <a:gridCol w="2464684"/>
                <a:gridCol w="3272773"/>
                <a:gridCol w="5014080"/>
                <a:gridCol w="1991382"/>
                <a:gridCol w="3905045"/>
              </a:tblGrid>
              <a:tr h="136819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ภาษาไทย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ภาษาอังกฤษ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คำอธิบาย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คำที่ใช้ในการสื่อสาร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ประกอบด้วย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</a:tr>
              <a:tr h="221015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ปั่นท่องเที่ยว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Leisure Cycling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  การปั่นเพื่อความเพลิดเพลินหรือท่องเที่ยว</a:t>
                      </a:r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ปั่นท่องเที่ยว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-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8917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วิ่ง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 Running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การออกกำลังกายโดยการวิ่ง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  วิ่ง</a:t>
                      </a:r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-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8917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ว่ายน้ำ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Swimming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การออกกำลังกายในน้ำ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  ว่ายน้ำ</a:t>
                      </a:r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-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6819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  เวทเทรนนิ่ง 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Weight Training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การฝึกกล้ามเนื้อโดยใช้เวทหรืออุปกรณ์ 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เวทเทรนนิ่ง 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-  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6" id="6"/>
          <p:cNvSpPr txBox="true"/>
          <p:nvPr/>
        </p:nvSpPr>
        <p:spPr>
          <a:xfrm rot="0">
            <a:off x="7770931" y="389451"/>
            <a:ext cx="2746137" cy="6297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74"/>
              </a:lnSpc>
              <a:spcBef>
                <a:spcPct val="0"/>
              </a:spcBef>
            </a:pPr>
            <a:r>
              <a:rPr lang="en-US" b="true" sz="3695">
                <a:solidFill>
                  <a:srgbClr val="000000"/>
                </a:solidFill>
                <a:latin typeface="Prompt Bold"/>
                <a:ea typeface="Prompt Bold"/>
                <a:cs typeface="Prompt Bold"/>
                <a:sym typeface="Prompt Bold"/>
              </a:rPr>
              <a:t>อภิธานศัพท์</a:t>
            </a:r>
          </a:p>
        </p:txBody>
      </p:sp>
    </p:spTree>
  </p:cSld>
  <p:clrMapOvr>
    <a:masterClrMapping/>
  </p:clrMapOvr>
</p:sld>
</file>

<file path=ppt/slides/slide47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563394" y="354729"/>
            <a:ext cx="5161212" cy="899085"/>
            <a:chOff x="0" y="0"/>
            <a:chExt cx="1443167" cy="251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43167" cy="251400"/>
            </a:xfrm>
            <a:custGeom>
              <a:avLst/>
              <a:gdLst/>
              <a:ahLst/>
              <a:cxnLst/>
              <a:rect r="r" b="b" t="t" l="l"/>
              <a:pathLst>
                <a:path h="251400" w="1443167">
                  <a:moveTo>
                    <a:pt x="99001" y="0"/>
                  </a:moveTo>
                  <a:lnTo>
                    <a:pt x="1344166" y="0"/>
                  </a:lnTo>
                  <a:cubicBezTo>
                    <a:pt x="1370423" y="0"/>
                    <a:pt x="1395604" y="10430"/>
                    <a:pt x="1414170" y="28997"/>
                  </a:cubicBezTo>
                  <a:cubicBezTo>
                    <a:pt x="1432737" y="47563"/>
                    <a:pt x="1443167" y="72745"/>
                    <a:pt x="1443167" y="99001"/>
                  </a:cubicBezTo>
                  <a:lnTo>
                    <a:pt x="1443167" y="152399"/>
                  </a:lnTo>
                  <a:cubicBezTo>
                    <a:pt x="1443167" y="207076"/>
                    <a:pt x="1398843" y="251400"/>
                    <a:pt x="1344166" y="251400"/>
                  </a:cubicBezTo>
                  <a:lnTo>
                    <a:pt x="99001" y="251400"/>
                  </a:lnTo>
                  <a:cubicBezTo>
                    <a:pt x="44324" y="251400"/>
                    <a:pt x="0" y="207076"/>
                    <a:pt x="0" y="152399"/>
                  </a:cubicBezTo>
                  <a:lnTo>
                    <a:pt x="0" y="99001"/>
                  </a:lnTo>
                  <a:cubicBezTo>
                    <a:pt x="0" y="44324"/>
                    <a:pt x="44324" y="0"/>
                    <a:pt x="99001" y="0"/>
                  </a:cubicBezTo>
                  <a:close/>
                </a:path>
              </a:pathLst>
            </a:custGeom>
            <a:solidFill>
              <a:srgbClr val="8ADDCA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1443167" cy="279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aphicFrame>
        <p:nvGraphicFramePr>
          <p:cNvPr name="Table 5" id="5"/>
          <p:cNvGraphicFramePr>
            <a:graphicFrameLocks noGrp="true"/>
          </p:cNvGraphicFramePr>
          <p:nvPr/>
        </p:nvGraphicFramePr>
        <p:xfrm>
          <a:off x="820018" y="1478243"/>
          <a:ext cx="16647964" cy="8416519"/>
        </p:xfrm>
        <a:graphic>
          <a:graphicData uri="http://schemas.openxmlformats.org/drawingml/2006/table">
            <a:tbl>
              <a:tblPr/>
              <a:tblGrid>
                <a:gridCol w="2464684"/>
                <a:gridCol w="3272773"/>
                <a:gridCol w="5014080"/>
                <a:gridCol w="1991382"/>
                <a:gridCol w="3905045"/>
              </a:tblGrid>
              <a:tr h="136826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ภาษาไทย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ภาษาอังกฤษ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คำอธิบาย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คำที่ใช้ในการสื่อสาร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ประกอบด้วย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</a:tr>
              <a:tr h="221028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  เต้นแอโรบิก</a:t>
                      </a:r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  Aerobic</a:t>
                      </a:r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  Dance</a:t>
                      </a:r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  การออกกำลังกายด้วยการเต้นตามจังหวะเพลง</a:t>
                      </a:r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  เต้นแอโรบิก</a:t>
                      </a:r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-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0668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  ถักโครเชต์</a:t>
                      </a:r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  Crochet</a:t>
                      </a:r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  การใช้เข็มถักไหมพรมเป็นลวดลาย</a:t>
                      </a:r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  ถักโครเชต์</a:t>
                      </a:r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-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3128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  ประดิษฐ์เครื่องประดับ</a:t>
                      </a:r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  Jewelry</a:t>
                      </a:r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  Making</a:t>
                      </a:r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  การออกแบบและสร้างเครื่องประดับ</a:t>
                      </a:r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  ประดิษฐ์เครื่องประดับ</a:t>
                      </a:r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-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6" id="6"/>
          <p:cNvSpPr txBox="true"/>
          <p:nvPr/>
        </p:nvSpPr>
        <p:spPr>
          <a:xfrm rot="0">
            <a:off x="7770931" y="456065"/>
            <a:ext cx="2746137" cy="6297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74"/>
              </a:lnSpc>
              <a:spcBef>
                <a:spcPct val="0"/>
              </a:spcBef>
            </a:pPr>
            <a:r>
              <a:rPr lang="en-US" b="true" sz="3695">
                <a:solidFill>
                  <a:srgbClr val="000000"/>
                </a:solidFill>
                <a:latin typeface="Prompt Bold"/>
                <a:ea typeface="Prompt Bold"/>
                <a:cs typeface="Prompt Bold"/>
                <a:sym typeface="Prompt Bold"/>
              </a:rPr>
              <a:t>อภิธานศัพท์</a:t>
            </a:r>
          </a:p>
        </p:txBody>
      </p:sp>
    </p:spTree>
  </p:cSld>
  <p:clrMapOvr>
    <a:masterClrMapping/>
  </p:clrMapOvr>
</p:sld>
</file>

<file path=ppt/slides/slide48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563394" y="579157"/>
            <a:ext cx="5161212" cy="899085"/>
            <a:chOff x="0" y="0"/>
            <a:chExt cx="1443167" cy="251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43167" cy="251400"/>
            </a:xfrm>
            <a:custGeom>
              <a:avLst/>
              <a:gdLst/>
              <a:ahLst/>
              <a:cxnLst/>
              <a:rect r="r" b="b" t="t" l="l"/>
              <a:pathLst>
                <a:path h="251400" w="1443167">
                  <a:moveTo>
                    <a:pt x="99001" y="0"/>
                  </a:moveTo>
                  <a:lnTo>
                    <a:pt x="1344166" y="0"/>
                  </a:lnTo>
                  <a:cubicBezTo>
                    <a:pt x="1370423" y="0"/>
                    <a:pt x="1395604" y="10430"/>
                    <a:pt x="1414170" y="28997"/>
                  </a:cubicBezTo>
                  <a:cubicBezTo>
                    <a:pt x="1432737" y="47563"/>
                    <a:pt x="1443167" y="72745"/>
                    <a:pt x="1443167" y="99001"/>
                  </a:cubicBezTo>
                  <a:lnTo>
                    <a:pt x="1443167" y="152399"/>
                  </a:lnTo>
                  <a:cubicBezTo>
                    <a:pt x="1443167" y="207076"/>
                    <a:pt x="1398843" y="251400"/>
                    <a:pt x="1344166" y="251400"/>
                  </a:cubicBezTo>
                  <a:lnTo>
                    <a:pt x="99001" y="251400"/>
                  </a:lnTo>
                  <a:cubicBezTo>
                    <a:pt x="44324" y="251400"/>
                    <a:pt x="0" y="207076"/>
                    <a:pt x="0" y="152399"/>
                  </a:cubicBezTo>
                  <a:lnTo>
                    <a:pt x="0" y="99001"/>
                  </a:lnTo>
                  <a:cubicBezTo>
                    <a:pt x="0" y="44324"/>
                    <a:pt x="44324" y="0"/>
                    <a:pt x="99001" y="0"/>
                  </a:cubicBezTo>
                  <a:close/>
                </a:path>
              </a:pathLst>
            </a:custGeom>
            <a:solidFill>
              <a:srgbClr val="8ADDCA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1443167" cy="279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aphicFrame>
        <p:nvGraphicFramePr>
          <p:cNvPr name="Table 5" id="5"/>
          <p:cNvGraphicFramePr>
            <a:graphicFrameLocks noGrp="true"/>
          </p:cNvGraphicFramePr>
          <p:nvPr/>
        </p:nvGraphicFramePr>
        <p:xfrm>
          <a:off x="820018" y="1856151"/>
          <a:ext cx="16647964" cy="8070196"/>
        </p:xfrm>
        <a:graphic>
          <a:graphicData uri="http://schemas.openxmlformats.org/drawingml/2006/table">
            <a:tbl>
              <a:tblPr/>
              <a:tblGrid>
                <a:gridCol w="2464684"/>
                <a:gridCol w="3272773"/>
                <a:gridCol w="5173051"/>
                <a:gridCol w="2346680"/>
                <a:gridCol w="3390777"/>
              </a:tblGrid>
              <a:tr h="136853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ภาษาไทย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ภาษาอังกฤษ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คำอธิบาย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คำที่ใช้ในการสื่อสาร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ประกอบด้วย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</a:tr>
              <a:tr h="125892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ร้อยลูกปัด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Beadwork 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การร้อยลูกปัดเป็นรูปแบบต่าง ๆ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ร้อยลูกปัด 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-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9485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เล่นกีตาร์ 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Playing Guita 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การฝึกหรือเล่นกีตาร์ 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เล่นกีตาร์ 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-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0981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เล่นเปียโน 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Playing Piano 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การเล่นเปียโนหรือคีย์บอร์ด 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เล่นเปียโน 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- 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3807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เย็บปักถักร้อย 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Embroidery 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การปักผ้าหรือสร้างลวดลายด้วยด้าย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 เย็บปักถักร้อย 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- 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6" id="6"/>
          <p:cNvSpPr txBox="true"/>
          <p:nvPr/>
        </p:nvSpPr>
        <p:spPr>
          <a:xfrm rot="0">
            <a:off x="7770931" y="680493"/>
            <a:ext cx="2746137" cy="6297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74"/>
              </a:lnSpc>
              <a:spcBef>
                <a:spcPct val="0"/>
              </a:spcBef>
            </a:pPr>
            <a:r>
              <a:rPr lang="en-US" b="true" sz="3695">
                <a:solidFill>
                  <a:srgbClr val="000000"/>
                </a:solidFill>
                <a:latin typeface="Prompt Bold"/>
                <a:ea typeface="Prompt Bold"/>
                <a:cs typeface="Prompt Bold"/>
                <a:sym typeface="Prompt Bold"/>
              </a:rPr>
              <a:t>อภิธานศัพท์</a:t>
            </a:r>
          </a:p>
        </p:txBody>
      </p:sp>
    </p:spTree>
  </p:cSld>
  <p:clrMapOvr>
    <a:masterClrMapping/>
  </p:clrMapOvr>
</p:sld>
</file>

<file path=ppt/slides/slide49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563394" y="324106"/>
            <a:ext cx="5161212" cy="899085"/>
            <a:chOff x="0" y="0"/>
            <a:chExt cx="1443167" cy="251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43167" cy="251400"/>
            </a:xfrm>
            <a:custGeom>
              <a:avLst/>
              <a:gdLst/>
              <a:ahLst/>
              <a:cxnLst/>
              <a:rect r="r" b="b" t="t" l="l"/>
              <a:pathLst>
                <a:path h="251400" w="1443167">
                  <a:moveTo>
                    <a:pt x="99001" y="0"/>
                  </a:moveTo>
                  <a:lnTo>
                    <a:pt x="1344166" y="0"/>
                  </a:lnTo>
                  <a:cubicBezTo>
                    <a:pt x="1370423" y="0"/>
                    <a:pt x="1395604" y="10430"/>
                    <a:pt x="1414170" y="28997"/>
                  </a:cubicBezTo>
                  <a:cubicBezTo>
                    <a:pt x="1432737" y="47563"/>
                    <a:pt x="1443167" y="72745"/>
                    <a:pt x="1443167" y="99001"/>
                  </a:cubicBezTo>
                  <a:lnTo>
                    <a:pt x="1443167" y="152399"/>
                  </a:lnTo>
                  <a:cubicBezTo>
                    <a:pt x="1443167" y="207076"/>
                    <a:pt x="1398843" y="251400"/>
                    <a:pt x="1344166" y="251400"/>
                  </a:cubicBezTo>
                  <a:lnTo>
                    <a:pt x="99001" y="251400"/>
                  </a:lnTo>
                  <a:cubicBezTo>
                    <a:pt x="44324" y="251400"/>
                    <a:pt x="0" y="207076"/>
                    <a:pt x="0" y="152399"/>
                  </a:cubicBezTo>
                  <a:lnTo>
                    <a:pt x="0" y="99001"/>
                  </a:lnTo>
                  <a:cubicBezTo>
                    <a:pt x="0" y="44324"/>
                    <a:pt x="44324" y="0"/>
                    <a:pt x="99001" y="0"/>
                  </a:cubicBezTo>
                  <a:close/>
                </a:path>
              </a:pathLst>
            </a:custGeom>
            <a:solidFill>
              <a:srgbClr val="8ADDCA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1443167" cy="279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aphicFrame>
        <p:nvGraphicFramePr>
          <p:cNvPr name="Table 5" id="5"/>
          <p:cNvGraphicFramePr>
            <a:graphicFrameLocks noGrp="true"/>
          </p:cNvGraphicFramePr>
          <p:nvPr/>
        </p:nvGraphicFramePr>
        <p:xfrm>
          <a:off x="820018" y="1478243"/>
          <a:ext cx="16647964" cy="8412937"/>
        </p:xfrm>
        <a:graphic>
          <a:graphicData uri="http://schemas.openxmlformats.org/drawingml/2006/table">
            <a:tbl>
              <a:tblPr/>
              <a:tblGrid>
                <a:gridCol w="2464684"/>
                <a:gridCol w="3272773"/>
                <a:gridCol w="5014080"/>
                <a:gridCol w="1991382"/>
                <a:gridCol w="3905045"/>
              </a:tblGrid>
              <a:tr h="136827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ภาษาไทย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ภาษาอังกฤษ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คำอธิบาย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คำที่ใช้ในการสื่อสาร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ประกอบด้วย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</a:tr>
              <a:tr h="221028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  ร้องเพลง</a:t>
                      </a:r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  Singing</a:t>
                      </a:r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  การร้องเพลงเพื่อความบันเทิงหรือฝึกฝน</a:t>
                      </a:r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  ร้องเพลง</a:t>
                      </a:r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-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0668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  แต่งเพลง</a:t>
                      </a:r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  Songwriting</a:t>
                      </a:r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  การสร้างเนื้อร้องหรือทำนองเพลง</a:t>
                      </a:r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  แต่งเพลง</a:t>
                      </a:r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-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2769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  วาดภาพสีน้ำ</a:t>
                      </a:r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  Watercolor</a:t>
                      </a:r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  Painting</a:t>
                      </a:r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  การวาดภาพโดยใช้สีน้ำ</a:t>
                      </a:r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  วาดภาพสีน้ำ</a:t>
                      </a:r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-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6" id="6"/>
          <p:cNvSpPr txBox="true"/>
          <p:nvPr/>
        </p:nvSpPr>
        <p:spPr>
          <a:xfrm rot="0">
            <a:off x="7770931" y="425442"/>
            <a:ext cx="2746137" cy="6297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74"/>
              </a:lnSpc>
              <a:spcBef>
                <a:spcPct val="0"/>
              </a:spcBef>
            </a:pPr>
            <a:r>
              <a:rPr lang="en-US" b="true" sz="3695">
                <a:solidFill>
                  <a:srgbClr val="000000"/>
                </a:solidFill>
                <a:latin typeface="Prompt Bold"/>
                <a:ea typeface="Prompt Bold"/>
                <a:cs typeface="Prompt Bold"/>
                <a:sym typeface="Prompt Bold"/>
              </a:rPr>
              <a:t>อภิธานศัพท์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14350" y="-1782991"/>
            <a:ext cx="21157881" cy="3881357"/>
            <a:chOff x="0" y="0"/>
            <a:chExt cx="5572446" cy="102225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572446" cy="1022250"/>
            </a:xfrm>
            <a:custGeom>
              <a:avLst/>
              <a:gdLst/>
              <a:ahLst/>
              <a:cxnLst/>
              <a:rect r="r" b="b" t="t" l="l"/>
              <a:pathLst>
                <a:path h="1022250" w="5572446">
                  <a:moveTo>
                    <a:pt x="0" y="0"/>
                  </a:moveTo>
                  <a:lnTo>
                    <a:pt x="5572446" y="0"/>
                  </a:lnTo>
                  <a:lnTo>
                    <a:pt x="5572446" y="1022250"/>
                  </a:lnTo>
                  <a:lnTo>
                    <a:pt x="0" y="1022250"/>
                  </a:lnTo>
                  <a:close/>
                </a:path>
              </a:pathLst>
            </a:custGeom>
            <a:solidFill>
              <a:srgbClr val="F6E89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5572446" cy="1050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3387600" y="268288"/>
            <a:ext cx="11512799" cy="1368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00"/>
              </a:lnSpc>
              <a:spcBef>
                <a:spcPct val="0"/>
              </a:spcBef>
            </a:pPr>
            <a:r>
              <a:rPr lang="en-US" b="true" sz="8000">
                <a:solidFill>
                  <a:srgbClr val="000000"/>
                </a:solidFill>
                <a:latin typeface="Prompt Bold"/>
                <a:ea typeface="Prompt Bold"/>
                <a:cs typeface="Prompt Bold"/>
                <a:sym typeface="Prompt Bold"/>
              </a:rPr>
              <a:t>สิ่งที่แก้ไขจากงาน P6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448009" y="2635379"/>
            <a:ext cx="11082798" cy="7378871"/>
            <a:chOff x="0" y="0"/>
            <a:chExt cx="2918926" cy="194340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918926" cy="1943406"/>
            </a:xfrm>
            <a:custGeom>
              <a:avLst/>
              <a:gdLst/>
              <a:ahLst/>
              <a:cxnLst/>
              <a:rect r="r" b="b" t="t" l="l"/>
              <a:pathLst>
                <a:path h="1943406" w="2918926">
                  <a:moveTo>
                    <a:pt x="34928" y="0"/>
                  </a:moveTo>
                  <a:lnTo>
                    <a:pt x="2883998" y="0"/>
                  </a:lnTo>
                  <a:cubicBezTo>
                    <a:pt x="2893262" y="0"/>
                    <a:pt x="2902146" y="3680"/>
                    <a:pt x="2908696" y="10230"/>
                  </a:cubicBezTo>
                  <a:cubicBezTo>
                    <a:pt x="2915246" y="16780"/>
                    <a:pt x="2918926" y="25664"/>
                    <a:pt x="2918926" y="34928"/>
                  </a:cubicBezTo>
                  <a:lnTo>
                    <a:pt x="2918926" y="1908479"/>
                  </a:lnTo>
                  <a:cubicBezTo>
                    <a:pt x="2918926" y="1917742"/>
                    <a:pt x="2915246" y="1926626"/>
                    <a:pt x="2908696" y="1933176"/>
                  </a:cubicBezTo>
                  <a:cubicBezTo>
                    <a:pt x="2902146" y="1939727"/>
                    <a:pt x="2893262" y="1943406"/>
                    <a:pt x="2883998" y="1943406"/>
                  </a:cubicBezTo>
                  <a:lnTo>
                    <a:pt x="34928" y="1943406"/>
                  </a:lnTo>
                  <a:cubicBezTo>
                    <a:pt x="25664" y="1943406"/>
                    <a:pt x="16780" y="1939727"/>
                    <a:pt x="10230" y="1933176"/>
                  </a:cubicBezTo>
                  <a:cubicBezTo>
                    <a:pt x="3680" y="1926626"/>
                    <a:pt x="0" y="1917742"/>
                    <a:pt x="0" y="1908479"/>
                  </a:cubicBezTo>
                  <a:lnTo>
                    <a:pt x="0" y="34928"/>
                  </a:lnTo>
                  <a:cubicBezTo>
                    <a:pt x="0" y="25664"/>
                    <a:pt x="3680" y="16780"/>
                    <a:pt x="10230" y="10230"/>
                  </a:cubicBezTo>
                  <a:cubicBezTo>
                    <a:pt x="16780" y="3680"/>
                    <a:pt x="25664" y="0"/>
                    <a:pt x="34928" y="0"/>
                  </a:cubicBezTo>
                  <a:close/>
                </a:path>
              </a:pathLst>
            </a:custGeom>
            <a:solidFill>
              <a:srgbClr val="8ADDCA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28575"/>
              <a:ext cx="2918926" cy="19719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2101479" y="3127590"/>
            <a:ext cx="9775857" cy="6318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Prompt"/>
                <a:ea typeface="Prompt"/>
                <a:cs typeface="Prompt"/>
                <a:sym typeface="Prompt"/>
              </a:rPr>
              <a:t>อภิธานศัพท์</a:t>
            </a:r>
          </a:p>
          <a:p>
            <a:pPr algn="l"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Prompt"/>
                <a:ea typeface="Prompt"/>
                <a:cs typeface="Prompt"/>
                <a:sym typeface="Prompt"/>
              </a:rPr>
              <a:t>Use case diagram </a:t>
            </a:r>
          </a:p>
          <a:p>
            <a:pPr algn="l"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Prompt"/>
                <a:ea typeface="Prompt"/>
                <a:cs typeface="Prompt"/>
                <a:sym typeface="Prompt"/>
              </a:rPr>
              <a:t>Entity Relationship Diagram (ERD)</a:t>
            </a:r>
          </a:p>
          <a:p>
            <a:pPr algn="l"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Prompt"/>
                <a:ea typeface="Prompt"/>
                <a:cs typeface="Prompt"/>
                <a:sym typeface="Prompt"/>
              </a:rPr>
              <a:t>Data dictionary </a:t>
            </a:r>
          </a:p>
          <a:p>
            <a:pPr algn="l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Prompt"/>
                <a:ea typeface="Prompt"/>
                <a:cs typeface="Prompt"/>
                <a:sym typeface="Prompt"/>
              </a:rPr>
              <a:t>     - เพิ่ม table </a:t>
            </a:r>
            <a:r>
              <a:rPr lang="en-US" sz="3999">
                <a:solidFill>
                  <a:srgbClr val="E64115"/>
                </a:solidFill>
                <a:latin typeface="Prompt"/>
                <a:ea typeface="Prompt"/>
                <a:cs typeface="Prompt"/>
                <a:sym typeface="Prompt"/>
              </a:rPr>
              <a:t>gender</a:t>
            </a:r>
          </a:p>
          <a:p>
            <a:pPr algn="l">
              <a:lnSpc>
                <a:spcPts val="5599"/>
              </a:lnSpc>
            </a:pPr>
            <a:r>
              <a:rPr lang="en-US" sz="3999">
                <a:solidFill>
                  <a:srgbClr val="E64115"/>
                </a:solidFill>
                <a:latin typeface="Prompt"/>
                <a:ea typeface="Prompt"/>
                <a:cs typeface="Prompt"/>
                <a:sym typeface="Prompt"/>
              </a:rPr>
              <a:t>     </a:t>
            </a:r>
            <a:r>
              <a:rPr lang="en-US" sz="3999">
                <a:solidFill>
                  <a:srgbClr val="000000"/>
                </a:solidFill>
                <a:latin typeface="Prompt"/>
                <a:ea typeface="Prompt"/>
                <a:cs typeface="Prompt"/>
                <a:sym typeface="Prompt"/>
              </a:rPr>
              <a:t>- เพิ่ม table</a:t>
            </a:r>
            <a:r>
              <a:rPr lang="en-US" sz="3999">
                <a:solidFill>
                  <a:srgbClr val="E64115"/>
                </a:solidFill>
                <a:latin typeface="Prompt"/>
                <a:ea typeface="Prompt"/>
                <a:cs typeface="Prompt"/>
                <a:sym typeface="Prompt"/>
              </a:rPr>
              <a:t> </a:t>
            </a:r>
            <a:r>
              <a:rPr lang="en-US" sz="3999">
                <a:solidFill>
                  <a:srgbClr val="E64115"/>
                </a:solidFill>
                <a:latin typeface="Prompt"/>
                <a:ea typeface="Prompt"/>
                <a:cs typeface="Prompt"/>
                <a:sym typeface="Prompt"/>
              </a:rPr>
              <a:t>post_job_skill</a:t>
            </a:r>
          </a:p>
          <a:p>
            <a:pPr algn="l">
              <a:lnSpc>
                <a:spcPts val="5599"/>
              </a:lnSpc>
            </a:pPr>
            <a:r>
              <a:rPr lang="en-US" sz="3999">
                <a:solidFill>
                  <a:srgbClr val="E64115"/>
                </a:solidFill>
                <a:latin typeface="Prompt"/>
                <a:ea typeface="Prompt"/>
                <a:cs typeface="Prompt"/>
                <a:sym typeface="Prompt"/>
              </a:rPr>
              <a:t>    </a:t>
            </a:r>
            <a:r>
              <a:rPr lang="en-US" sz="3999">
                <a:solidFill>
                  <a:srgbClr val="000000"/>
                </a:solidFill>
                <a:latin typeface="Prompt"/>
                <a:ea typeface="Prompt"/>
                <a:cs typeface="Prompt"/>
                <a:sym typeface="Prompt"/>
              </a:rPr>
              <a:t> - เพิ่ม table </a:t>
            </a:r>
            <a:r>
              <a:rPr lang="en-US" sz="3999">
                <a:solidFill>
                  <a:srgbClr val="E64115"/>
                </a:solidFill>
                <a:latin typeface="Prompt"/>
                <a:ea typeface="Prompt"/>
                <a:cs typeface="Prompt"/>
                <a:sym typeface="Prompt"/>
              </a:rPr>
              <a:t>accepted_student</a:t>
            </a:r>
          </a:p>
          <a:p>
            <a:pPr algn="l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Prompt"/>
                <a:ea typeface="Prompt"/>
                <a:cs typeface="Prompt"/>
                <a:sym typeface="Prompt"/>
              </a:rPr>
              <a:t>     - เพิ่ม table </a:t>
            </a:r>
            <a:r>
              <a:rPr lang="en-US" sz="3999">
                <a:solidFill>
                  <a:srgbClr val="E64115"/>
                </a:solidFill>
                <a:latin typeface="Prompt"/>
                <a:ea typeface="Prompt"/>
                <a:cs typeface="Prompt"/>
                <a:sym typeface="Prompt"/>
              </a:rPr>
              <a:t>hobby</a:t>
            </a:r>
          </a:p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Prompt"/>
                <a:ea typeface="Prompt"/>
                <a:cs typeface="Prompt"/>
                <a:sym typeface="Prompt"/>
              </a:rPr>
              <a:t>     - เพิ่ม table </a:t>
            </a:r>
            <a:r>
              <a:rPr lang="en-US" sz="3999">
                <a:solidFill>
                  <a:srgbClr val="E64115"/>
                </a:solidFill>
                <a:latin typeface="Prompt"/>
                <a:ea typeface="Prompt"/>
                <a:cs typeface="Prompt"/>
                <a:sym typeface="Prompt"/>
              </a:rPr>
              <a:t>subhobby</a:t>
            </a:r>
          </a:p>
        </p:txBody>
      </p:sp>
    </p:spTree>
  </p:cSld>
  <p:clrMapOvr>
    <a:masterClrMapping/>
  </p:clrMapOvr>
</p:sld>
</file>

<file path=ppt/slides/slide50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563394" y="297626"/>
            <a:ext cx="5161212" cy="899085"/>
            <a:chOff x="0" y="0"/>
            <a:chExt cx="1443167" cy="251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43167" cy="251400"/>
            </a:xfrm>
            <a:custGeom>
              <a:avLst/>
              <a:gdLst/>
              <a:ahLst/>
              <a:cxnLst/>
              <a:rect r="r" b="b" t="t" l="l"/>
              <a:pathLst>
                <a:path h="251400" w="1443167">
                  <a:moveTo>
                    <a:pt x="99001" y="0"/>
                  </a:moveTo>
                  <a:lnTo>
                    <a:pt x="1344166" y="0"/>
                  </a:lnTo>
                  <a:cubicBezTo>
                    <a:pt x="1370423" y="0"/>
                    <a:pt x="1395604" y="10430"/>
                    <a:pt x="1414170" y="28997"/>
                  </a:cubicBezTo>
                  <a:cubicBezTo>
                    <a:pt x="1432737" y="47563"/>
                    <a:pt x="1443167" y="72745"/>
                    <a:pt x="1443167" y="99001"/>
                  </a:cubicBezTo>
                  <a:lnTo>
                    <a:pt x="1443167" y="152399"/>
                  </a:lnTo>
                  <a:cubicBezTo>
                    <a:pt x="1443167" y="207076"/>
                    <a:pt x="1398843" y="251400"/>
                    <a:pt x="1344166" y="251400"/>
                  </a:cubicBezTo>
                  <a:lnTo>
                    <a:pt x="99001" y="251400"/>
                  </a:lnTo>
                  <a:cubicBezTo>
                    <a:pt x="44324" y="251400"/>
                    <a:pt x="0" y="207076"/>
                    <a:pt x="0" y="152399"/>
                  </a:cubicBezTo>
                  <a:lnTo>
                    <a:pt x="0" y="99001"/>
                  </a:lnTo>
                  <a:cubicBezTo>
                    <a:pt x="0" y="44324"/>
                    <a:pt x="44324" y="0"/>
                    <a:pt x="99001" y="0"/>
                  </a:cubicBezTo>
                  <a:close/>
                </a:path>
              </a:pathLst>
            </a:custGeom>
            <a:solidFill>
              <a:srgbClr val="8ADDCA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1443167" cy="279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aphicFrame>
        <p:nvGraphicFramePr>
          <p:cNvPr name="Table 5" id="5"/>
          <p:cNvGraphicFramePr>
            <a:graphicFrameLocks noGrp="true"/>
          </p:cNvGraphicFramePr>
          <p:nvPr/>
        </p:nvGraphicFramePr>
        <p:xfrm>
          <a:off x="613556" y="1478243"/>
          <a:ext cx="17060889" cy="8416519"/>
        </p:xfrm>
        <a:graphic>
          <a:graphicData uri="http://schemas.openxmlformats.org/drawingml/2006/table">
            <a:tbl>
              <a:tblPr/>
              <a:tblGrid>
                <a:gridCol w="2547316"/>
                <a:gridCol w="3355361"/>
                <a:gridCol w="5096572"/>
                <a:gridCol w="2074041"/>
                <a:gridCol w="3987598"/>
              </a:tblGrid>
              <a:tr h="136826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ภาษาไทย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ภาษาอังกฤษ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คำอธิบาย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คำที่ใช้ในการสื่อสาร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ประกอบด้วย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</a:tr>
              <a:tr h="221028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  วาดภาพดิจิทัล</a:t>
                      </a:r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  Digital</a:t>
                      </a:r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  Painting</a:t>
                      </a:r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  การวาดภาพบนคอมพิวเตอร์หรือแท็บเล็ต</a:t>
                      </a:r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  วาดภาพดิจิทัล</a:t>
                      </a:r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   </a:t>
                      </a:r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0668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งานสเกตช์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Sketching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การร่างภาพด้วยดินสอหรือหมึกอย่างรวดเร็ว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งานสเกตช์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-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3128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  การแจ้งเตือน</a:t>
                      </a:r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  Notifications</a:t>
                      </a:r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  การแจ้งเตือนทั้งหมดของนิสิตและอาจารย์เกี่ยวกับกิจกรรมที่นิสิตและอาจารย์ได้ลงมือทำ</a:t>
                      </a:r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  Notifica-tions</a:t>
                      </a:r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  -</a:t>
                      </a:r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6" id="6"/>
          <p:cNvSpPr txBox="true"/>
          <p:nvPr/>
        </p:nvSpPr>
        <p:spPr>
          <a:xfrm rot="0">
            <a:off x="7770931" y="398961"/>
            <a:ext cx="2746137" cy="6297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74"/>
              </a:lnSpc>
              <a:spcBef>
                <a:spcPct val="0"/>
              </a:spcBef>
            </a:pPr>
            <a:r>
              <a:rPr lang="en-US" b="true" sz="3695">
                <a:solidFill>
                  <a:srgbClr val="000000"/>
                </a:solidFill>
                <a:latin typeface="Prompt Bold"/>
                <a:ea typeface="Prompt Bold"/>
                <a:cs typeface="Prompt Bold"/>
                <a:sym typeface="Prompt Bold"/>
              </a:rPr>
              <a:t>อภิธานศัพท์</a:t>
            </a:r>
          </a:p>
        </p:txBody>
      </p:sp>
    </p:spTree>
  </p:cSld>
  <p:clrMapOvr>
    <a:masterClrMapping/>
  </p:clrMapOvr>
</p:sld>
</file>

<file path=ppt/slides/slide51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563394" y="129615"/>
            <a:ext cx="5161212" cy="899085"/>
            <a:chOff x="0" y="0"/>
            <a:chExt cx="1443167" cy="251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43167" cy="251400"/>
            </a:xfrm>
            <a:custGeom>
              <a:avLst/>
              <a:gdLst/>
              <a:ahLst/>
              <a:cxnLst/>
              <a:rect r="r" b="b" t="t" l="l"/>
              <a:pathLst>
                <a:path h="251400" w="1443167">
                  <a:moveTo>
                    <a:pt x="99001" y="0"/>
                  </a:moveTo>
                  <a:lnTo>
                    <a:pt x="1344166" y="0"/>
                  </a:lnTo>
                  <a:cubicBezTo>
                    <a:pt x="1370423" y="0"/>
                    <a:pt x="1395604" y="10430"/>
                    <a:pt x="1414170" y="28997"/>
                  </a:cubicBezTo>
                  <a:cubicBezTo>
                    <a:pt x="1432737" y="47563"/>
                    <a:pt x="1443167" y="72745"/>
                    <a:pt x="1443167" y="99001"/>
                  </a:cubicBezTo>
                  <a:lnTo>
                    <a:pt x="1443167" y="152399"/>
                  </a:lnTo>
                  <a:cubicBezTo>
                    <a:pt x="1443167" y="207076"/>
                    <a:pt x="1398843" y="251400"/>
                    <a:pt x="1344166" y="251400"/>
                  </a:cubicBezTo>
                  <a:lnTo>
                    <a:pt x="99001" y="251400"/>
                  </a:lnTo>
                  <a:cubicBezTo>
                    <a:pt x="44324" y="251400"/>
                    <a:pt x="0" y="207076"/>
                    <a:pt x="0" y="152399"/>
                  </a:cubicBezTo>
                  <a:lnTo>
                    <a:pt x="0" y="99001"/>
                  </a:lnTo>
                  <a:cubicBezTo>
                    <a:pt x="0" y="44324"/>
                    <a:pt x="44324" y="0"/>
                    <a:pt x="99001" y="0"/>
                  </a:cubicBezTo>
                  <a:close/>
                </a:path>
              </a:pathLst>
            </a:custGeom>
            <a:solidFill>
              <a:srgbClr val="8ADDCA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1443167" cy="279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aphicFrame>
        <p:nvGraphicFramePr>
          <p:cNvPr name="Table 5" id="5"/>
          <p:cNvGraphicFramePr>
            <a:graphicFrameLocks noGrp="true"/>
          </p:cNvGraphicFramePr>
          <p:nvPr/>
        </p:nvGraphicFramePr>
        <p:xfrm>
          <a:off x="613556" y="1478243"/>
          <a:ext cx="17060889" cy="8009770"/>
        </p:xfrm>
        <a:graphic>
          <a:graphicData uri="http://schemas.openxmlformats.org/drawingml/2006/table">
            <a:tbl>
              <a:tblPr/>
              <a:tblGrid>
                <a:gridCol w="2547316"/>
                <a:gridCol w="3355361"/>
                <a:gridCol w="5096572"/>
                <a:gridCol w="2074041"/>
                <a:gridCol w="3987598"/>
              </a:tblGrid>
              <a:tr h="136858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ภาษาไทย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ภาษาอังกฤษ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คำอธิบาย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คำที่ใช้ในการสื่อสาร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ประกอบด้วย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</a:tr>
              <a:tr h="263189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  สถานะการแจ้งเตือน</a:t>
                      </a:r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  Notifications Status</a:t>
                      </a:r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  สถานะการแจ้งเตือนทั้งหมดของนิสิตและอาจารย์เกี่ยวกับกิจกรรมที่นิสิตและอาจารย์ได้ลงมือทำ</a:t>
                      </a:r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  Notifica-tions Status</a:t>
                      </a:r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1. read</a:t>
                      </a:r>
                      <a:endParaRPr lang="en-US" sz="1100"/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  2.unread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8968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 งานปั้น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  Sculpting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การสร้างรูปร่างจากวัสดุ เช่น</a:t>
                      </a:r>
                      <a:endParaRPr lang="en-US" sz="1100"/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  ดิน ปูน แว็กซ์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  งานปั้น</a:t>
                      </a:r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-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1960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  แก้ไข</a:t>
                      </a:r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  Edit</a:t>
                      </a:r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  แก้ไขโปรไฟล์นิสิตและโปรไฟล์อาจารย์</a:t>
                      </a:r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  Edit</a:t>
                      </a:r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  1. โปรไฟล์นิสิต</a:t>
                      </a:r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  2.โปรไฟล์อาจารย์ 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6" id="6"/>
          <p:cNvSpPr txBox="true"/>
          <p:nvPr/>
        </p:nvSpPr>
        <p:spPr>
          <a:xfrm rot="0">
            <a:off x="7770931" y="230951"/>
            <a:ext cx="2746137" cy="6297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74"/>
              </a:lnSpc>
              <a:spcBef>
                <a:spcPct val="0"/>
              </a:spcBef>
            </a:pPr>
            <a:r>
              <a:rPr lang="en-US" b="true" sz="3695">
                <a:solidFill>
                  <a:srgbClr val="000000"/>
                </a:solidFill>
                <a:latin typeface="Prompt Bold"/>
                <a:ea typeface="Prompt Bold"/>
                <a:cs typeface="Prompt Bold"/>
                <a:sym typeface="Prompt Bold"/>
              </a:rPr>
              <a:t>อภิธานศัพท์</a:t>
            </a:r>
          </a:p>
        </p:txBody>
      </p:sp>
    </p:spTree>
  </p:cSld>
  <p:clrMapOvr>
    <a:masterClrMapping/>
  </p:clrMapOvr>
</p:sld>
</file>

<file path=ppt/slides/slide5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563394" y="129615"/>
            <a:ext cx="5161212" cy="899085"/>
            <a:chOff x="0" y="0"/>
            <a:chExt cx="1443167" cy="251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43167" cy="251400"/>
            </a:xfrm>
            <a:custGeom>
              <a:avLst/>
              <a:gdLst/>
              <a:ahLst/>
              <a:cxnLst/>
              <a:rect r="r" b="b" t="t" l="l"/>
              <a:pathLst>
                <a:path h="251400" w="1443167">
                  <a:moveTo>
                    <a:pt x="99001" y="0"/>
                  </a:moveTo>
                  <a:lnTo>
                    <a:pt x="1344166" y="0"/>
                  </a:lnTo>
                  <a:cubicBezTo>
                    <a:pt x="1370423" y="0"/>
                    <a:pt x="1395604" y="10430"/>
                    <a:pt x="1414170" y="28997"/>
                  </a:cubicBezTo>
                  <a:cubicBezTo>
                    <a:pt x="1432737" y="47563"/>
                    <a:pt x="1443167" y="72745"/>
                    <a:pt x="1443167" y="99001"/>
                  </a:cubicBezTo>
                  <a:lnTo>
                    <a:pt x="1443167" y="152399"/>
                  </a:lnTo>
                  <a:cubicBezTo>
                    <a:pt x="1443167" y="207076"/>
                    <a:pt x="1398843" y="251400"/>
                    <a:pt x="1344166" y="251400"/>
                  </a:cubicBezTo>
                  <a:lnTo>
                    <a:pt x="99001" y="251400"/>
                  </a:lnTo>
                  <a:cubicBezTo>
                    <a:pt x="44324" y="251400"/>
                    <a:pt x="0" y="207076"/>
                    <a:pt x="0" y="152399"/>
                  </a:cubicBezTo>
                  <a:lnTo>
                    <a:pt x="0" y="99001"/>
                  </a:lnTo>
                  <a:cubicBezTo>
                    <a:pt x="0" y="44324"/>
                    <a:pt x="44324" y="0"/>
                    <a:pt x="99001" y="0"/>
                  </a:cubicBezTo>
                  <a:close/>
                </a:path>
              </a:pathLst>
            </a:custGeom>
            <a:solidFill>
              <a:srgbClr val="8ADDCA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1443167" cy="279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aphicFrame>
        <p:nvGraphicFramePr>
          <p:cNvPr name="Table 5" id="5"/>
          <p:cNvGraphicFramePr>
            <a:graphicFrameLocks noGrp="true"/>
          </p:cNvGraphicFramePr>
          <p:nvPr/>
        </p:nvGraphicFramePr>
        <p:xfrm>
          <a:off x="613556" y="1382258"/>
          <a:ext cx="17060889" cy="8416519"/>
        </p:xfrm>
        <a:graphic>
          <a:graphicData uri="http://schemas.openxmlformats.org/drawingml/2006/table">
            <a:tbl>
              <a:tblPr/>
              <a:tblGrid>
                <a:gridCol w="2547316"/>
                <a:gridCol w="3355361"/>
                <a:gridCol w="5096572"/>
                <a:gridCol w="2074041"/>
                <a:gridCol w="3987598"/>
              </a:tblGrid>
              <a:tr h="136826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ภาษาไทย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ภาษาอังกฤษ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คำอธิบาย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คำที่ใช้ในการสื่อสาร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ประกอบด้วย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</a:tr>
              <a:tr h="262768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  ช่องทางการติดต่อ</a:t>
                      </a:r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  Contact</a:t>
                      </a:r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  สื่อที่ใช้ในการสื่อสารระหว่างนิสิตและอาจารย์</a:t>
                      </a:r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  Contact</a:t>
                      </a:r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  1. เบอร์โทร</a:t>
                      </a:r>
                    </a:p>
                    <a:p>
                      <a:pPr algn="l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  2. อีเมล</a:t>
                      </a:r>
                    </a:p>
                    <a:p>
                      <a:pPr algn="l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8927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  งาน</a:t>
                      </a:r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  Job</a:t>
                      </a:r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  โพสต์งานของอาจารย์</a:t>
                      </a:r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  งาน</a:t>
                      </a:r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  -</a:t>
                      </a:r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3128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รีวิว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Review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ความคิดเห็นหรือการประเมินที่อาจารย์แสดงออกเกี่ยวกับการทำงานของนิสิต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 Review 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1. โพสต์งานที่มีสถานะปิด</a:t>
                      </a:r>
                      <a:endParaRPr lang="en-US" sz="1100"/>
                    </a:p>
                    <a:p>
                      <a:pPr algn="l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2. นิสิตที่ทำงานในโพสต</a:t>
                      </a:r>
                    </a:p>
                    <a:p>
                      <a:pPr algn="l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3. งานที่มีสถานะปิด</a:t>
                      </a:r>
                    </a:p>
                    <a:p>
                      <a:pPr algn="l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  ประเภทรีวิว</a:t>
                      </a:r>
                    </a:p>
                    <a:p>
                      <a:pPr algn="l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4.คะแนนรีวิว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6" id="6"/>
          <p:cNvSpPr txBox="true"/>
          <p:nvPr/>
        </p:nvSpPr>
        <p:spPr>
          <a:xfrm rot="0">
            <a:off x="7770931" y="230951"/>
            <a:ext cx="2746137" cy="6297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74"/>
              </a:lnSpc>
              <a:spcBef>
                <a:spcPct val="0"/>
              </a:spcBef>
            </a:pPr>
            <a:r>
              <a:rPr lang="en-US" b="true" sz="3695">
                <a:solidFill>
                  <a:srgbClr val="000000"/>
                </a:solidFill>
                <a:latin typeface="Prompt Bold"/>
                <a:ea typeface="Prompt Bold"/>
                <a:cs typeface="Prompt Bold"/>
                <a:sym typeface="Prompt Bold"/>
              </a:rPr>
              <a:t>อภิธานศัพท์</a:t>
            </a:r>
          </a:p>
        </p:txBody>
      </p:sp>
    </p:spTree>
  </p:cSld>
  <p:clrMapOvr>
    <a:masterClrMapping/>
  </p:clrMapOvr>
</p:sld>
</file>

<file path=ppt/slides/slide53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563394" y="297626"/>
            <a:ext cx="5161212" cy="899085"/>
            <a:chOff x="0" y="0"/>
            <a:chExt cx="1443167" cy="251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43167" cy="251400"/>
            </a:xfrm>
            <a:custGeom>
              <a:avLst/>
              <a:gdLst/>
              <a:ahLst/>
              <a:cxnLst/>
              <a:rect r="r" b="b" t="t" l="l"/>
              <a:pathLst>
                <a:path h="251400" w="1443167">
                  <a:moveTo>
                    <a:pt x="99001" y="0"/>
                  </a:moveTo>
                  <a:lnTo>
                    <a:pt x="1344166" y="0"/>
                  </a:lnTo>
                  <a:cubicBezTo>
                    <a:pt x="1370423" y="0"/>
                    <a:pt x="1395604" y="10430"/>
                    <a:pt x="1414170" y="28997"/>
                  </a:cubicBezTo>
                  <a:cubicBezTo>
                    <a:pt x="1432737" y="47563"/>
                    <a:pt x="1443167" y="72745"/>
                    <a:pt x="1443167" y="99001"/>
                  </a:cubicBezTo>
                  <a:lnTo>
                    <a:pt x="1443167" y="152399"/>
                  </a:lnTo>
                  <a:cubicBezTo>
                    <a:pt x="1443167" y="207076"/>
                    <a:pt x="1398843" y="251400"/>
                    <a:pt x="1344166" y="251400"/>
                  </a:cubicBezTo>
                  <a:lnTo>
                    <a:pt x="99001" y="251400"/>
                  </a:lnTo>
                  <a:cubicBezTo>
                    <a:pt x="44324" y="251400"/>
                    <a:pt x="0" y="207076"/>
                    <a:pt x="0" y="152399"/>
                  </a:cubicBezTo>
                  <a:lnTo>
                    <a:pt x="0" y="99001"/>
                  </a:lnTo>
                  <a:cubicBezTo>
                    <a:pt x="0" y="44324"/>
                    <a:pt x="44324" y="0"/>
                    <a:pt x="99001" y="0"/>
                  </a:cubicBezTo>
                  <a:close/>
                </a:path>
              </a:pathLst>
            </a:custGeom>
            <a:solidFill>
              <a:srgbClr val="8ADDCA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1443167" cy="279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aphicFrame>
        <p:nvGraphicFramePr>
          <p:cNvPr name="Table 5" id="5"/>
          <p:cNvGraphicFramePr>
            <a:graphicFrameLocks noGrp="true"/>
          </p:cNvGraphicFramePr>
          <p:nvPr/>
        </p:nvGraphicFramePr>
        <p:xfrm>
          <a:off x="613556" y="1502341"/>
          <a:ext cx="17060889" cy="8315325"/>
        </p:xfrm>
        <a:graphic>
          <a:graphicData uri="http://schemas.openxmlformats.org/drawingml/2006/table">
            <a:tbl>
              <a:tblPr/>
              <a:tblGrid>
                <a:gridCol w="2547316"/>
                <a:gridCol w="3355361"/>
                <a:gridCol w="5096572"/>
                <a:gridCol w="2074041"/>
                <a:gridCol w="3987598"/>
              </a:tblGrid>
              <a:tr h="136834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ภาษาไทย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ภาษาอังกฤษ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คำอธิบาย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คำที่ใช้ในการสื่อสาร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ประกอบด้วย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</a:tr>
              <a:tr h="263143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  คะแนนรีวิว</a:t>
                      </a:r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  Review</a:t>
                      </a:r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  Score</a:t>
                      </a:r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  คะแนนที่อาจารย์รีวิวการทำงานของนิสิต</a:t>
                      </a:r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  คะแนนรีวิว</a:t>
                      </a:r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  1. 1 คะแนน</a:t>
                      </a:r>
                      <a:endParaRPr lang="en-US" sz="1100"/>
                    </a:p>
                    <a:p>
                      <a:pPr algn="l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  2. 2 คะแนน</a:t>
                      </a:r>
                    </a:p>
                    <a:p>
                      <a:pPr algn="l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  3. 3 คะแนน</a:t>
                      </a:r>
                    </a:p>
                    <a:p>
                      <a:pPr algn="l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  4. 4 คะแนน</a:t>
                      </a:r>
                    </a:p>
                    <a:p>
                      <a:pPr algn="l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  5. 5 คะแนน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1554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  ประเภทรีวิว</a:t>
                      </a:r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  Review</a:t>
                      </a:r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  Category</a:t>
                      </a:r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  หมวดหมู่ของรีวิวที่แบ่งตามลักษณะการทำงานของนิสิต</a:t>
                      </a:r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  ประเภทรีวิว</a:t>
                      </a:r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  1. คุณภาพของงาน</a:t>
                      </a:r>
                      <a:endParaRPr lang="en-US" sz="1100"/>
                    </a:p>
                    <a:p>
                      <a:pPr algn="l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  2. ความสามารถในการทำงานร่วมกับทีม</a:t>
                      </a:r>
                    </a:p>
                    <a:p>
                      <a:pPr algn="l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  3. ความกระตือรือร้นที่จะทำงานและเรียนรู้สิ่งใหม่ๆ</a:t>
                      </a:r>
                    </a:p>
                    <a:p>
                      <a:pPr algn="l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  4. มีทักษะการแก้ไขปัญหา</a:t>
                      </a:r>
                    </a:p>
                    <a:p>
                      <a:pPr algn="l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  5. ทำงานเสร็จตามเวลา</a:t>
                      </a:r>
                    </a:p>
                    <a:p>
                      <a:pPr algn="l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  6. ความคิดเห็นเพิ่มเติม</a:t>
                      </a:r>
                    </a:p>
                    <a:p>
                      <a:pPr algn="l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6" id="6"/>
          <p:cNvSpPr txBox="true"/>
          <p:nvPr/>
        </p:nvSpPr>
        <p:spPr>
          <a:xfrm rot="0">
            <a:off x="7770931" y="398961"/>
            <a:ext cx="2746137" cy="6297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74"/>
              </a:lnSpc>
              <a:spcBef>
                <a:spcPct val="0"/>
              </a:spcBef>
            </a:pPr>
            <a:r>
              <a:rPr lang="en-US" b="true" sz="3695">
                <a:solidFill>
                  <a:srgbClr val="000000"/>
                </a:solidFill>
                <a:latin typeface="Prompt Bold"/>
                <a:ea typeface="Prompt Bold"/>
                <a:cs typeface="Prompt Bold"/>
                <a:sym typeface="Prompt Bold"/>
              </a:rPr>
              <a:t>อภิธานศัพท์</a:t>
            </a:r>
          </a:p>
        </p:txBody>
      </p:sp>
    </p:spTree>
  </p:cSld>
  <p:clrMapOvr>
    <a:masterClrMapping/>
  </p:clrMapOvr>
</p:sld>
</file>

<file path=ppt/slides/slide54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563394" y="411146"/>
            <a:ext cx="5161212" cy="899085"/>
            <a:chOff x="0" y="0"/>
            <a:chExt cx="1443167" cy="251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43167" cy="251400"/>
            </a:xfrm>
            <a:custGeom>
              <a:avLst/>
              <a:gdLst/>
              <a:ahLst/>
              <a:cxnLst/>
              <a:rect r="r" b="b" t="t" l="l"/>
              <a:pathLst>
                <a:path h="251400" w="1443167">
                  <a:moveTo>
                    <a:pt x="99001" y="0"/>
                  </a:moveTo>
                  <a:lnTo>
                    <a:pt x="1344166" y="0"/>
                  </a:lnTo>
                  <a:cubicBezTo>
                    <a:pt x="1370423" y="0"/>
                    <a:pt x="1395604" y="10430"/>
                    <a:pt x="1414170" y="28997"/>
                  </a:cubicBezTo>
                  <a:cubicBezTo>
                    <a:pt x="1432737" y="47563"/>
                    <a:pt x="1443167" y="72745"/>
                    <a:pt x="1443167" y="99001"/>
                  </a:cubicBezTo>
                  <a:lnTo>
                    <a:pt x="1443167" y="152399"/>
                  </a:lnTo>
                  <a:cubicBezTo>
                    <a:pt x="1443167" y="207076"/>
                    <a:pt x="1398843" y="251400"/>
                    <a:pt x="1344166" y="251400"/>
                  </a:cubicBezTo>
                  <a:lnTo>
                    <a:pt x="99001" y="251400"/>
                  </a:lnTo>
                  <a:cubicBezTo>
                    <a:pt x="44324" y="251400"/>
                    <a:pt x="0" y="207076"/>
                    <a:pt x="0" y="152399"/>
                  </a:cubicBezTo>
                  <a:lnTo>
                    <a:pt x="0" y="99001"/>
                  </a:lnTo>
                  <a:cubicBezTo>
                    <a:pt x="0" y="44324"/>
                    <a:pt x="44324" y="0"/>
                    <a:pt x="99001" y="0"/>
                  </a:cubicBezTo>
                  <a:close/>
                </a:path>
              </a:pathLst>
            </a:custGeom>
            <a:solidFill>
              <a:srgbClr val="8ADDCA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1443167" cy="279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aphicFrame>
        <p:nvGraphicFramePr>
          <p:cNvPr name="Table 5" id="5"/>
          <p:cNvGraphicFramePr>
            <a:graphicFrameLocks noGrp="true"/>
          </p:cNvGraphicFramePr>
          <p:nvPr/>
        </p:nvGraphicFramePr>
        <p:xfrm>
          <a:off x="613556" y="1876425"/>
          <a:ext cx="17060889" cy="6534150"/>
        </p:xfrm>
        <a:graphic>
          <a:graphicData uri="http://schemas.openxmlformats.org/drawingml/2006/table">
            <a:tbl>
              <a:tblPr/>
              <a:tblGrid>
                <a:gridCol w="2547316"/>
                <a:gridCol w="3355361"/>
                <a:gridCol w="5096572"/>
                <a:gridCol w="2074041"/>
                <a:gridCol w="3987598"/>
              </a:tblGrid>
              <a:tr h="137006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ภาษาไทย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ภาษาอังกฤษ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คำอธิบาย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คำที่ใช้ในการสื่อสาร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ประกอบด้วย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</a:tr>
              <a:tr h="516408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ประกาศหางาน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Job Posting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ข้อมูลรายละเอียดของงานที่อาจารย์ประกาศเพื่อหานิสิตเข้าร่วมทำงาน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ประกาศหางาน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1. ชื่องาน</a:t>
                      </a:r>
                      <a:endParaRPr lang="en-US" sz="1100"/>
                    </a:p>
                    <a:p>
                      <a:pPr algn="l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2. ทักษะที่ต้องการ</a:t>
                      </a:r>
                    </a:p>
                    <a:p>
                      <a:pPr algn="l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3. ประเภทงาน</a:t>
                      </a:r>
                    </a:p>
                    <a:p>
                      <a:pPr algn="l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4. จำนวนตำแหน่งที่</a:t>
                      </a:r>
                    </a:p>
                    <a:p>
                      <a:pPr algn="l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ต้องการ</a:t>
                      </a:r>
                    </a:p>
                    <a:p>
                      <a:pPr algn="l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5. เวลาเริ่มงาน</a:t>
                      </a:r>
                    </a:p>
                    <a:p>
                      <a:pPr algn="l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6. เวลาสิ้นสุดงาน</a:t>
                      </a:r>
                    </a:p>
                    <a:p>
                      <a:pPr algn="l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7. ภาพหน้าปกงาน</a:t>
                      </a:r>
                    </a:p>
                    <a:p>
                      <a:pPr algn="l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8. ประเภทผลตอบแทน</a:t>
                      </a:r>
                    </a:p>
                    <a:p>
                      <a:pPr algn="l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9. จำนวนผลตอบแทน</a:t>
                      </a:r>
                    </a:p>
                    <a:p>
                      <a:pPr algn="l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10. รายละเอียดงาน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6" id="6"/>
          <p:cNvSpPr txBox="true"/>
          <p:nvPr/>
        </p:nvSpPr>
        <p:spPr>
          <a:xfrm rot="0">
            <a:off x="7770931" y="512482"/>
            <a:ext cx="2746137" cy="6297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74"/>
              </a:lnSpc>
              <a:spcBef>
                <a:spcPct val="0"/>
              </a:spcBef>
            </a:pPr>
            <a:r>
              <a:rPr lang="en-US" b="true" sz="3695">
                <a:solidFill>
                  <a:srgbClr val="000000"/>
                </a:solidFill>
                <a:latin typeface="Prompt Bold"/>
                <a:ea typeface="Prompt Bold"/>
                <a:cs typeface="Prompt Bold"/>
                <a:sym typeface="Prompt Bold"/>
              </a:rPr>
              <a:t>อภิธานศัพท์</a:t>
            </a:r>
          </a:p>
        </p:txBody>
      </p:sp>
    </p:spTree>
  </p:cSld>
  <p:clrMapOvr>
    <a:masterClrMapping/>
  </p:clrMapOvr>
</p:sld>
</file>

<file path=ppt/slides/slide55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563394" y="579157"/>
            <a:ext cx="5161212" cy="899085"/>
            <a:chOff x="0" y="0"/>
            <a:chExt cx="1443167" cy="251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43167" cy="251400"/>
            </a:xfrm>
            <a:custGeom>
              <a:avLst/>
              <a:gdLst/>
              <a:ahLst/>
              <a:cxnLst/>
              <a:rect r="r" b="b" t="t" l="l"/>
              <a:pathLst>
                <a:path h="251400" w="1443167">
                  <a:moveTo>
                    <a:pt x="99001" y="0"/>
                  </a:moveTo>
                  <a:lnTo>
                    <a:pt x="1344166" y="0"/>
                  </a:lnTo>
                  <a:cubicBezTo>
                    <a:pt x="1370423" y="0"/>
                    <a:pt x="1395604" y="10430"/>
                    <a:pt x="1414170" y="28997"/>
                  </a:cubicBezTo>
                  <a:cubicBezTo>
                    <a:pt x="1432737" y="47563"/>
                    <a:pt x="1443167" y="72745"/>
                    <a:pt x="1443167" y="99001"/>
                  </a:cubicBezTo>
                  <a:lnTo>
                    <a:pt x="1443167" y="152399"/>
                  </a:lnTo>
                  <a:cubicBezTo>
                    <a:pt x="1443167" y="207076"/>
                    <a:pt x="1398843" y="251400"/>
                    <a:pt x="1344166" y="251400"/>
                  </a:cubicBezTo>
                  <a:lnTo>
                    <a:pt x="99001" y="251400"/>
                  </a:lnTo>
                  <a:cubicBezTo>
                    <a:pt x="44324" y="251400"/>
                    <a:pt x="0" y="207076"/>
                    <a:pt x="0" y="152399"/>
                  </a:cubicBezTo>
                  <a:lnTo>
                    <a:pt x="0" y="99001"/>
                  </a:lnTo>
                  <a:cubicBezTo>
                    <a:pt x="0" y="44324"/>
                    <a:pt x="44324" y="0"/>
                    <a:pt x="99001" y="0"/>
                  </a:cubicBezTo>
                  <a:close/>
                </a:path>
              </a:pathLst>
            </a:custGeom>
            <a:solidFill>
              <a:srgbClr val="8ADDCA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1443167" cy="279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aphicFrame>
        <p:nvGraphicFramePr>
          <p:cNvPr name="Table 5" id="5"/>
          <p:cNvGraphicFramePr>
            <a:graphicFrameLocks noGrp="true"/>
          </p:cNvGraphicFramePr>
          <p:nvPr/>
        </p:nvGraphicFramePr>
        <p:xfrm>
          <a:off x="526792" y="2457078"/>
          <a:ext cx="17234416" cy="5958200"/>
        </p:xfrm>
        <a:graphic>
          <a:graphicData uri="http://schemas.openxmlformats.org/drawingml/2006/table">
            <a:tbl>
              <a:tblPr/>
              <a:tblGrid>
                <a:gridCol w="2803640"/>
                <a:gridCol w="2639120"/>
                <a:gridCol w="5051898"/>
                <a:gridCol w="2974604"/>
                <a:gridCol w="3765153"/>
              </a:tblGrid>
              <a:tr h="110753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ภาษาไทย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ภาษาอังกฤษ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คำอธิบาย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คำที่ใช้ในการสื่อสาร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ประกอบด้วย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</a:tr>
              <a:tr h="305803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  สถานะงาน</a:t>
                      </a:r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  Job</a:t>
                      </a:r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  status</a:t>
                      </a:r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  แสดงสถานะของงานนั้นๆ</a:t>
                      </a:r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  ว่าเปิด (เปิดรับสมัครอยู่) ปิด (ปิดรับสมัคร) ลบ (ลบโพสต์งาน) หรือเต็ม (รับคนเต็มแล้ว)</a:t>
                      </a:r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  สถานะงาน</a:t>
                      </a:r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 marL="518160" indent="-259080" lvl="1">
                        <a:lnSpc>
                          <a:spcPts val="3359"/>
                        </a:lnSpc>
                        <a:buAutoNum type="arabicPeriod" startAt="1"/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 เปิด</a:t>
                      </a:r>
                      <a:endParaRPr lang="en-US" sz="1100"/>
                    </a:p>
                    <a:p>
                      <a:pPr algn="l" marL="518160" indent="-259080" lvl="1">
                        <a:lnSpc>
                          <a:spcPts val="3359"/>
                        </a:lnSpc>
                        <a:buAutoNum type="arabicPeriod" startAt="1"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 </a:t>
                      </a: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ปิด</a:t>
                      </a:r>
                    </a:p>
                    <a:p>
                      <a:pPr algn="l" marL="518160" indent="-259080" lvl="1">
                        <a:lnSpc>
                          <a:spcPts val="3359"/>
                        </a:lnSpc>
                        <a:buAutoNum type="arabicPeriod" startAt="1"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 </a:t>
                      </a: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ลบ</a:t>
                      </a:r>
                    </a:p>
                    <a:p>
                      <a:pPr algn="l" marL="518160" indent="-259080" lvl="1">
                        <a:lnSpc>
                          <a:spcPts val="3359"/>
                        </a:lnSpc>
                        <a:buAutoNum type="arabicPeriod" startAt="1"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 </a:t>
                      </a: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เต็ม</a:t>
                      </a:r>
                    </a:p>
                    <a:p>
                      <a:pPr algn="l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9263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  เพิ่มงาน</a:t>
                      </a:r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  Add Job</a:t>
                      </a:r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  อาจารย์เพิ่มงานที่ต้องการประกาศ</a:t>
                      </a:r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  Add Job</a:t>
                      </a:r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 marL="518160" indent="-259080" lvl="1">
                        <a:lnSpc>
                          <a:spcPts val="3359"/>
                        </a:lnSpc>
                        <a:buAutoNum type="arabicPeriod" startAt="1"/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 Job Posting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6" id="6"/>
          <p:cNvSpPr txBox="true"/>
          <p:nvPr/>
        </p:nvSpPr>
        <p:spPr>
          <a:xfrm rot="0">
            <a:off x="7770931" y="680493"/>
            <a:ext cx="2746137" cy="6297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74"/>
              </a:lnSpc>
              <a:spcBef>
                <a:spcPct val="0"/>
              </a:spcBef>
            </a:pPr>
            <a:r>
              <a:rPr lang="en-US" b="true" sz="3695">
                <a:solidFill>
                  <a:srgbClr val="000000"/>
                </a:solidFill>
                <a:latin typeface="Prompt Bold"/>
                <a:ea typeface="Prompt Bold"/>
                <a:cs typeface="Prompt Bold"/>
                <a:sym typeface="Prompt Bold"/>
              </a:rPr>
              <a:t>อภิธานศัพท์</a:t>
            </a:r>
          </a:p>
        </p:txBody>
      </p:sp>
    </p:spTree>
  </p:cSld>
  <p:clrMapOvr>
    <a:masterClrMapping/>
  </p:clrMapOvr>
</p:sld>
</file>

<file path=ppt/slides/slide56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563394" y="747168"/>
            <a:ext cx="5161212" cy="899085"/>
            <a:chOff x="0" y="0"/>
            <a:chExt cx="1443167" cy="251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43167" cy="251400"/>
            </a:xfrm>
            <a:custGeom>
              <a:avLst/>
              <a:gdLst/>
              <a:ahLst/>
              <a:cxnLst/>
              <a:rect r="r" b="b" t="t" l="l"/>
              <a:pathLst>
                <a:path h="251400" w="1443167">
                  <a:moveTo>
                    <a:pt x="99001" y="0"/>
                  </a:moveTo>
                  <a:lnTo>
                    <a:pt x="1344166" y="0"/>
                  </a:lnTo>
                  <a:cubicBezTo>
                    <a:pt x="1370423" y="0"/>
                    <a:pt x="1395604" y="10430"/>
                    <a:pt x="1414170" y="28997"/>
                  </a:cubicBezTo>
                  <a:cubicBezTo>
                    <a:pt x="1432737" y="47563"/>
                    <a:pt x="1443167" y="72745"/>
                    <a:pt x="1443167" y="99001"/>
                  </a:cubicBezTo>
                  <a:lnTo>
                    <a:pt x="1443167" y="152399"/>
                  </a:lnTo>
                  <a:cubicBezTo>
                    <a:pt x="1443167" y="207076"/>
                    <a:pt x="1398843" y="251400"/>
                    <a:pt x="1344166" y="251400"/>
                  </a:cubicBezTo>
                  <a:lnTo>
                    <a:pt x="99001" y="251400"/>
                  </a:lnTo>
                  <a:cubicBezTo>
                    <a:pt x="44324" y="251400"/>
                    <a:pt x="0" y="207076"/>
                    <a:pt x="0" y="152399"/>
                  </a:cubicBezTo>
                  <a:lnTo>
                    <a:pt x="0" y="99001"/>
                  </a:lnTo>
                  <a:cubicBezTo>
                    <a:pt x="0" y="44324"/>
                    <a:pt x="44324" y="0"/>
                    <a:pt x="99001" y="0"/>
                  </a:cubicBezTo>
                  <a:close/>
                </a:path>
              </a:pathLst>
            </a:custGeom>
            <a:solidFill>
              <a:srgbClr val="8ADDCA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1443167" cy="279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aphicFrame>
        <p:nvGraphicFramePr>
          <p:cNvPr name="Table 5" id="5"/>
          <p:cNvGraphicFramePr>
            <a:graphicFrameLocks noGrp="true"/>
          </p:cNvGraphicFramePr>
          <p:nvPr/>
        </p:nvGraphicFramePr>
        <p:xfrm>
          <a:off x="526792" y="2635887"/>
          <a:ext cx="17234416" cy="5015225"/>
        </p:xfrm>
        <a:graphic>
          <a:graphicData uri="http://schemas.openxmlformats.org/drawingml/2006/table">
            <a:tbl>
              <a:tblPr/>
              <a:tblGrid>
                <a:gridCol w="2803640"/>
                <a:gridCol w="2639120"/>
                <a:gridCol w="5051898"/>
                <a:gridCol w="2914430"/>
                <a:gridCol w="3825327"/>
              </a:tblGrid>
              <a:tr h="110887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ภาษาไทย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ภาษาอังกฤษ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คำอธิบาย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คำที่ใช้ในการสื่อสาร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ประกอบด้วย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</a:tr>
              <a:tr h="390635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  ประเภทงานหลัก</a:t>
                      </a:r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  Job</a:t>
                      </a:r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  Category</a:t>
                      </a:r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  หมวดหมู่หลักของงานที่จัดแบ่งตามลักษณะเฉพาะของงาน</a:t>
                      </a:r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  Job</a:t>
                      </a:r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  Category</a:t>
                      </a:r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 marL="518160" indent="-259080" lvl="1">
                        <a:lnSpc>
                          <a:spcPts val="3359"/>
                        </a:lnSpc>
                        <a:buAutoNum type="arabicPeriod" startAt="1"/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 Website</a:t>
                      </a:r>
                      <a:endParaRPr lang="en-US" sz="1100"/>
                    </a:p>
                    <a:p>
                      <a:pPr algn="l" marL="518160" indent="-259080" lvl="1">
                        <a:lnSpc>
                          <a:spcPts val="3359"/>
                        </a:lnSpc>
                        <a:buAutoNum type="arabicPeriod" startAt="1"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Development</a:t>
                      </a:r>
                    </a:p>
                    <a:p>
                      <a:pPr algn="l" marL="518160" indent="-259080" lvl="1">
                        <a:lnSpc>
                          <a:spcPts val="3359"/>
                        </a:lnSpc>
                        <a:buAutoNum type="arabicPeriod" startAt="1"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 Design</a:t>
                      </a:r>
                    </a:p>
                    <a:p>
                      <a:pPr algn="l" marL="518160" indent="-259080" lvl="1">
                        <a:lnSpc>
                          <a:spcPts val="3359"/>
                        </a:lnSpc>
                        <a:buAutoNum type="arabicPeriod" startAt="1"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 Application</a:t>
                      </a:r>
                    </a:p>
                    <a:p>
                      <a:pPr algn="l" marL="518160" indent="-259080" lvl="1">
                        <a:lnSpc>
                          <a:spcPts val="3359"/>
                        </a:lnSpc>
                        <a:buAutoNum type="arabicPeriod" startAt="1"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 Technical</a:t>
                      </a:r>
                    </a:p>
                    <a:p>
                      <a:pPr algn="l" marL="518160" indent="-259080" lvl="1">
                        <a:lnSpc>
                          <a:spcPts val="3359"/>
                        </a:lnSpc>
                        <a:buAutoNum type="arabicPeriod" startAt="1"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 Data</a:t>
                      </a:r>
                    </a:p>
                    <a:p>
                      <a:pPr algn="l" marL="518160" indent="-259080" lvl="1">
                        <a:lnSpc>
                          <a:spcPts val="3359"/>
                        </a:lnSpc>
                        <a:buAutoNum type="arabicPeriod" startAt="1"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 Education</a:t>
                      </a:r>
                    </a:p>
                    <a:p>
                      <a:pPr algn="l" marL="518160" indent="-259080" lvl="1">
                        <a:lnSpc>
                          <a:spcPts val="3359"/>
                        </a:lnSpc>
                        <a:buAutoNum type="arabicPeriod" startAt="1"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 Other 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6" id="6"/>
          <p:cNvSpPr txBox="true"/>
          <p:nvPr/>
        </p:nvSpPr>
        <p:spPr>
          <a:xfrm rot="0">
            <a:off x="7770931" y="848504"/>
            <a:ext cx="2746137" cy="6297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74"/>
              </a:lnSpc>
              <a:spcBef>
                <a:spcPct val="0"/>
              </a:spcBef>
            </a:pPr>
            <a:r>
              <a:rPr lang="en-US" b="true" sz="3695">
                <a:solidFill>
                  <a:srgbClr val="000000"/>
                </a:solidFill>
                <a:latin typeface="Prompt Bold"/>
                <a:ea typeface="Prompt Bold"/>
                <a:cs typeface="Prompt Bold"/>
                <a:sym typeface="Prompt Bold"/>
              </a:rPr>
              <a:t>อภิธานศัพท์</a:t>
            </a:r>
          </a:p>
        </p:txBody>
      </p:sp>
    </p:spTree>
  </p:cSld>
  <p:clrMapOvr>
    <a:masterClrMapping/>
  </p:clrMapOvr>
</p:sld>
</file>

<file path=ppt/slides/slide57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563394" y="465636"/>
            <a:ext cx="5161212" cy="899085"/>
            <a:chOff x="0" y="0"/>
            <a:chExt cx="1443167" cy="251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43167" cy="251400"/>
            </a:xfrm>
            <a:custGeom>
              <a:avLst/>
              <a:gdLst/>
              <a:ahLst/>
              <a:cxnLst/>
              <a:rect r="r" b="b" t="t" l="l"/>
              <a:pathLst>
                <a:path h="251400" w="1443167">
                  <a:moveTo>
                    <a:pt x="99001" y="0"/>
                  </a:moveTo>
                  <a:lnTo>
                    <a:pt x="1344166" y="0"/>
                  </a:lnTo>
                  <a:cubicBezTo>
                    <a:pt x="1370423" y="0"/>
                    <a:pt x="1395604" y="10430"/>
                    <a:pt x="1414170" y="28997"/>
                  </a:cubicBezTo>
                  <a:cubicBezTo>
                    <a:pt x="1432737" y="47563"/>
                    <a:pt x="1443167" y="72745"/>
                    <a:pt x="1443167" y="99001"/>
                  </a:cubicBezTo>
                  <a:lnTo>
                    <a:pt x="1443167" y="152399"/>
                  </a:lnTo>
                  <a:cubicBezTo>
                    <a:pt x="1443167" y="207076"/>
                    <a:pt x="1398843" y="251400"/>
                    <a:pt x="1344166" y="251400"/>
                  </a:cubicBezTo>
                  <a:lnTo>
                    <a:pt x="99001" y="251400"/>
                  </a:lnTo>
                  <a:cubicBezTo>
                    <a:pt x="44324" y="251400"/>
                    <a:pt x="0" y="207076"/>
                    <a:pt x="0" y="152399"/>
                  </a:cubicBezTo>
                  <a:lnTo>
                    <a:pt x="0" y="99001"/>
                  </a:lnTo>
                  <a:cubicBezTo>
                    <a:pt x="0" y="44324"/>
                    <a:pt x="44324" y="0"/>
                    <a:pt x="99001" y="0"/>
                  </a:cubicBezTo>
                  <a:close/>
                </a:path>
              </a:pathLst>
            </a:custGeom>
            <a:solidFill>
              <a:srgbClr val="8ADDCA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1443167" cy="279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aphicFrame>
        <p:nvGraphicFramePr>
          <p:cNvPr name="Table 5" id="5"/>
          <p:cNvGraphicFramePr>
            <a:graphicFrameLocks noGrp="true"/>
          </p:cNvGraphicFramePr>
          <p:nvPr/>
        </p:nvGraphicFramePr>
        <p:xfrm>
          <a:off x="597277" y="2279145"/>
          <a:ext cx="17093447" cy="6638925"/>
        </p:xfrm>
        <a:graphic>
          <a:graphicData uri="http://schemas.openxmlformats.org/drawingml/2006/table">
            <a:tbl>
              <a:tblPr/>
              <a:tblGrid>
                <a:gridCol w="2243215"/>
                <a:gridCol w="2813884"/>
                <a:gridCol w="6070041"/>
                <a:gridCol w="1833855"/>
                <a:gridCol w="4132452"/>
              </a:tblGrid>
              <a:tr h="136993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ภาษาไทย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ภาษาอังกฤษ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คำอธิบาย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คำที่ใช้ในการสื่อสาร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ประกอบด้วย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</a:tr>
              <a:tr h="221297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งานด้านพัฒนาเว็บไซต์</a:t>
                      </a:r>
                      <a:endParaRPr lang="en-US" sz="1100"/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Website</a:t>
                      </a:r>
                      <a:endParaRPr lang="en-US" sz="1100"/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Development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  งานเกี่ยวกับกระบวนการสร้างและพัฒนาเว็บไซต์</a:t>
                      </a:r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Website</a:t>
                      </a:r>
                      <a:endParaRPr lang="en-US" sz="1100"/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Development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-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5601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  งานด้านออกแบบ</a:t>
                      </a:r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  Design</a:t>
                      </a:r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  งานที่เกี่ยวข้องกับการสร้างสรรค์แนวคิด</a:t>
                      </a:r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  รูปแบบ หรือโครงสร้างของผลิตภัณฑ์ บริการ หรือสื่อ โดยมุ่งเน้นความสวยงาม</a:t>
                      </a:r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  การใช้งาน และประสบการณ์ของผู้ใช้</a:t>
                      </a:r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  Design</a:t>
                      </a:r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-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6" id="6"/>
          <p:cNvSpPr txBox="true"/>
          <p:nvPr/>
        </p:nvSpPr>
        <p:spPr>
          <a:xfrm rot="0">
            <a:off x="7770931" y="566972"/>
            <a:ext cx="2746137" cy="6297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74"/>
              </a:lnSpc>
              <a:spcBef>
                <a:spcPct val="0"/>
              </a:spcBef>
            </a:pPr>
            <a:r>
              <a:rPr lang="en-US" b="true" sz="3695">
                <a:solidFill>
                  <a:srgbClr val="000000"/>
                </a:solidFill>
                <a:latin typeface="Prompt Bold"/>
                <a:ea typeface="Prompt Bold"/>
                <a:cs typeface="Prompt Bold"/>
                <a:sym typeface="Prompt Bold"/>
              </a:rPr>
              <a:t>อภิธานศัพท์</a:t>
            </a:r>
          </a:p>
        </p:txBody>
      </p:sp>
    </p:spTree>
  </p:cSld>
  <p:clrMapOvr>
    <a:masterClrMapping/>
  </p:clrMapOvr>
</p:sld>
</file>

<file path=ppt/slides/slide58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563394" y="465636"/>
            <a:ext cx="5161212" cy="899085"/>
            <a:chOff x="0" y="0"/>
            <a:chExt cx="1443167" cy="251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43167" cy="251400"/>
            </a:xfrm>
            <a:custGeom>
              <a:avLst/>
              <a:gdLst/>
              <a:ahLst/>
              <a:cxnLst/>
              <a:rect r="r" b="b" t="t" l="l"/>
              <a:pathLst>
                <a:path h="251400" w="1443167">
                  <a:moveTo>
                    <a:pt x="99001" y="0"/>
                  </a:moveTo>
                  <a:lnTo>
                    <a:pt x="1344166" y="0"/>
                  </a:lnTo>
                  <a:cubicBezTo>
                    <a:pt x="1370423" y="0"/>
                    <a:pt x="1395604" y="10430"/>
                    <a:pt x="1414170" y="28997"/>
                  </a:cubicBezTo>
                  <a:cubicBezTo>
                    <a:pt x="1432737" y="47563"/>
                    <a:pt x="1443167" y="72745"/>
                    <a:pt x="1443167" y="99001"/>
                  </a:cubicBezTo>
                  <a:lnTo>
                    <a:pt x="1443167" y="152399"/>
                  </a:lnTo>
                  <a:cubicBezTo>
                    <a:pt x="1443167" y="207076"/>
                    <a:pt x="1398843" y="251400"/>
                    <a:pt x="1344166" y="251400"/>
                  </a:cubicBezTo>
                  <a:lnTo>
                    <a:pt x="99001" y="251400"/>
                  </a:lnTo>
                  <a:cubicBezTo>
                    <a:pt x="44324" y="251400"/>
                    <a:pt x="0" y="207076"/>
                    <a:pt x="0" y="152399"/>
                  </a:cubicBezTo>
                  <a:lnTo>
                    <a:pt x="0" y="99001"/>
                  </a:lnTo>
                  <a:cubicBezTo>
                    <a:pt x="0" y="44324"/>
                    <a:pt x="44324" y="0"/>
                    <a:pt x="99001" y="0"/>
                  </a:cubicBezTo>
                  <a:close/>
                </a:path>
              </a:pathLst>
            </a:custGeom>
            <a:solidFill>
              <a:srgbClr val="8ADDCA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1443167" cy="279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aphicFrame>
        <p:nvGraphicFramePr>
          <p:cNvPr name="Table 5" id="5"/>
          <p:cNvGraphicFramePr>
            <a:graphicFrameLocks noGrp="true"/>
          </p:cNvGraphicFramePr>
          <p:nvPr/>
        </p:nvGraphicFramePr>
        <p:xfrm>
          <a:off x="597277" y="1878871"/>
          <a:ext cx="17093447" cy="7665953"/>
        </p:xfrm>
        <a:graphic>
          <a:graphicData uri="http://schemas.openxmlformats.org/drawingml/2006/table">
            <a:tbl>
              <a:tblPr/>
              <a:tblGrid>
                <a:gridCol w="2243215"/>
                <a:gridCol w="2813884"/>
                <a:gridCol w="6075995"/>
                <a:gridCol w="2890945"/>
                <a:gridCol w="3069407"/>
              </a:tblGrid>
              <a:tr h="113745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ภาษาไทย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ภาษาอังกฤษ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คำอธิบาย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คำที่ใช้ในการสื่อสาร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ประกอบด้วย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</a:tr>
              <a:tr h="347484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งานด้าน  แอปพลิเคชัน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  Application</a:t>
                      </a:r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  งานที่เกี่ยวข้องกับการพัฒนา</a:t>
                      </a:r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  ดูแล หรือปรับปรุงโปรแกรมประยุกต์ (Applications) ทั้งในรูปแบบเว็บไซต์</a:t>
                      </a:r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  ซอฟต์แวร์ หรือแอปบนอุปกรณ์พกพา เพื่อสนับสนุนการทำงานหรือบริการต่าง ๆ</a:t>
                      </a:r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  Application</a:t>
                      </a:r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  -</a:t>
                      </a:r>
                    </a:p>
                    <a:p>
                      <a:pPr algn="ctr">
                        <a:lnSpc>
                          <a:spcPts val="3359"/>
                        </a:lnSpc>
                      </a:pP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5365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งานด้านเทคนิค 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  Technical</a:t>
                      </a:r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  งานที่เกี่ยวข้องกับทักษะเชิงเทคนิคหรือความรู้เฉพาะทางเช่น งานวิศวกรรม ระบบเครือข่าย การติดตั้ง การซ่อมบำรุง</a:t>
                      </a:r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  หรือการใช้เครื่องมือเฉพาะทาง</a:t>
                      </a:r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  Technical</a:t>
                      </a:r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  -</a:t>
                      </a:r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6" id="6"/>
          <p:cNvSpPr txBox="true"/>
          <p:nvPr/>
        </p:nvSpPr>
        <p:spPr>
          <a:xfrm rot="0">
            <a:off x="7770931" y="566972"/>
            <a:ext cx="2746137" cy="6297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74"/>
              </a:lnSpc>
              <a:spcBef>
                <a:spcPct val="0"/>
              </a:spcBef>
            </a:pPr>
            <a:r>
              <a:rPr lang="en-US" b="true" sz="3695">
                <a:solidFill>
                  <a:srgbClr val="000000"/>
                </a:solidFill>
                <a:latin typeface="Prompt Bold"/>
                <a:ea typeface="Prompt Bold"/>
                <a:cs typeface="Prompt Bold"/>
                <a:sym typeface="Prompt Bold"/>
              </a:rPr>
              <a:t>อภิธานศัพท์</a:t>
            </a:r>
          </a:p>
        </p:txBody>
      </p:sp>
    </p:spTree>
  </p:cSld>
  <p:clrMapOvr>
    <a:masterClrMapping/>
  </p:clrMapOvr>
</p:sld>
</file>

<file path=ppt/slides/slide59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563394" y="465636"/>
            <a:ext cx="5161212" cy="899085"/>
            <a:chOff x="0" y="0"/>
            <a:chExt cx="1443167" cy="251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43167" cy="251400"/>
            </a:xfrm>
            <a:custGeom>
              <a:avLst/>
              <a:gdLst/>
              <a:ahLst/>
              <a:cxnLst/>
              <a:rect r="r" b="b" t="t" l="l"/>
              <a:pathLst>
                <a:path h="251400" w="1443167">
                  <a:moveTo>
                    <a:pt x="99001" y="0"/>
                  </a:moveTo>
                  <a:lnTo>
                    <a:pt x="1344166" y="0"/>
                  </a:lnTo>
                  <a:cubicBezTo>
                    <a:pt x="1370423" y="0"/>
                    <a:pt x="1395604" y="10430"/>
                    <a:pt x="1414170" y="28997"/>
                  </a:cubicBezTo>
                  <a:cubicBezTo>
                    <a:pt x="1432737" y="47563"/>
                    <a:pt x="1443167" y="72745"/>
                    <a:pt x="1443167" y="99001"/>
                  </a:cubicBezTo>
                  <a:lnTo>
                    <a:pt x="1443167" y="152399"/>
                  </a:lnTo>
                  <a:cubicBezTo>
                    <a:pt x="1443167" y="207076"/>
                    <a:pt x="1398843" y="251400"/>
                    <a:pt x="1344166" y="251400"/>
                  </a:cubicBezTo>
                  <a:lnTo>
                    <a:pt x="99001" y="251400"/>
                  </a:lnTo>
                  <a:cubicBezTo>
                    <a:pt x="44324" y="251400"/>
                    <a:pt x="0" y="207076"/>
                    <a:pt x="0" y="152399"/>
                  </a:cubicBezTo>
                  <a:lnTo>
                    <a:pt x="0" y="99001"/>
                  </a:lnTo>
                  <a:cubicBezTo>
                    <a:pt x="0" y="44324"/>
                    <a:pt x="44324" y="0"/>
                    <a:pt x="99001" y="0"/>
                  </a:cubicBezTo>
                  <a:close/>
                </a:path>
              </a:pathLst>
            </a:custGeom>
            <a:solidFill>
              <a:srgbClr val="8ADDCA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1443167" cy="279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aphicFrame>
        <p:nvGraphicFramePr>
          <p:cNvPr name="Table 5" id="5"/>
          <p:cNvGraphicFramePr>
            <a:graphicFrameLocks noGrp="true"/>
          </p:cNvGraphicFramePr>
          <p:nvPr/>
        </p:nvGraphicFramePr>
        <p:xfrm>
          <a:off x="597277" y="1653922"/>
          <a:ext cx="17093447" cy="8088916"/>
        </p:xfrm>
        <a:graphic>
          <a:graphicData uri="http://schemas.openxmlformats.org/drawingml/2006/table">
            <a:tbl>
              <a:tblPr/>
              <a:tblGrid>
                <a:gridCol w="2243215"/>
                <a:gridCol w="2813884"/>
                <a:gridCol w="6075995"/>
                <a:gridCol w="2890945"/>
                <a:gridCol w="3069407"/>
              </a:tblGrid>
              <a:tr h="113715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ภาษาไทย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ภาษาอังกฤษ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คำอธิบาย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คำที่ใช้ในการสื่อสาร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ประกอบด้วย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</a:tr>
              <a:tr h="305285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  งานด้านข้อมูล</a:t>
                      </a:r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  Data</a:t>
                      </a:r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  งานที่เกี่ยวข้องกับการรวบรวม</a:t>
                      </a:r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  วิเคราะห์ แปลผล หรือจัดการข้อมูลเพื่อใช้ในการวางแผน ตัดสินใจ</a:t>
                      </a:r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  หรือพัฒนาระบบงานในองค์กร</a:t>
                      </a:r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  Data</a:t>
                      </a:r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  -</a:t>
                      </a:r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8389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  งานด้านการศึกษา</a:t>
                      </a:r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  Education</a:t>
                      </a:r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  งานที่เกี่ยวข้องกับการจัดการเรียนการสอน</a:t>
                      </a:r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  การพัฒนาหลักสูตร การวิจัยทางการศึกษา หรือการบริหารจัดการในสถานศึกษา</a:t>
                      </a:r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  Education</a:t>
                      </a:r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  -</a:t>
                      </a:r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1501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อื่นๆ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Other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  อื่นๆที่ไม่เกี่ยวข้องกับที่กำหนดไว้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 อื่นๆ 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-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6" id="6"/>
          <p:cNvSpPr txBox="true"/>
          <p:nvPr/>
        </p:nvSpPr>
        <p:spPr>
          <a:xfrm rot="0">
            <a:off x="7770931" y="566972"/>
            <a:ext cx="2746137" cy="6297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74"/>
              </a:lnSpc>
              <a:spcBef>
                <a:spcPct val="0"/>
              </a:spcBef>
            </a:pPr>
            <a:r>
              <a:rPr lang="en-US" b="true" sz="3695">
                <a:solidFill>
                  <a:srgbClr val="000000"/>
                </a:solidFill>
                <a:latin typeface="Prompt Bold"/>
                <a:ea typeface="Prompt Bold"/>
                <a:cs typeface="Prompt Bold"/>
                <a:sym typeface="Prompt Bold"/>
              </a:rPr>
              <a:t>อภิธานศัพท์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14350" y="-1782991"/>
            <a:ext cx="21157881" cy="3881357"/>
            <a:chOff x="0" y="0"/>
            <a:chExt cx="5572446" cy="102225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572446" cy="1022250"/>
            </a:xfrm>
            <a:custGeom>
              <a:avLst/>
              <a:gdLst/>
              <a:ahLst/>
              <a:cxnLst/>
              <a:rect r="r" b="b" t="t" l="l"/>
              <a:pathLst>
                <a:path h="1022250" w="5572446">
                  <a:moveTo>
                    <a:pt x="0" y="0"/>
                  </a:moveTo>
                  <a:lnTo>
                    <a:pt x="5572446" y="0"/>
                  </a:lnTo>
                  <a:lnTo>
                    <a:pt x="5572446" y="1022250"/>
                  </a:lnTo>
                  <a:lnTo>
                    <a:pt x="0" y="1022250"/>
                  </a:lnTo>
                  <a:close/>
                </a:path>
              </a:pathLst>
            </a:custGeom>
            <a:solidFill>
              <a:srgbClr val="F6E89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5572446" cy="1050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3387600" y="268288"/>
            <a:ext cx="11512799" cy="1368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00"/>
              </a:lnSpc>
              <a:spcBef>
                <a:spcPct val="0"/>
              </a:spcBef>
            </a:pPr>
            <a:r>
              <a:rPr lang="en-US" b="true" sz="8000">
                <a:solidFill>
                  <a:srgbClr val="000000"/>
                </a:solidFill>
                <a:latin typeface="Prompt Bold"/>
                <a:ea typeface="Prompt Bold"/>
                <a:cs typeface="Prompt Bold"/>
                <a:sym typeface="Prompt Bold"/>
              </a:rPr>
              <a:t>สิ่งที่แก้ไขจากงาน P6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448009" y="2635379"/>
            <a:ext cx="11082798" cy="3321998"/>
            <a:chOff x="0" y="0"/>
            <a:chExt cx="2918926" cy="87492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918926" cy="874929"/>
            </a:xfrm>
            <a:custGeom>
              <a:avLst/>
              <a:gdLst/>
              <a:ahLst/>
              <a:cxnLst/>
              <a:rect r="r" b="b" t="t" l="l"/>
              <a:pathLst>
                <a:path h="874929" w="2918926">
                  <a:moveTo>
                    <a:pt x="34928" y="0"/>
                  </a:moveTo>
                  <a:lnTo>
                    <a:pt x="2883998" y="0"/>
                  </a:lnTo>
                  <a:cubicBezTo>
                    <a:pt x="2893262" y="0"/>
                    <a:pt x="2902146" y="3680"/>
                    <a:pt x="2908696" y="10230"/>
                  </a:cubicBezTo>
                  <a:cubicBezTo>
                    <a:pt x="2915246" y="16780"/>
                    <a:pt x="2918926" y="25664"/>
                    <a:pt x="2918926" y="34928"/>
                  </a:cubicBezTo>
                  <a:lnTo>
                    <a:pt x="2918926" y="840002"/>
                  </a:lnTo>
                  <a:cubicBezTo>
                    <a:pt x="2918926" y="859292"/>
                    <a:pt x="2903288" y="874929"/>
                    <a:pt x="2883998" y="874929"/>
                  </a:cubicBezTo>
                  <a:lnTo>
                    <a:pt x="34928" y="874929"/>
                  </a:lnTo>
                  <a:cubicBezTo>
                    <a:pt x="25664" y="874929"/>
                    <a:pt x="16780" y="871250"/>
                    <a:pt x="10230" y="864699"/>
                  </a:cubicBezTo>
                  <a:cubicBezTo>
                    <a:pt x="3680" y="858149"/>
                    <a:pt x="0" y="849265"/>
                    <a:pt x="0" y="840002"/>
                  </a:cubicBezTo>
                  <a:lnTo>
                    <a:pt x="0" y="34928"/>
                  </a:lnTo>
                  <a:cubicBezTo>
                    <a:pt x="0" y="25664"/>
                    <a:pt x="3680" y="16780"/>
                    <a:pt x="10230" y="10230"/>
                  </a:cubicBezTo>
                  <a:cubicBezTo>
                    <a:pt x="16780" y="3680"/>
                    <a:pt x="25664" y="0"/>
                    <a:pt x="34928" y="0"/>
                  </a:cubicBezTo>
                  <a:close/>
                </a:path>
              </a:pathLst>
            </a:custGeom>
            <a:solidFill>
              <a:srgbClr val="8ADDCA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28575"/>
              <a:ext cx="2918926" cy="90350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2287600" y="3213703"/>
            <a:ext cx="8628030" cy="2089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Prompt"/>
                <a:ea typeface="Prompt"/>
                <a:cs typeface="Prompt"/>
                <a:sym typeface="Prompt"/>
              </a:rPr>
              <a:t>- เพิ่ม table </a:t>
            </a:r>
            <a:r>
              <a:rPr lang="en-US" sz="3999">
                <a:solidFill>
                  <a:srgbClr val="E64115"/>
                </a:solidFill>
                <a:latin typeface="Prompt"/>
                <a:ea typeface="Prompt"/>
                <a:cs typeface="Prompt"/>
                <a:sym typeface="Prompt"/>
              </a:rPr>
              <a:t>subskill</a:t>
            </a:r>
          </a:p>
          <a:p>
            <a:pPr algn="l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Prompt"/>
                <a:ea typeface="Prompt"/>
                <a:cs typeface="Prompt"/>
                <a:sym typeface="Prompt"/>
              </a:rPr>
              <a:t>- เพิ่ม table </a:t>
            </a:r>
            <a:r>
              <a:rPr lang="en-US" sz="3999">
                <a:solidFill>
                  <a:srgbClr val="E64115"/>
                </a:solidFill>
                <a:latin typeface="Prompt"/>
                <a:ea typeface="Prompt"/>
                <a:cs typeface="Prompt"/>
                <a:sym typeface="Prompt"/>
              </a:rPr>
              <a:t>student_hobby</a:t>
            </a:r>
          </a:p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Prompt"/>
                <a:ea typeface="Prompt"/>
                <a:cs typeface="Prompt"/>
                <a:sym typeface="Prompt"/>
              </a:rPr>
              <a:t>- เพิ่ม table </a:t>
            </a:r>
            <a:r>
              <a:rPr lang="en-US" sz="3999">
                <a:solidFill>
                  <a:srgbClr val="E64115"/>
                </a:solidFill>
                <a:latin typeface="Prompt"/>
                <a:ea typeface="Prompt"/>
                <a:cs typeface="Prompt"/>
                <a:sym typeface="Prompt"/>
              </a:rPr>
              <a:t>student_skill</a:t>
            </a:r>
          </a:p>
        </p:txBody>
      </p:sp>
    </p:spTree>
  </p:cSld>
  <p:clrMapOvr>
    <a:masterClrMapping/>
  </p:clrMapOvr>
</p:sld>
</file>

<file path=ppt/slides/slide60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563394" y="510009"/>
            <a:ext cx="5161212" cy="899085"/>
            <a:chOff x="0" y="0"/>
            <a:chExt cx="1443167" cy="251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43167" cy="251400"/>
            </a:xfrm>
            <a:custGeom>
              <a:avLst/>
              <a:gdLst/>
              <a:ahLst/>
              <a:cxnLst/>
              <a:rect r="r" b="b" t="t" l="l"/>
              <a:pathLst>
                <a:path h="251400" w="1443167">
                  <a:moveTo>
                    <a:pt x="99001" y="0"/>
                  </a:moveTo>
                  <a:lnTo>
                    <a:pt x="1344166" y="0"/>
                  </a:lnTo>
                  <a:cubicBezTo>
                    <a:pt x="1370423" y="0"/>
                    <a:pt x="1395604" y="10430"/>
                    <a:pt x="1414170" y="28997"/>
                  </a:cubicBezTo>
                  <a:cubicBezTo>
                    <a:pt x="1432737" y="47563"/>
                    <a:pt x="1443167" y="72745"/>
                    <a:pt x="1443167" y="99001"/>
                  </a:cubicBezTo>
                  <a:lnTo>
                    <a:pt x="1443167" y="152399"/>
                  </a:lnTo>
                  <a:cubicBezTo>
                    <a:pt x="1443167" y="207076"/>
                    <a:pt x="1398843" y="251400"/>
                    <a:pt x="1344166" y="251400"/>
                  </a:cubicBezTo>
                  <a:lnTo>
                    <a:pt x="99001" y="251400"/>
                  </a:lnTo>
                  <a:cubicBezTo>
                    <a:pt x="44324" y="251400"/>
                    <a:pt x="0" y="207076"/>
                    <a:pt x="0" y="152399"/>
                  </a:cubicBezTo>
                  <a:lnTo>
                    <a:pt x="0" y="99001"/>
                  </a:lnTo>
                  <a:cubicBezTo>
                    <a:pt x="0" y="44324"/>
                    <a:pt x="44324" y="0"/>
                    <a:pt x="99001" y="0"/>
                  </a:cubicBezTo>
                  <a:close/>
                </a:path>
              </a:pathLst>
            </a:custGeom>
            <a:solidFill>
              <a:srgbClr val="8ADDCA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1443167" cy="279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aphicFrame>
        <p:nvGraphicFramePr>
          <p:cNvPr name="Table 5" id="5"/>
          <p:cNvGraphicFramePr>
            <a:graphicFrameLocks noGrp="true"/>
          </p:cNvGraphicFramePr>
          <p:nvPr/>
        </p:nvGraphicFramePr>
        <p:xfrm>
          <a:off x="470675" y="1782011"/>
          <a:ext cx="17346650" cy="7980278"/>
        </p:xfrm>
        <a:graphic>
          <a:graphicData uri="http://schemas.openxmlformats.org/drawingml/2006/table">
            <a:tbl>
              <a:tblPr/>
              <a:tblGrid>
                <a:gridCol w="2464456"/>
                <a:gridCol w="2722470"/>
                <a:gridCol w="3633356"/>
                <a:gridCol w="3003088"/>
                <a:gridCol w="5523280"/>
              </a:tblGrid>
              <a:tr h="113723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ภาษาไทย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ภาษาอังกฤษ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คำอธิบาย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คำที่ใช้ในการสื่อสาร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ประกอบด้วย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</a:tr>
              <a:tr h="684304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ประเภทงานย่อย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Job Sub Category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  หมวดหมู่ย่อยของประเภทงานหลัก</a:t>
                      </a:r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Job Sub Category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1. Web Development</a:t>
                      </a:r>
                      <a:endParaRPr lang="en-US" sz="1100"/>
                    </a:p>
                    <a:p>
                      <a:pPr algn="l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2. Wordpress</a:t>
                      </a:r>
                    </a:p>
                    <a:p>
                      <a:pPr algn="l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3. E-Commerce</a:t>
                      </a:r>
                    </a:p>
                    <a:p>
                      <a:pPr algn="l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4. Chatbot</a:t>
                      </a:r>
                    </a:p>
                    <a:p>
                      <a:pPr algn="l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5. พัฒนาเกม (Game Development)</a:t>
                      </a:r>
                    </a:p>
                    <a:p>
                      <a:pPr algn="l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6. UX/UI Design for Web &amp; App</a:t>
                      </a:r>
                    </a:p>
                    <a:p>
                      <a:pPr algn="l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7. Mobile Application</a:t>
                      </a:r>
                    </a:p>
                    <a:p>
                      <a:pPr algn="l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8. Desktop Application</a:t>
                      </a:r>
                    </a:p>
                    <a:p>
                      <a:pPr algn="l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9. IT Solution และ Support</a:t>
                      </a:r>
                    </a:p>
                    <a:p>
                      <a:pPr algn="l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10. ทำโปรเจค IoT</a:t>
                      </a:r>
                    </a:p>
                    <a:p>
                      <a:pPr algn="l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11. Website Scraping</a:t>
                      </a:r>
                    </a:p>
                    <a:p>
                      <a:pPr algn="l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12. IT Project Management</a:t>
                      </a:r>
                    </a:p>
                    <a:p>
                      <a:pPr algn="l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13. Quality Assurance</a:t>
                      </a:r>
                    </a:p>
                    <a:p>
                      <a:pPr algn="l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14. ทำแผนที่ GIS</a:t>
                      </a:r>
                    </a:p>
                    <a:p>
                      <a:pPr algn="l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15. วิเคราะห์ดาต้า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6" id="6"/>
          <p:cNvSpPr txBox="true"/>
          <p:nvPr/>
        </p:nvSpPr>
        <p:spPr>
          <a:xfrm rot="0">
            <a:off x="7770931" y="611345"/>
            <a:ext cx="2746137" cy="6297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74"/>
              </a:lnSpc>
              <a:spcBef>
                <a:spcPct val="0"/>
              </a:spcBef>
            </a:pPr>
            <a:r>
              <a:rPr lang="en-US" b="true" sz="3695">
                <a:solidFill>
                  <a:srgbClr val="000000"/>
                </a:solidFill>
                <a:latin typeface="Prompt Bold"/>
                <a:ea typeface="Prompt Bold"/>
                <a:cs typeface="Prompt Bold"/>
                <a:sym typeface="Prompt Bold"/>
              </a:rPr>
              <a:t>อภิธานศัพท์</a:t>
            </a:r>
          </a:p>
        </p:txBody>
      </p:sp>
    </p:spTree>
  </p:cSld>
  <p:clrMapOvr>
    <a:masterClrMapping/>
  </p:clrMapOvr>
</p:sld>
</file>

<file path=ppt/slides/slide61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563394" y="510009"/>
            <a:ext cx="5161212" cy="899085"/>
            <a:chOff x="0" y="0"/>
            <a:chExt cx="1443167" cy="251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43167" cy="251400"/>
            </a:xfrm>
            <a:custGeom>
              <a:avLst/>
              <a:gdLst/>
              <a:ahLst/>
              <a:cxnLst/>
              <a:rect r="r" b="b" t="t" l="l"/>
              <a:pathLst>
                <a:path h="251400" w="1443167">
                  <a:moveTo>
                    <a:pt x="99001" y="0"/>
                  </a:moveTo>
                  <a:lnTo>
                    <a:pt x="1344166" y="0"/>
                  </a:lnTo>
                  <a:cubicBezTo>
                    <a:pt x="1370423" y="0"/>
                    <a:pt x="1395604" y="10430"/>
                    <a:pt x="1414170" y="28997"/>
                  </a:cubicBezTo>
                  <a:cubicBezTo>
                    <a:pt x="1432737" y="47563"/>
                    <a:pt x="1443167" y="72745"/>
                    <a:pt x="1443167" y="99001"/>
                  </a:cubicBezTo>
                  <a:lnTo>
                    <a:pt x="1443167" y="152399"/>
                  </a:lnTo>
                  <a:cubicBezTo>
                    <a:pt x="1443167" y="207076"/>
                    <a:pt x="1398843" y="251400"/>
                    <a:pt x="1344166" y="251400"/>
                  </a:cubicBezTo>
                  <a:lnTo>
                    <a:pt x="99001" y="251400"/>
                  </a:lnTo>
                  <a:cubicBezTo>
                    <a:pt x="44324" y="251400"/>
                    <a:pt x="0" y="207076"/>
                    <a:pt x="0" y="152399"/>
                  </a:cubicBezTo>
                  <a:lnTo>
                    <a:pt x="0" y="99001"/>
                  </a:lnTo>
                  <a:cubicBezTo>
                    <a:pt x="0" y="44324"/>
                    <a:pt x="44324" y="0"/>
                    <a:pt x="99001" y="0"/>
                  </a:cubicBezTo>
                  <a:close/>
                </a:path>
              </a:pathLst>
            </a:custGeom>
            <a:solidFill>
              <a:srgbClr val="8ADDCA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1443167" cy="279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aphicFrame>
        <p:nvGraphicFramePr>
          <p:cNvPr name="Table 5" id="5"/>
          <p:cNvGraphicFramePr>
            <a:graphicFrameLocks noGrp="true"/>
          </p:cNvGraphicFramePr>
          <p:nvPr/>
        </p:nvGraphicFramePr>
        <p:xfrm>
          <a:off x="470675" y="1782011"/>
          <a:ext cx="17346650" cy="7665953"/>
        </p:xfrm>
        <a:graphic>
          <a:graphicData uri="http://schemas.openxmlformats.org/drawingml/2006/table">
            <a:tbl>
              <a:tblPr/>
              <a:tblGrid>
                <a:gridCol w="2464456"/>
                <a:gridCol w="2722470"/>
                <a:gridCol w="3633356"/>
                <a:gridCol w="3003088"/>
                <a:gridCol w="5523280"/>
              </a:tblGrid>
              <a:tr h="113745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ภาษาไทย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ภาษาอังกฤษ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คำอธิบาย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คำที่ใช้ในการสื่อสาร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ประกอบด้วย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</a:tr>
              <a:tr h="389603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ประเภทงานย่อย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Job Sub Category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  หมวดหมู่ย่อยของประเภทงานหลัก</a:t>
                      </a:r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Job Sub Category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16. วิเคราะห์งานวิจัย</a:t>
                      </a:r>
                      <a:endParaRPr lang="en-US" sz="1100"/>
                    </a:p>
                    <a:p>
                      <a:pPr algn="l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17. Data Science &amp; AI</a:t>
                      </a:r>
                    </a:p>
                    <a:p>
                      <a:pPr algn="l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18. Data Engineering</a:t>
                      </a:r>
                    </a:p>
                    <a:p>
                      <a:pPr algn="l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19. Data Labeling</a:t>
                      </a:r>
                    </a:p>
                    <a:p>
                      <a:pPr algn="l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20. Teaching Assistant</a:t>
                      </a:r>
                    </a:p>
                    <a:p>
                      <a:pPr algn="l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21. Research Assistant</a:t>
                      </a:r>
                    </a:p>
                    <a:p>
                      <a:pPr algn="l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22. สร้างเหรียญ Crypto</a:t>
                      </a:r>
                    </a:p>
                    <a:p>
                      <a:pPr algn="l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23. อื่นๆ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3245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งานด้านพัฒนาเว็บ 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  Web</a:t>
                      </a:r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  Development</a:t>
                      </a:r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  งานเกี่ยวกับกระบวนการสร้างและพัฒนาเว็บไซต์</a:t>
                      </a:r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  Web</a:t>
                      </a:r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  Development</a:t>
                      </a:r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  -</a:t>
                      </a:r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6" id="6"/>
          <p:cNvSpPr txBox="true"/>
          <p:nvPr/>
        </p:nvSpPr>
        <p:spPr>
          <a:xfrm rot="0">
            <a:off x="7770931" y="611345"/>
            <a:ext cx="2746137" cy="6297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74"/>
              </a:lnSpc>
              <a:spcBef>
                <a:spcPct val="0"/>
              </a:spcBef>
            </a:pPr>
            <a:r>
              <a:rPr lang="en-US" b="true" sz="3695">
                <a:solidFill>
                  <a:srgbClr val="000000"/>
                </a:solidFill>
                <a:latin typeface="Prompt Bold"/>
                <a:ea typeface="Prompt Bold"/>
                <a:cs typeface="Prompt Bold"/>
                <a:sym typeface="Prompt Bold"/>
              </a:rPr>
              <a:t>อภิธานศัพท์</a:t>
            </a:r>
          </a:p>
        </p:txBody>
      </p:sp>
    </p:spTree>
  </p:cSld>
  <p:clrMapOvr>
    <a:masterClrMapping/>
  </p:clrMapOvr>
</p:sld>
</file>

<file path=ppt/slides/slide6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563394" y="860689"/>
            <a:ext cx="5161212" cy="899085"/>
            <a:chOff x="0" y="0"/>
            <a:chExt cx="1443167" cy="251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43167" cy="251400"/>
            </a:xfrm>
            <a:custGeom>
              <a:avLst/>
              <a:gdLst/>
              <a:ahLst/>
              <a:cxnLst/>
              <a:rect r="r" b="b" t="t" l="l"/>
              <a:pathLst>
                <a:path h="251400" w="1443167">
                  <a:moveTo>
                    <a:pt x="99001" y="0"/>
                  </a:moveTo>
                  <a:lnTo>
                    <a:pt x="1344166" y="0"/>
                  </a:lnTo>
                  <a:cubicBezTo>
                    <a:pt x="1370423" y="0"/>
                    <a:pt x="1395604" y="10430"/>
                    <a:pt x="1414170" y="28997"/>
                  </a:cubicBezTo>
                  <a:cubicBezTo>
                    <a:pt x="1432737" y="47563"/>
                    <a:pt x="1443167" y="72745"/>
                    <a:pt x="1443167" y="99001"/>
                  </a:cubicBezTo>
                  <a:lnTo>
                    <a:pt x="1443167" y="152399"/>
                  </a:lnTo>
                  <a:cubicBezTo>
                    <a:pt x="1443167" y="207076"/>
                    <a:pt x="1398843" y="251400"/>
                    <a:pt x="1344166" y="251400"/>
                  </a:cubicBezTo>
                  <a:lnTo>
                    <a:pt x="99001" y="251400"/>
                  </a:lnTo>
                  <a:cubicBezTo>
                    <a:pt x="44324" y="251400"/>
                    <a:pt x="0" y="207076"/>
                    <a:pt x="0" y="152399"/>
                  </a:cubicBezTo>
                  <a:lnTo>
                    <a:pt x="0" y="99001"/>
                  </a:lnTo>
                  <a:cubicBezTo>
                    <a:pt x="0" y="44324"/>
                    <a:pt x="44324" y="0"/>
                    <a:pt x="99001" y="0"/>
                  </a:cubicBezTo>
                  <a:close/>
                </a:path>
              </a:pathLst>
            </a:custGeom>
            <a:solidFill>
              <a:srgbClr val="8ADDCA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1443167" cy="279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aphicFrame>
        <p:nvGraphicFramePr>
          <p:cNvPr name="Table 5" id="5"/>
          <p:cNvGraphicFramePr>
            <a:graphicFrameLocks noGrp="true"/>
          </p:cNvGraphicFramePr>
          <p:nvPr/>
        </p:nvGraphicFramePr>
        <p:xfrm>
          <a:off x="748359" y="2189216"/>
          <a:ext cx="16791283" cy="7477125"/>
        </p:xfrm>
        <a:graphic>
          <a:graphicData uri="http://schemas.openxmlformats.org/drawingml/2006/table">
            <a:tbl>
              <a:tblPr/>
              <a:tblGrid>
                <a:gridCol w="2464635"/>
                <a:gridCol w="2722668"/>
                <a:gridCol w="6264681"/>
                <a:gridCol w="3017011"/>
                <a:gridCol w="2322287"/>
              </a:tblGrid>
              <a:tr h="94780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ภาษาไทย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ภาษาอังกฤษ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คำอธิบาย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คำที่ใช้ในการสื่อสาร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ประกอบด้วย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</a:tr>
              <a:tr h="263279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  งานด้านพัฒนาเว็บ</a:t>
                      </a:r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  Web</a:t>
                      </a:r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  Develop-ment</a:t>
                      </a:r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  งานเกี่ยวกับกระบวนการสร้างและพัฒนาเว็บไซต์</a:t>
                      </a:r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  Web</a:t>
                      </a:r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  Development</a:t>
                      </a:r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  -</a:t>
                      </a:r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9653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  งานด้านอีคอมเมิร์ซ</a:t>
                      </a:r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  E-Commerce</a:t>
                      </a:r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  งานที่เกี่ยวข้องกับการซื้อขายสินค้าและบริการผ่านระบบอินเทอร์เน็ต</a:t>
                      </a:r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  โดยครอบคลุมทั้งด้านการจัดการเว็บไซต์หรือแพลตฟอร์ม การบริหารสินค้า การตลาดออนไลน์</a:t>
                      </a:r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  การดูแลลูกค้า และกระบวนการหลังการขาย</a:t>
                      </a:r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  E-Commerce</a:t>
                      </a:r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  -</a:t>
                      </a:r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6" id="6"/>
          <p:cNvSpPr txBox="true"/>
          <p:nvPr/>
        </p:nvSpPr>
        <p:spPr>
          <a:xfrm rot="0">
            <a:off x="7770931" y="962025"/>
            <a:ext cx="2746137" cy="6297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74"/>
              </a:lnSpc>
              <a:spcBef>
                <a:spcPct val="0"/>
              </a:spcBef>
            </a:pPr>
            <a:r>
              <a:rPr lang="en-US" b="true" sz="3695">
                <a:solidFill>
                  <a:srgbClr val="000000"/>
                </a:solidFill>
                <a:latin typeface="Prompt Bold"/>
                <a:ea typeface="Prompt Bold"/>
                <a:cs typeface="Prompt Bold"/>
                <a:sym typeface="Prompt Bold"/>
              </a:rPr>
              <a:t>อภิธานศัพท์</a:t>
            </a:r>
          </a:p>
        </p:txBody>
      </p:sp>
    </p:spTree>
  </p:cSld>
  <p:clrMapOvr>
    <a:masterClrMapping/>
  </p:clrMapOvr>
</p:sld>
</file>

<file path=ppt/slides/slide63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563394" y="411146"/>
            <a:ext cx="5161212" cy="899085"/>
            <a:chOff x="0" y="0"/>
            <a:chExt cx="1443167" cy="251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43167" cy="251400"/>
            </a:xfrm>
            <a:custGeom>
              <a:avLst/>
              <a:gdLst/>
              <a:ahLst/>
              <a:cxnLst/>
              <a:rect r="r" b="b" t="t" l="l"/>
              <a:pathLst>
                <a:path h="251400" w="1443167">
                  <a:moveTo>
                    <a:pt x="99001" y="0"/>
                  </a:moveTo>
                  <a:lnTo>
                    <a:pt x="1344166" y="0"/>
                  </a:lnTo>
                  <a:cubicBezTo>
                    <a:pt x="1370423" y="0"/>
                    <a:pt x="1395604" y="10430"/>
                    <a:pt x="1414170" y="28997"/>
                  </a:cubicBezTo>
                  <a:cubicBezTo>
                    <a:pt x="1432737" y="47563"/>
                    <a:pt x="1443167" y="72745"/>
                    <a:pt x="1443167" y="99001"/>
                  </a:cubicBezTo>
                  <a:lnTo>
                    <a:pt x="1443167" y="152399"/>
                  </a:lnTo>
                  <a:cubicBezTo>
                    <a:pt x="1443167" y="207076"/>
                    <a:pt x="1398843" y="251400"/>
                    <a:pt x="1344166" y="251400"/>
                  </a:cubicBezTo>
                  <a:lnTo>
                    <a:pt x="99001" y="251400"/>
                  </a:lnTo>
                  <a:cubicBezTo>
                    <a:pt x="44324" y="251400"/>
                    <a:pt x="0" y="207076"/>
                    <a:pt x="0" y="152399"/>
                  </a:cubicBezTo>
                  <a:lnTo>
                    <a:pt x="0" y="99001"/>
                  </a:lnTo>
                  <a:cubicBezTo>
                    <a:pt x="0" y="44324"/>
                    <a:pt x="44324" y="0"/>
                    <a:pt x="99001" y="0"/>
                  </a:cubicBezTo>
                  <a:close/>
                </a:path>
              </a:pathLst>
            </a:custGeom>
            <a:solidFill>
              <a:srgbClr val="8ADDCA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1443167" cy="279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aphicFrame>
        <p:nvGraphicFramePr>
          <p:cNvPr name="Table 5" id="5"/>
          <p:cNvGraphicFramePr>
            <a:graphicFrameLocks noGrp="true"/>
          </p:cNvGraphicFramePr>
          <p:nvPr/>
        </p:nvGraphicFramePr>
        <p:xfrm>
          <a:off x="748359" y="1559637"/>
          <a:ext cx="16791283" cy="8427263"/>
        </p:xfrm>
        <a:graphic>
          <a:graphicData uri="http://schemas.openxmlformats.org/drawingml/2006/table">
            <a:tbl>
              <a:tblPr/>
              <a:tblGrid>
                <a:gridCol w="2464635"/>
                <a:gridCol w="2722668"/>
                <a:gridCol w="5063231"/>
                <a:gridCol w="4218461"/>
                <a:gridCol w="2322287"/>
              </a:tblGrid>
              <a:tr h="94725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ภาษาไทย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ภาษาอังกฤษ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คำอธิบาย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คำที่ใช้ในการสื่อสาร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ประกอบด้วย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</a:tr>
              <a:tr h="221026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  งานด้านเวิร์ดเพลส</a:t>
                      </a:r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  Wordpress</a:t>
                      </a:r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  การทำเว็บไซต์ด้วย WordPress เว็บสำเร็จรูป</a:t>
                      </a:r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  Wordpress</a:t>
                      </a:r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  -</a:t>
                      </a:r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5947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  งานด้านแชทบอท</a:t>
                      </a:r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  Chatbot</a:t>
                      </a:r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  งานที่เกี่ยวข้องกับการพัฒนา</a:t>
                      </a:r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  ออกแบบ และดูแลระบบ แชทบอท</a:t>
                      </a:r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  ซึ่งเป็นโปรแกรมที่สามารถโต้ตอบกับผู้ใช้โดยอัตโนมัติผ่านข้อความหรือเสียง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  Chatbot</a:t>
                      </a:r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  -</a:t>
                      </a:r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1026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  งานด้านพัฒนาเกม</a:t>
                      </a:r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  Game Develop-ment</a:t>
                      </a:r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  งานเกี่ยวกับการสร้างเกมในรูปแบบต่าง ๆ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  Game Development</a:t>
                      </a:r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  -</a:t>
                      </a:r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6" id="6"/>
          <p:cNvSpPr txBox="true"/>
          <p:nvPr/>
        </p:nvSpPr>
        <p:spPr>
          <a:xfrm rot="0">
            <a:off x="7770931" y="512482"/>
            <a:ext cx="2746137" cy="6297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74"/>
              </a:lnSpc>
              <a:spcBef>
                <a:spcPct val="0"/>
              </a:spcBef>
            </a:pPr>
            <a:r>
              <a:rPr lang="en-US" b="true" sz="3695">
                <a:solidFill>
                  <a:srgbClr val="000000"/>
                </a:solidFill>
                <a:latin typeface="Prompt Bold"/>
                <a:ea typeface="Prompt Bold"/>
                <a:cs typeface="Prompt Bold"/>
                <a:sym typeface="Prompt Bold"/>
              </a:rPr>
              <a:t>อภิธานศัพท์</a:t>
            </a:r>
          </a:p>
        </p:txBody>
      </p:sp>
    </p:spTree>
  </p:cSld>
  <p:clrMapOvr>
    <a:masterClrMapping/>
  </p:clrMapOvr>
</p:sld>
</file>

<file path=ppt/slides/slide64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563394" y="1028700"/>
            <a:ext cx="5161212" cy="899085"/>
            <a:chOff x="0" y="0"/>
            <a:chExt cx="1443167" cy="251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43167" cy="251400"/>
            </a:xfrm>
            <a:custGeom>
              <a:avLst/>
              <a:gdLst/>
              <a:ahLst/>
              <a:cxnLst/>
              <a:rect r="r" b="b" t="t" l="l"/>
              <a:pathLst>
                <a:path h="251400" w="1443167">
                  <a:moveTo>
                    <a:pt x="99001" y="0"/>
                  </a:moveTo>
                  <a:lnTo>
                    <a:pt x="1344166" y="0"/>
                  </a:lnTo>
                  <a:cubicBezTo>
                    <a:pt x="1370423" y="0"/>
                    <a:pt x="1395604" y="10430"/>
                    <a:pt x="1414170" y="28997"/>
                  </a:cubicBezTo>
                  <a:cubicBezTo>
                    <a:pt x="1432737" y="47563"/>
                    <a:pt x="1443167" y="72745"/>
                    <a:pt x="1443167" y="99001"/>
                  </a:cubicBezTo>
                  <a:lnTo>
                    <a:pt x="1443167" y="152399"/>
                  </a:lnTo>
                  <a:cubicBezTo>
                    <a:pt x="1443167" y="207076"/>
                    <a:pt x="1398843" y="251400"/>
                    <a:pt x="1344166" y="251400"/>
                  </a:cubicBezTo>
                  <a:lnTo>
                    <a:pt x="99001" y="251400"/>
                  </a:lnTo>
                  <a:cubicBezTo>
                    <a:pt x="44324" y="251400"/>
                    <a:pt x="0" y="207076"/>
                    <a:pt x="0" y="152399"/>
                  </a:cubicBezTo>
                  <a:lnTo>
                    <a:pt x="0" y="99001"/>
                  </a:lnTo>
                  <a:cubicBezTo>
                    <a:pt x="0" y="44324"/>
                    <a:pt x="44324" y="0"/>
                    <a:pt x="99001" y="0"/>
                  </a:cubicBezTo>
                  <a:close/>
                </a:path>
              </a:pathLst>
            </a:custGeom>
            <a:solidFill>
              <a:srgbClr val="8ADDCA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1443167" cy="279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aphicFrame>
        <p:nvGraphicFramePr>
          <p:cNvPr name="Table 5" id="5"/>
          <p:cNvGraphicFramePr>
            <a:graphicFrameLocks noGrp="true"/>
          </p:cNvGraphicFramePr>
          <p:nvPr/>
        </p:nvGraphicFramePr>
        <p:xfrm>
          <a:off x="1028700" y="2207519"/>
          <a:ext cx="16405300" cy="7770728"/>
        </p:xfrm>
        <a:graphic>
          <a:graphicData uri="http://schemas.openxmlformats.org/drawingml/2006/table">
            <a:tbl>
              <a:tblPr/>
              <a:tblGrid>
                <a:gridCol w="2895912"/>
                <a:gridCol w="2291669"/>
                <a:gridCol w="5287595"/>
                <a:gridCol w="3160970"/>
                <a:gridCol w="2769154"/>
              </a:tblGrid>
              <a:tr h="113737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ภาษาไทย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ภาษาอังกฤษ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คำอธิบาย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คำที่ใช้ในการสื่อสาร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ประกอบด้วย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</a:tr>
              <a:tr h="221111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งานด้านออกแบบ UX/UI สำหรับเว็บไซต์และแอปพลิเคชัน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UX/UI Design for Web &amp; App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งานออกแบบที่มุ่งเน้นการสร้างประสบการณ์ผู้ใช้ และส่วนติดต่อผู้ใช้ของเว็บไซต์และ</a:t>
                      </a:r>
                      <a:endParaRPr lang="en-US" sz="1100"/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แอปพลิเคชัน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UX/UI Design for Web &amp; App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  -</a:t>
                      </a:r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3228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  ประสบการณ์ผู้ใช้</a:t>
                      </a:r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  UX (User</a:t>
                      </a:r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  Experience)</a:t>
                      </a:r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  งานเกี่ยวกับการออกแบบเพื่อพัฒนาประสบการณ์ผู้ใช้ตั้งแต่เริ่มใช้งานจนจบ</a:t>
                      </a:r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  UX</a:t>
                      </a:r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  -</a:t>
                      </a:r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8995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ส่วนติดต่อผู้ใช้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  UI (User</a:t>
                      </a:r>
                      <a:endParaRPr lang="en-US" sz="1100"/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  Interface)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  งานเกี่ยวกับกระบวนการออกแบบส่วนที่ผู้ใช้มองเห็นและโต้ตอบ</a:t>
                      </a:r>
                      <a:endParaRPr lang="en-US" sz="1100"/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  เช่น สี, ปุ่ม,  ไอคอน และตัวอักษร  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UI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  -</a:t>
                      </a:r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6" id="6"/>
          <p:cNvSpPr txBox="true"/>
          <p:nvPr/>
        </p:nvSpPr>
        <p:spPr>
          <a:xfrm rot="0">
            <a:off x="7770931" y="1130036"/>
            <a:ext cx="2746137" cy="6297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74"/>
              </a:lnSpc>
              <a:spcBef>
                <a:spcPct val="0"/>
              </a:spcBef>
            </a:pPr>
            <a:r>
              <a:rPr lang="en-US" b="true" sz="3695">
                <a:solidFill>
                  <a:srgbClr val="000000"/>
                </a:solidFill>
                <a:latin typeface="Prompt Bold"/>
                <a:ea typeface="Prompt Bold"/>
                <a:cs typeface="Prompt Bold"/>
                <a:sym typeface="Prompt Bold"/>
              </a:rPr>
              <a:t>อภิธานศัพท์</a:t>
            </a:r>
          </a:p>
        </p:txBody>
      </p:sp>
    </p:spTree>
  </p:cSld>
  <p:clrMapOvr>
    <a:masterClrMapping/>
  </p:clrMapOvr>
</p:sld>
</file>

<file path=ppt/slides/slide65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563394" y="1028700"/>
            <a:ext cx="5161212" cy="899085"/>
            <a:chOff x="0" y="0"/>
            <a:chExt cx="1443167" cy="251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43167" cy="251400"/>
            </a:xfrm>
            <a:custGeom>
              <a:avLst/>
              <a:gdLst/>
              <a:ahLst/>
              <a:cxnLst/>
              <a:rect r="r" b="b" t="t" l="l"/>
              <a:pathLst>
                <a:path h="251400" w="1443167">
                  <a:moveTo>
                    <a:pt x="99001" y="0"/>
                  </a:moveTo>
                  <a:lnTo>
                    <a:pt x="1344166" y="0"/>
                  </a:lnTo>
                  <a:cubicBezTo>
                    <a:pt x="1370423" y="0"/>
                    <a:pt x="1395604" y="10430"/>
                    <a:pt x="1414170" y="28997"/>
                  </a:cubicBezTo>
                  <a:cubicBezTo>
                    <a:pt x="1432737" y="47563"/>
                    <a:pt x="1443167" y="72745"/>
                    <a:pt x="1443167" y="99001"/>
                  </a:cubicBezTo>
                  <a:lnTo>
                    <a:pt x="1443167" y="152399"/>
                  </a:lnTo>
                  <a:cubicBezTo>
                    <a:pt x="1443167" y="207076"/>
                    <a:pt x="1398843" y="251400"/>
                    <a:pt x="1344166" y="251400"/>
                  </a:cubicBezTo>
                  <a:lnTo>
                    <a:pt x="99001" y="251400"/>
                  </a:lnTo>
                  <a:cubicBezTo>
                    <a:pt x="44324" y="251400"/>
                    <a:pt x="0" y="207076"/>
                    <a:pt x="0" y="152399"/>
                  </a:cubicBezTo>
                  <a:lnTo>
                    <a:pt x="0" y="99001"/>
                  </a:lnTo>
                  <a:cubicBezTo>
                    <a:pt x="0" y="44324"/>
                    <a:pt x="44324" y="0"/>
                    <a:pt x="99001" y="0"/>
                  </a:cubicBezTo>
                  <a:close/>
                </a:path>
              </a:pathLst>
            </a:custGeom>
            <a:solidFill>
              <a:srgbClr val="8ADDCA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1443167" cy="279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aphicFrame>
        <p:nvGraphicFramePr>
          <p:cNvPr name="Table 5" id="5"/>
          <p:cNvGraphicFramePr>
            <a:graphicFrameLocks noGrp="true"/>
          </p:cNvGraphicFramePr>
          <p:nvPr/>
        </p:nvGraphicFramePr>
        <p:xfrm>
          <a:off x="1028700" y="2565179"/>
          <a:ext cx="16405300" cy="6827753"/>
        </p:xfrm>
        <a:graphic>
          <a:graphicData uri="http://schemas.openxmlformats.org/drawingml/2006/table">
            <a:tbl>
              <a:tblPr/>
              <a:tblGrid>
                <a:gridCol w="2464767"/>
                <a:gridCol w="2722814"/>
                <a:gridCol w="5287595"/>
                <a:gridCol w="3160970"/>
                <a:gridCol w="2769154"/>
              </a:tblGrid>
              <a:tr h="113815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ภาษาไทย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ภาษาอังกฤษ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คำอธิบาย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คำที่ใช้ในการสื่อสาร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ประกอบด้วย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</a:tr>
              <a:tr h="305552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  งานด้าน</a:t>
                      </a:r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  แอปพลิเคชันบนมือถือ</a:t>
                      </a:r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  Mobile Application</a:t>
                      </a:r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  งานเกี่ยวกับการพัฒนาและดูแลซอฟต์แวร์หรือแอปพลิเคชันที่ทำงานบนอุปกรณ์เคลื่อนที่</a:t>
                      </a:r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  เช่น สมาร์ทโฟนและแท็บเล็ต</a:t>
                      </a:r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  Mobile Application</a:t>
                      </a:r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  -</a:t>
                      </a:r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3407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  งานด้าน</a:t>
                      </a:r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  แอปพลิเคชันบนเดสก์ท็อป</a:t>
                      </a:r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  Desktop Application</a:t>
                      </a:r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  งานการพัฒนาและดูแลซอฟต์แวร์ที่ทำงานบนคอมพิวเตอร์ตั้งโต๊ะหรือแล็ปท็อป</a:t>
                      </a:r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  Desktop Application</a:t>
                      </a:r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  -</a:t>
                      </a:r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6" id="6"/>
          <p:cNvSpPr txBox="true"/>
          <p:nvPr/>
        </p:nvSpPr>
        <p:spPr>
          <a:xfrm rot="0">
            <a:off x="7770931" y="1130036"/>
            <a:ext cx="2746137" cy="6297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74"/>
              </a:lnSpc>
              <a:spcBef>
                <a:spcPct val="0"/>
              </a:spcBef>
            </a:pPr>
            <a:r>
              <a:rPr lang="en-US" b="true" sz="3695">
                <a:solidFill>
                  <a:srgbClr val="000000"/>
                </a:solidFill>
                <a:latin typeface="Prompt Bold"/>
                <a:ea typeface="Prompt Bold"/>
                <a:cs typeface="Prompt Bold"/>
                <a:sym typeface="Prompt Bold"/>
              </a:rPr>
              <a:t>อภิธานศัพท์</a:t>
            </a:r>
          </a:p>
        </p:txBody>
      </p:sp>
    </p:spTree>
  </p:cSld>
  <p:clrMapOvr>
    <a:masterClrMapping/>
  </p:clrMapOvr>
</p:sld>
</file>

<file path=ppt/slides/slide66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563394" y="579157"/>
            <a:ext cx="5161212" cy="899085"/>
            <a:chOff x="0" y="0"/>
            <a:chExt cx="1443167" cy="251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43167" cy="251400"/>
            </a:xfrm>
            <a:custGeom>
              <a:avLst/>
              <a:gdLst/>
              <a:ahLst/>
              <a:cxnLst/>
              <a:rect r="r" b="b" t="t" l="l"/>
              <a:pathLst>
                <a:path h="251400" w="1443167">
                  <a:moveTo>
                    <a:pt x="99001" y="0"/>
                  </a:moveTo>
                  <a:lnTo>
                    <a:pt x="1344166" y="0"/>
                  </a:lnTo>
                  <a:cubicBezTo>
                    <a:pt x="1370423" y="0"/>
                    <a:pt x="1395604" y="10430"/>
                    <a:pt x="1414170" y="28997"/>
                  </a:cubicBezTo>
                  <a:cubicBezTo>
                    <a:pt x="1432737" y="47563"/>
                    <a:pt x="1443167" y="72745"/>
                    <a:pt x="1443167" y="99001"/>
                  </a:cubicBezTo>
                  <a:lnTo>
                    <a:pt x="1443167" y="152399"/>
                  </a:lnTo>
                  <a:cubicBezTo>
                    <a:pt x="1443167" y="207076"/>
                    <a:pt x="1398843" y="251400"/>
                    <a:pt x="1344166" y="251400"/>
                  </a:cubicBezTo>
                  <a:lnTo>
                    <a:pt x="99001" y="251400"/>
                  </a:lnTo>
                  <a:cubicBezTo>
                    <a:pt x="44324" y="251400"/>
                    <a:pt x="0" y="207076"/>
                    <a:pt x="0" y="152399"/>
                  </a:cubicBezTo>
                  <a:lnTo>
                    <a:pt x="0" y="99001"/>
                  </a:lnTo>
                  <a:cubicBezTo>
                    <a:pt x="0" y="44324"/>
                    <a:pt x="44324" y="0"/>
                    <a:pt x="99001" y="0"/>
                  </a:cubicBezTo>
                  <a:close/>
                </a:path>
              </a:pathLst>
            </a:custGeom>
            <a:solidFill>
              <a:srgbClr val="8ADDCA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1443167" cy="279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aphicFrame>
        <p:nvGraphicFramePr>
          <p:cNvPr name="Table 5" id="5"/>
          <p:cNvGraphicFramePr>
            <a:graphicFrameLocks noGrp="true"/>
          </p:cNvGraphicFramePr>
          <p:nvPr/>
        </p:nvGraphicFramePr>
        <p:xfrm>
          <a:off x="341145" y="2159317"/>
          <a:ext cx="17605709" cy="6324600"/>
        </p:xfrm>
        <a:graphic>
          <a:graphicData uri="http://schemas.openxmlformats.org/drawingml/2006/table">
            <a:tbl>
              <a:tblPr/>
              <a:tblGrid>
                <a:gridCol w="2762326"/>
                <a:gridCol w="2152395"/>
                <a:gridCol w="7541401"/>
                <a:gridCol w="2918751"/>
                <a:gridCol w="2230835"/>
              </a:tblGrid>
              <a:tr h="94869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ภาษาไทย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ภาษาอังกฤษ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คำอธิบาย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คำที่ใช้ในการสื่อสาร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ประกอบด้วย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</a:tr>
              <a:tr h="221361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งานด้าน</a:t>
                      </a:r>
                      <a:endParaRPr lang="en-US" sz="1100"/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  การให้บริการทางด้านเทคโนโลยีสารสนเทศ  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IT Solution and Support 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งานการให้บริการและแก้ไขปัญหาด้าน</a:t>
                      </a:r>
                      <a:endParaRPr lang="en-US" sz="1100"/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  IT เพื่อช่วยองค์กรหรือบุคคลปรับปรุงประสิทธิภาพการทำงาน พร้อมดูแลและสนับสนุนระบบ IT อย่างครบวงจร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IT Solution and Support 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  -</a:t>
                      </a:r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9197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งานด้านโปรเจคไvโอที</a:t>
                      </a:r>
                      <a:endParaRPr lang="en-US" sz="1100"/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IoT Project</a:t>
                      </a:r>
                      <a:endParaRPr lang="en-US" sz="1100"/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พัฒนาระบบหรือแอปพลิเคชันที่เชื่อมต่ออุปกรณ์ต่างๆ ผ่านอินเทอร์เน็ต เพื่อให้สามารถรวบรวมและแลกเปลี่ยนข้อมูลได้แบบอัตโนมัติและเรียลไทม์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IoT Project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- 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7033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งานด้าน</a:t>
                      </a:r>
                      <a:endParaRPr lang="en-US" sz="1100"/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  ดึงข้อมูลเว็บไซต์  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Website Scraping 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ดึงข้อมูลจากเว็บไซต์มาใช้ประโยชน์ในการวิเคราะห์ข้อมูลที่ได้มาเพื่อต่อยอดธุรกิจต่างๆ 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Website Scraping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-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6" id="6"/>
          <p:cNvSpPr txBox="true"/>
          <p:nvPr/>
        </p:nvSpPr>
        <p:spPr>
          <a:xfrm rot="0">
            <a:off x="7770931" y="680493"/>
            <a:ext cx="2746137" cy="6297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74"/>
              </a:lnSpc>
              <a:spcBef>
                <a:spcPct val="0"/>
              </a:spcBef>
            </a:pPr>
            <a:r>
              <a:rPr lang="en-US" b="true" sz="3695">
                <a:solidFill>
                  <a:srgbClr val="000000"/>
                </a:solidFill>
                <a:latin typeface="Prompt Bold"/>
                <a:ea typeface="Prompt Bold"/>
                <a:cs typeface="Prompt Bold"/>
                <a:sym typeface="Prompt Bold"/>
              </a:rPr>
              <a:t>อภิธานศัพท์</a:t>
            </a:r>
          </a:p>
        </p:txBody>
      </p:sp>
    </p:spTree>
  </p:cSld>
  <p:clrMapOvr>
    <a:masterClrMapping/>
  </p:clrMapOvr>
</p:sld>
</file>

<file path=ppt/slides/slide67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563394" y="1028700"/>
            <a:ext cx="5161212" cy="899085"/>
            <a:chOff x="0" y="0"/>
            <a:chExt cx="1443167" cy="251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43167" cy="251400"/>
            </a:xfrm>
            <a:custGeom>
              <a:avLst/>
              <a:gdLst/>
              <a:ahLst/>
              <a:cxnLst/>
              <a:rect r="r" b="b" t="t" l="l"/>
              <a:pathLst>
                <a:path h="251400" w="1443167">
                  <a:moveTo>
                    <a:pt x="99001" y="0"/>
                  </a:moveTo>
                  <a:lnTo>
                    <a:pt x="1344166" y="0"/>
                  </a:lnTo>
                  <a:cubicBezTo>
                    <a:pt x="1370423" y="0"/>
                    <a:pt x="1395604" y="10430"/>
                    <a:pt x="1414170" y="28997"/>
                  </a:cubicBezTo>
                  <a:cubicBezTo>
                    <a:pt x="1432737" y="47563"/>
                    <a:pt x="1443167" y="72745"/>
                    <a:pt x="1443167" y="99001"/>
                  </a:cubicBezTo>
                  <a:lnTo>
                    <a:pt x="1443167" y="152399"/>
                  </a:lnTo>
                  <a:cubicBezTo>
                    <a:pt x="1443167" y="207076"/>
                    <a:pt x="1398843" y="251400"/>
                    <a:pt x="1344166" y="251400"/>
                  </a:cubicBezTo>
                  <a:lnTo>
                    <a:pt x="99001" y="251400"/>
                  </a:lnTo>
                  <a:cubicBezTo>
                    <a:pt x="44324" y="251400"/>
                    <a:pt x="0" y="207076"/>
                    <a:pt x="0" y="152399"/>
                  </a:cubicBezTo>
                  <a:lnTo>
                    <a:pt x="0" y="99001"/>
                  </a:lnTo>
                  <a:cubicBezTo>
                    <a:pt x="0" y="44324"/>
                    <a:pt x="44324" y="0"/>
                    <a:pt x="99001" y="0"/>
                  </a:cubicBezTo>
                  <a:close/>
                </a:path>
              </a:pathLst>
            </a:custGeom>
            <a:solidFill>
              <a:srgbClr val="8ADDCA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1443167" cy="279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aphicFrame>
        <p:nvGraphicFramePr>
          <p:cNvPr name="Table 5" id="5"/>
          <p:cNvGraphicFramePr>
            <a:graphicFrameLocks noGrp="true"/>
          </p:cNvGraphicFramePr>
          <p:nvPr/>
        </p:nvGraphicFramePr>
        <p:xfrm>
          <a:off x="646718" y="2560939"/>
          <a:ext cx="16994563" cy="6219825"/>
        </p:xfrm>
        <a:graphic>
          <a:graphicData uri="http://schemas.openxmlformats.org/drawingml/2006/table">
            <a:tbl>
              <a:tblPr/>
              <a:tblGrid>
                <a:gridCol w="2464568"/>
                <a:gridCol w="2722594"/>
                <a:gridCol w="7766147"/>
                <a:gridCol w="1823539"/>
                <a:gridCol w="2217715"/>
              </a:tblGrid>
              <a:tr h="137047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ภาษาไทย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ภาษาอังกฤษ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คำอธิบาย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คำที่ใช้ในการสื่อสาร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ประกอบด้วย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</a:tr>
              <a:tr h="305720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  งานด้านการบริหารโครงการเทคโนโลยีสารสนเทศ</a:t>
                      </a:r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  IT</a:t>
                      </a:r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  Project Management</a:t>
                      </a:r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  งานที่เกี่ยวข้องกับการวางแผน</a:t>
                      </a:r>
                      <a:endParaRPr lang="en-US" sz="1100"/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  ควบคุม และติดตามโครงการด้านเทคโนโลยีสารสนเทศ ตั้งแต่การกำหนดขอบเขตงานงบประมาณ ทรัพยากร</a:t>
                      </a:r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  ไปจนถึงการดำเนินงานให้แล้วเสร็จตามเป้าหมายภายในระยะเวลาที่กำหนด โดยมุ่งเน้นทั้งด้านเทคนิค การจัดการทีม และการสื่อสารกับผู้มีส่วนเกี่ยวข้อง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  IT</a:t>
                      </a:r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  Project Management</a:t>
                      </a:r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  -</a:t>
                      </a:r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9215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งานด้านผู้ช่วยวิจัย 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Research</a:t>
                      </a:r>
                      <a:endParaRPr lang="en-US" sz="1100"/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  Analysis  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การศึกษารายละเอียดของงานวิจัย</a:t>
                      </a:r>
                      <a:endParaRPr lang="en-US" sz="1100"/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  เช่น วัตถุประสงค์ วิธีการ ผลลัพธ์ และบทสรุป</a:t>
                      </a:r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  เพื่อประเมินความน่าเชื่อถือและคุณค่าทางวิชาการ  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Research Analysis 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  -</a:t>
                      </a:r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6" id="6"/>
          <p:cNvSpPr txBox="true"/>
          <p:nvPr/>
        </p:nvSpPr>
        <p:spPr>
          <a:xfrm rot="0">
            <a:off x="7770931" y="1130036"/>
            <a:ext cx="2746137" cy="6297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74"/>
              </a:lnSpc>
              <a:spcBef>
                <a:spcPct val="0"/>
              </a:spcBef>
            </a:pPr>
            <a:r>
              <a:rPr lang="en-US" b="true" sz="3695">
                <a:solidFill>
                  <a:srgbClr val="000000"/>
                </a:solidFill>
                <a:latin typeface="Prompt Bold"/>
                <a:ea typeface="Prompt Bold"/>
                <a:cs typeface="Prompt Bold"/>
                <a:sym typeface="Prompt Bold"/>
              </a:rPr>
              <a:t>อภิธานศัพท์</a:t>
            </a:r>
          </a:p>
        </p:txBody>
      </p:sp>
    </p:spTree>
  </p:cSld>
  <p:clrMapOvr>
    <a:masterClrMapping/>
  </p:clrMapOvr>
</p:sld>
</file>

<file path=ppt/slides/slide68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563394" y="1028700"/>
            <a:ext cx="5161212" cy="899085"/>
            <a:chOff x="0" y="0"/>
            <a:chExt cx="1443167" cy="251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43167" cy="251400"/>
            </a:xfrm>
            <a:custGeom>
              <a:avLst/>
              <a:gdLst/>
              <a:ahLst/>
              <a:cxnLst/>
              <a:rect r="r" b="b" t="t" l="l"/>
              <a:pathLst>
                <a:path h="251400" w="1443167">
                  <a:moveTo>
                    <a:pt x="99001" y="0"/>
                  </a:moveTo>
                  <a:lnTo>
                    <a:pt x="1344166" y="0"/>
                  </a:lnTo>
                  <a:cubicBezTo>
                    <a:pt x="1370423" y="0"/>
                    <a:pt x="1395604" y="10430"/>
                    <a:pt x="1414170" y="28997"/>
                  </a:cubicBezTo>
                  <a:cubicBezTo>
                    <a:pt x="1432737" y="47563"/>
                    <a:pt x="1443167" y="72745"/>
                    <a:pt x="1443167" y="99001"/>
                  </a:cubicBezTo>
                  <a:lnTo>
                    <a:pt x="1443167" y="152399"/>
                  </a:lnTo>
                  <a:cubicBezTo>
                    <a:pt x="1443167" y="207076"/>
                    <a:pt x="1398843" y="251400"/>
                    <a:pt x="1344166" y="251400"/>
                  </a:cubicBezTo>
                  <a:lnTo>
                    <a:pt x="99001" y="251400"/>
                  </a:lnTo>
                  <a:cubicBezTo>
                    <a:pt x="44324" y="251400"/>
                    <a:pt x="0" y="207076"/>
                    <a:pt x="0" y="152399"/>
                  </a:cubicBezTo>
                  <a:lnTo>
                    <a:pt x="0" y="99001"/>
                  </a:lnTo>
                  <a:cubicBezTo>
                    <a:pt x="0" y="44324"/>
                    <a:pt x="44324" y="0"/>
                    <a:pt x="99001" y="0"/>
                  </a:cubicBezTo>
                  <a:close/>
                </a:path>
              </a:pathLst>
            </a:custGeom>
            <a:solidFill>
              <a:srgbClr val="8ADDCA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1443167" cy="279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aphicFrame>
        <p:nvGraphicFramePr>
          <p:cNvPr name="Table 5" id="5"/>
          <p:cNvGraphicFramePr>
            <a:graphicFrameLocks noGrp="true"/>
          </p:cNvGraphicFramePr>
          <p:nvPr/>
        </p:nvGraphicFramePr>
        <p:xfrm>
          <a:off x="682291" y="2673522"/>
          <a:ext cx="16923418" cy="6324600"/>
        </p:xfrm>
        <a:graphic>
          <a:graphicData uri="http://schemas.openxmlformats.org/drawingml/2006/table">
            <a:tbl>
              <a:tblPr/>
              <a:tblGrid>
                <a:gridCol w="2762568"/>
                <a:gridCol w="2152583"/>
                <a:gridCol w="6976367"/>
                <a:gridCol w="2927579"/>
                <a:gridCol w="2104321"/>
              </a:tblGrid>
              <a:tr h="94869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ภาษาไทย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ภาษาอังกฤษ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คำอธิบาย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คำที่ใช้ในการสื่อสาร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ประกอบด้วย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</a:tr>
              <a:tr h="137033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งานด้านประกันคุณภาพ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Quality Assurance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มุ่งเน้นการตรวจสอบและปรับปรุงคุณภาพของผลิตภัณฑ์หรือบริการ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Quality Assurance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-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1361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งานด้านการทำแผนที่ GIS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GIS Mapping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การสร้างและวิเคราะห์แผนที่โดยใช้ระบบสารสนเทศภูมิศาสตร์ (Geographic Information System) เช่น การระบุตำแหน่ง การวิเคราะห์เชิงพื้นที่ และการแสดงผลแผนที่เชิงข้อมูล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GIS Mapping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-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9197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งานด้านการวิเคราะห์ดาต้า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Data Analysis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กระบวนการตรวจสอบ ทำความเข้าใจ และสรุปข้อมูลในรูปแบบต่าง ๆ เพื่อนำไปใช้ในการตัดสินใจหรือ</a:t>
                      </a:r>
                      <a:endParaRPr lang="en-US" sz="1100"/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คาดการณ์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Data Analysis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-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6" id="6"/>
          <p:cNvSpPr txBox="true"/>
          <p:nvPr/>
        </p:nvSpPr>
        <p:spPr>
          <a:xfrm rot="0">
            <a:off x="7770931" y="1130036"/>
            <a:ext cx="2746137" cy="6297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74"/>
              </a:lnSpc>
              <a:spcBef>
                <a:spcPct val="0"/>
              </a:spcBef>
            </a:pPr>
            <a:r>
              <a:rPr lang="en-US" b="true" sz="3695">
                <a:solidFill>
                  <a:srgbClr val="000000"/>
                </a:solidFill>
                <a:latin typeface="Prompt Bold"/>
                <a:ea typeface="Prompt Bold"/>
                <a:cs typeface="Prompt Bold"/>
                <a:sym typeface="Prompt Bold"/>
              </a:rPr>
              <a:t>อภิธานศัพท์</a:t>
            </a:r>
          </a:p>
        </p:txBody>
      </p:sp>
    </p:spTree>
  </p:cSld>
  <p:clrMapOvr>
    <a:masterClrMapping/>
  </p:clrMapOvr>
</p:sld>
</file>

<file path=ppt/slides/slide69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563394" y="860689"/>
            <a:ext cx="5161212" cy="899085"/>
            <a:chOff x="0" y="0"/>
            <a:chExt cx="1443167" cy="251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43167" cy="251400"/>
            </a:xfrm>
            <a:custGeom>
              <a:avLst/>
              <a:gdLst/>
              <a:ahLst/>
              <a:cxnLst/>
              <a:rect r="r" b="b" t="t" l="l"/>
              <a:pathLst>
                <a:path h="251400" w="1443167">
                  <a:moveTo>
                    <a:pt x="99001" y="0"/>
                  </a:moveTo>
                  <a:lnTo>
                    <a:pt x="1344166" y="0"/>
                  </a:lnTo>
                  <a:cubicBezTo>
                    <a:pt x="1370423" y="0"/>
                    <a:pt x="1395604" y="10430"/>
                    <a:pt x="1414170" y="28997"/>
                  </a:cubicBezTo>
                  <a:cubicBezTo>
                    <a:pt x="1432737" y="47563"/>
                    <a:pt x="1443167" y="72745"/>
                    <a:pt x="1443167" y="99001"/>
                  </a:cubicBezTo>
                  <a:lnTo>
                    <a:pt x="1443167" y="152399"/>
                  </a:lnTo>
                  <a:cubicBezTo>
                    <a:pt x="1443167" y="207076"/>
                    <a:pt x="1398843" y="251400"/>
                    <a:pt x="1344166" y="251400"/>
                  </a:cubicBezTo>
                  <a:lnTo>
                    <a:pt x="99001" y="251400"/>
                  </a:lnTo>
                  <a:cubicBezTo>
                    <a:pt x="44324" y="251400"/>
                    <a:pt x="0" y="207076"/>
                    <a:pt x="0" y="152399"/>
                  </a:cubicBezTo>
                  <a:lnTo>
                    <a:pt x="0" y="99001"/>
                  </a:lnTo>
                  <a:cubicBezTo>
                    <a:pt x="0" y="44324"/>
                    <a:pt x="44324" y="0"/>
                    <a:pt x="99001" y="0"/>
                  </a:cubicBezTo>
                  <a:close/>
                </a:path>
              </a:pathLst>
            </a:custGeom>
            <a:solidFill>
              <a:srgbClr val="8ADDCA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1443167" cy="279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aphicFrame>
        <p:nvGraphicFramePr>
          <p:cNvPr name="Table 5" id="5"/>
          <p:cNvGraphicFramePr>
            <a:graphicFrameLocks noGrp="true"/>
          </p:cNvGraphicFramePr>
          <p:nvPr/>
        </p:nvGraphicFramePr>
        <p:xfrm>
          <a:off x="682291" y="2158129"/>
          <a:ext cx="16923418" cy="7162800"/>
        </p:xfrm>
        <a:graphic>
          <a:graphicData uri="http://schemas.openxmlformats.org/drawingml/2006/table">
            <a:tbl>
              <a:tblPr/>
              <a:tblGrid>
                <a:gridCol w="2762568"/>
                <a:gridCol w="3046496"/>
                <a:gridCol w="6062911"/>
                <a:gridCol w="2947124"/>
                <a:gridCol w="2104321"/>
              </a:tblGrid>
              <a:tr h="94801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ภาษาไทย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ภาษาอังกฤษ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คำอธิบาย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คำที่ใช้ในการสื่อสาร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ประกอบด้วย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</a:tr>
              <a:tr h="263338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งานด้านการวิเคราะห์ข้อมูล และปัญญาประดิษฐ์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Data Science &amp; AI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สาขาที่เกี่ยวข้องกับการรวบรวม วิเคราะห์ และตีความข้อมูล (Data Science) รวมถึงการสร้างระบบที่สามารถเรียนรู้และตัดสินใจ</a:t>
                      </a:r>
                      <a:endParaRPr lang="en-US" sz="1100"/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ได้เอง (AI) เช่น Machine Learning และ Deep Learning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Data Science &amp; AI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-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1204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งานด้านวิศวกรรมข้อมูล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Data Engineering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งานเกี่ยวกับการจัดการและพัฒนาระบบที่เกี่ยวข้องกับข้อมูลเพื่อรวบรวม ประมวลผล และจัดเตรียมข้อมูลให้พร้อมสำหรับการวิเคราะห์หรือใช้งานในเชิงธุรกิจ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Data Engineering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-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6935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งานด้านติดฉลากข้อมูล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Data Labeling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การเพิ่มคำอธิบายให้กับข้อมูล เพื่อช่วยให้ AI และ ML เข้าใจและเรียนรู้ได้ดีขึ้น.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Data Labeling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-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6" id="6"/>
          <p:cNvSpPr txBox="true"/>
          <p:nvPr/>
        </p:nvSpPr>
        <p:spPr>
          <a:xfrm rot="0">
            <a:off x="7770931" y="962025"/>
            <a:ext cx="2746137" cy="6297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74"/>
              </a:lnSpc>
              <a:spcBef>
                <a:spcPct val="0"/>
              </a:spcBef>
            </a:pPr>
            <a:r>
              <a:rPr lang="en-US" b="true" sz="3695">
                <a:solidFill>
                  <a:srgbClr val="000000"/>
                </a:solidFill>
                <a:latin typeface="Prompt Bold"/>
                <a:ea typeface="Prompt Bold"/>
                <a:cs typeface="Prompt Bold"/>
                <a:sym typeface="Prompt Bold"/>
              </a:rPr>
              <a:t>อภิธานศัพท์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>
  <p:cSld>
    <p:bg>
      <p:bgPr>
        <a:solidFill>
          <a:srgbClr val="EFFC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573058" y="575857"/>
            <a:ext cx="9141884" cy="1403568"/>
            <a:chOff x="0" y="0"/>
            <a:chExt cx="2556234" cy="39246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556234" cy="392463"/>
            </a:xfrm>
            <a:custGeom>
              <a:avLst/>
              <a:gdLst/>
              <a:ahLst/>
              <a:cxnLst/>
              <a:rect r="r" b="b" t="t" l="l"/>
              <a:pathLst>
                <a:path h="392463" w="2556234">
                  <a:moveTo>
                    <a:pt x="55893" y="0"/>
                  </a:moveTo>
                  <a:lnTo>
                    <a:pt x="2500341" y="0"/>
                  </a:lnTo>
                  <a:cubicBezTo>
                    <a:pt x="2531210" y="0"/>
                    <a:pt x="2556234" y="25024"/>
                    <a:pt x="2556234" y="55893"/>
                  </a:cubicBezTo>
                  <a:lnTo>
                    <a:pt x="2556234" y="336570"/>
                  </a:lnTo>
                  <a:cubicBezTo>
                    <a:pt x="2556234" y="351393"/>
                    <a:pt x="2550345" y="365610"/>
                    <a:pt x="2539864" y="376092"/>
                  </a:cubicBezTo>
                  <a:cubicBezTo>
                    <a:pt x="2529382" y="386574"/>
                    <a:pt x="2515165" y="392463"/>
                    <a:pt x="2500341" y="392463"/>
                  </a:cubicBezTo>
                  <a:lnTo>
                    <a:pt x="55893" y="392463"/>
                  </a:lnTo>
                  <a:cubicBezTo>
                    <a:pt x="41069" y="392463"/>
                    <a:pt x="26853" y="386574"/>
                    <a:pt x="16371" y="376092"/>
                  </a:cubicBezTo>
                  <a:cubicBezTo>
                    <a:pt x="5889" y="365610"/>
                    <a:pt x="0" y="351393"/>
                    <a:pt x="0" y="336570"/>
                  </a:cubicBezTo>
                  <a:lnTo>
                    <a:pt x="0" y="55893"/>
                  </a:lnTo>
                  <a:cubicBezTo>
                    <a:pt x="0" y="41069"/>
                    <a:pt x="5889" y="26853"/>
                    <a:pt x="16371" y="16371"/>
                  </a:cubicBezTo>
                  <a:cubicBezTo>
                    <a:pt x="26853" y="5889"/>
                    <a:pt x="41069" y="0"/>
                    <a:pt x="55893" y="0"/>
                  </a:cubicBezTo>
                  <a:close/>
                </a:path>
              </a:pathLst>
            </a:custGeom>
            <a:solidFill>
              <a:srgbClr val="8ADDCA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2556234" cy="4210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4767870" y="843526"/>
            <a:ext cx="8752261" cy="8942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87"/>
              </a:lnSpc>
              <a:spcBef>
                <a:spcPct val="0"/>
              </a:spcBef>
            </a:pPr>
            <a:r>
              <a:rPr lang="en-US" b="true" sz="5276">
                <a:solidFill>
                  <a:srgbClr val="000000"/>
                </a:solidFill>
                <a:latin typeface="Prompt Bold"/>
                <a:ea typeface="Prompt Bold"/>
                <a:cs typeface="Prompt Bold"/>
                <a:sym typeface="Prompt Bold"/>
              </a:rPr>
              <a:t>ที่มาและความสำคัญ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028700" y="2482868"/>
            <a:ext cx="16230600" cy="4317566"/>
            <a:chOff x="0" y="0"/>
            <a:chExt cx="21640800" cy="5756755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0" y="0"/>
              <a:ext cx="21640800" cy="5756755"/>
              <a:chOff x="0" y="0"/>
              <a:chExt cx="4274726" cy="1137137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4274726" cy="1137137"/>
              </a:xfrm>
              <a:custGeom>
                <a:avLst/>
                <a:gdLst/>
                <a:ahLst/>
                <a:cxnLst/>
                <a:rect r="r" b="b" t="t" l="l"/>
                <a:pathLst>
                  <a:path h="1137137" w="4274726">
                    <a:moveTo>
                      <a:pt x="47223" y="0"/>
                    </a:moveTo>
                    <a:lnTo>
                      <a:pt x="4227503" y="0"/>
                    </a:lnTo>
                    <a:cubicBezTo>
                      <a:pt x="4253584" y="0"/>
                      <a:pt x="4274726" y="21142"/>
                      <a:pt x="4274726" y="47223"/>
                    </a:cubicBezTo>
                    <a:lnTo>
                      <a:pt x="4274726" y="1089914"/>
                    </a:lnTo>
                    <a:cubicBezTo>
                      <a:pt x="4274726" y="1102438"/>
                      <a:pt x="4269751" y="1114450"/>
                      <a:pt x="4260895" y="1123306"/>
                    </a:cubicBezTo>
                    <a:cubicBezTo>
                      <a:pt x="4252039" y="1132162"/>
                      <a:pt x="4240028" y="1137137"/>
                      <a:pt x="4227503" y="1137137"/>
                    </a:cubicBezTo>
                    <a:lnTo>
                      <a:pt x="47223" y="1137137"/>
                    </a:lnTo>
                    <a:cubicBezTo>
                      <a:pt x="21142" y="1137137"/>
                      <a:pt x="0" y="1115995"/>
                      <a:pt x="0" y="1089914"/>
                    </a:cubicBezTo>
                    <a:lnTo>
                      <a:pt x="0" y="47223"/>
                    </a:lnTo>
                    <a:cubicBezTo>
                      <a:pt x="0" y="21142"/>
                      <a:pt x="21142" y="0"/>
                      <a:pt x="4722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28575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28575"/>
                <a:ext cx="4274726" cy="116571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10" id="10"/>
            <p:cNvSpPr txBox="true"/>
            <p:nvPr/>
          </p:nvSpPr>
          <p:spPr>
            <a:xfrm rot="0">
              <a:off x="1226653" y="902267"/>
              <a:ext cx="19187494" cy="40615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102"/>
                </a:lnSpc>
              </a:pPr>
              <a:r>
                <a:rPr lang="en-US" sz="2735" spc="-123">
                  <a:solidFill>
                    <a:srgbClr val="000000"/>
                  </a:solidFill>
                  <a:latin typeface="Prompt"/>
                  <a:ea typeface="Prompt"/>
                  <a:cs typeface="Prompt"/>
                  <a:sym typeface="Prompt"/>
                </a:rPr>
                <a:t>     ปัจจุบันนิสิตและอาจารย์ในภาควิชาวิทยาการคอมพิวเตอร์และเทคโนโลยีสารสนเทศต้องพบกับปัญหาในการค้นหาผู้ช่วยที่เหมาะสม ไม่ว่าจะเป็นผู้ช่วยสอน (Teacher Assistant) หรือผู้ช่วยวิจัย เนื่องจากยังขาดแพลตฟอร์มที่ช่วยเชื่อมโยงระหว่างผู้ที่ต้องการความช่วยเหลือกับผู้ที่มีทักษะตรงตามความต้องการ ระบบนี้จึงถูกพัฒนาขึ้นเพื่อเป็นศูนย์กลางในการค้นหาและจับคู่ระหว่างงานและผู้มีความสามารถในภาควิชา ช่วยให้การประสานงานเป็นไปอย่างรวดเร็วและมีประสิทธิภาพ พร้อมทั้งส่งเสริมการพัฒนาทักษะและประสบการณ์ของนิสิตให้ตอบโจทย์ความต้องการในสายวิชาชีพ</a:t>
              </a:r>
            </a:p>
          </p:txBody>
        </p:sp>
      </p:grpSp>
    </p:spTree>
  </p:cSld>
  <p:clrMapOvr>
    <a:masterClrMapping/>
  </p:clrMapOvr>
</p:sld>
</file>

<file path=ppt/slides/slide70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563394" y="860689"/>
            <a:ext cx="5161212" cy="899085"/>
            <a:chOff x="0" y="0"/>
            <a:chExt cx="1443167" cy="251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43167" cy="251400"/>
            </a:xfrm>
            <a:custGeom>
              <a:avLst/>
              <a:gdLst/>
              <a:ahLst/>
              <a:cxnLst/>
              <a:rect r="r" b="b" t="t" l="l"/>
              <a:pathLst>
                <a:path h="251400" w="1443167">
                  <a:moveTo>
                    <a:pt x="99001" y="0"/>
                  </a:moveTo>
                  <a:lnTo>
                    <a:pt x="1344166" y="0"/>
                  </a:lnTo>
                  <a:cubicBezTo>
                    <a:pt x="1370423" y="0"/>
                    <a:pt x="1395604" y="10430"/>
                    <a:pt x="1414170" y="28997"/>
                  </a:cubicBezTo>
                  <a:cubicBezTo>
                    <a:pt x="1432737" y="47563"/>
                    <a:pt x="1443167" y="72745"/>
                    <a:pt x="1443167" y="99001"/>
                  </a:cubicBezTo>
                  <a:lnTo>
                    <a:pt x="1443167" y="152399"/>
                  </a:lnTo>
                  <a:cubicBezTo>
                    <a:pt x="1443167" y="207076"/>
                    <a:pt x="1398843" y="251400"/>
                    <a:pt x="1344166" y="251400"/>
                  </a:cubicBezTo>
                  <a:lnTo>
                    <a:pt x="99001" y="251400"/>
                  </a:lnTo>
                  <a:cubicBezTo>
                    <a:pt x="44324" y="251400"/>
                    <a:pt x="0" y="207076"/>
                    <a:pt x="0" y="152399"/>
                  </a:cubicBezTo>
                  <a:lnTo>
                    <a:pt x="0" y="99001"/>
                  </a:lnTo>
                  <a:cubicBezTo>
                    <a:pt x="0" y="44324"/>
                    <a:pt x="44324" y="0"/>
                    <a:pt x="99001" y="0"/>
                  </a:cubicBezTo>
                  <a:close/>
                </a:path>
              </a:pathLst>
            </a:custGeom>
            <a:solidFill>
              <a:srgbClr val="8ADDCA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1443167" cy="279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aphicFrame>
        <p:nvGraphicFramePr>
          <p:cNvPr name="Table 5" id="5"/>
          <p:cNvGraphicFramePr>
            <a:graphicFrameLocks noGrp="true"/>
          </p:cNvGraphicFramePr>
          <p:nvPr/>
        </p:nvGraphicFramePr>
        <p:xfrm>
          <a:off x="682291" y="2158129"/>
          <a:ext cx="16923418" cy="7581900"/>
        </p:xfrm>
        <a:graphic>
          <a:graphicData uri="http://schemas.openxmlformats.org/drawingml/2006/table">
            <a:tbl>
              <a:tblPr/>
              <a:tblGrid>
                <a:gridCol w="2762568"/>
                <a:gridCol w="2805789"/>
                <a:gridCol w="6363794"/>
                <a:gridCol w="2886947"/>
                <a:gridCol w="2104321"/>
              </a:tblGrid>
              <a:tr h="94773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ภาษาไทย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ภาษาอังกฤษ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คำอธิบาย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คำที่ใช้ในการสื่อสาร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ประกอบด้วย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</a:tr>
              <a:tr h="179017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งานด้านผู้ช่วยสอน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Teaching Assistant (TA)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ผู้ที่ได้รับมอบหมายให้ช่วยเหลืออาจารย์ในการจัดการเรียนการสอน โดยทำหน้าที่ช่วยสอน และจัดการงานที่เกี่ยวข้องกับการเรียนการสอน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Teaching Assistant (TA)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-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1138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งานด้านผู้ช่วยวิจัย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Research Assistant (RA)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บุคคลที่ทำหน้าที่ช่วยเหลือนักวิจัยหรือทีมวิจัยในกระบวนการทำงานวิจัยต่าง ๆ โดยสนับสนุนทั้งด้านข้อมูล การทดลอง การวิเคราะห์ รวมถึงการจัดการเอกสารที่เกี่ยวข้อง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Research Assistant (RA)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-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3260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งานสร้าง</a:t>
                      </a:r>
                      <a:endParaRPr lang="en-US" sz="1100"/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เหรียญคริปโต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Crypto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กระบวนการสร้างเหรียญหรือโทเคนดิจิทัลบนเทคโนโลยีบล็อกเชน เช่น Ethereum หรือ BNB Chain โดยสามารถสร้างเพื่อใช้ในระบบนิเวศเฉพาะ เช่น เกม การเงิน หรือโปรเจกต์ Startup โดยไม่จำเป็นต้องสร้างบล็อกเชนใหม่ตั้งแต่ต้น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Crypto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-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6" id="6"/>
          <p:cNvSpPr txBox="true"/>
          <p:nvPr/>
        </p:nvSpPr>
        <p:spPr>
          <a:xfrm rot="0">
            <a:off x="7770931" y="962025"/>
            <a:ext cx="2746137" cy="6297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74"/>
              </a:lnSpc>
              <a:spcBef>
                <a:spcPct val="0"/>
              </a:spcBef>
            </a:pPr>
            <a:r>
              <a:rPr lang="en-US" b="true" sz="3695">
                <a:solidFill>
                  <a:srgbClr val="000000"/>
                </a:solidFill>
                <a:latin typeface="Prompt Bold"/>
                <a:ea typeface="Prompt Bold"/>
                <a:cs typeface="Prompt Bold"/>
                <a:sym typeface="Prompt Bold"/>
              </a:rPr>
              <a:t>อภิธานศัพท์</a:t>
            </a:r>
          </a:p>
        </p:txBody>
      </p:sp>
    </p:spTree>
  </p:cSld>
  <p:clrMapOvr>
    <a:masterClrMapping/>
  </p:clrMapOvr>
</p:sld>
</file>

<file path=ppt/slides/slide71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563394" y="860689"/>
            <a:ext cx="5161212" cy="899085"/>
            <a:chOff x="0" y="0"/>
            <a:chExt cx="1443167" cy="251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43167" cy="251400"/>
            </a:xfrm>
            <a:custGeom>
              <a:avLst/>
              <a:gdLst/>
              <a:ahLst/>
              <a:cxnLst/>
              <a:rect r="r" b="b" t="t" l="l"/>
              <a:pathLst>
                <a:path h="251400" w="1443167">
                  <a:moveTo>
                    <a:pt x="99001" y="0"/>
                  </a:moveTo>
                  <a:lnTo>
                    <a:pt x="1344166" y="0"/>
                  </a:lnTo>
                  <a:cubicBezTo>
                    <a:pt x="1370423" y="0"/>
                    <a:pt x="1395604" y="10430"/>
                    <a:pt x="1414170" y="28997"/>
                  </a:cubicBezTo>
                  <a:cubicBezTo>
                    <a:pt x="1432737" y="47563"/>
                    <a:pt x="1443167" y="72745"/>
                    <a:pt x="1443167" y="99001"/>
                  </a:cubicBezTo>
                  <a:lnTo>
                    <a:pt x="1443167" y="152399"/>
                  </a:lnTo>
                  <a:cubicBezTo>
                    <a:pt x="1443167" y="207076"/>
                    <a:pt x="1398843" y="251400"/>
                    <a:pt x="1344166" y="251400"/>
                  </a:cubicBezTo>
                  <a:lnTo>
                    <a:pt x="99001" y="251400"/>
                  </a:lnTo>
                  <a:cubicBezTo>
                    <a:pt x="44324" y="251400"/>
                    <a:pt x="0" y="207076"/>
                    <a:pt x="0" y="152399"/>
                  </a:cubicBezTo>
                  <a:lnTo>
                    <a:pt x="0" y="99001"/>
                  </a:lnTo>
                  <a:cubicBezTo>
                    <a:pt x="0" y="44324"/>
                    <a:pt x="44324" y="0"/>
                    <a:pt x="99001" y="0"/>
                  </a:cubicBezTo>
                  <a:close/>
                </a:path>
              </a:pathLst>
            </a:custGeom>
            <a:solidFill>
              <a:srgbClr val="8ADDCA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1443167" cy="279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aphicFrame>
        <p:nvGraphicFramePr>
          <p:cNvPr name="Table 5" id="5"/>
          <p:cNvGraphicFramePr>
            <a:graphicFrameLocks noGrp="true"/>
          </p:cNvGraphicFramePr>
          <p:nvPr/>
        </p:nvGraphicFramePr>
        <p:xfrm>
          <a:off x="748359" y="2587571"/>
          <a:ext cx="16791283" cy="6638925"/>
        </p:xfrm>
        <a:graphic>
          <a:graphicData uri="http://schemas.openxmlformats.org/drawingml/2006/table">
            <a:tbl>
              <a:tblPr/>
              <a:tblGrid>
                <a:gridCol w="2464635"/>
                <a:gridCol w="2722668"/>
                <a:gridCol w="5401153"/>
                <a:gridCol w="2948598"/>
                <a:gridCol w="3254228"/>
              </a:tblGrid>
              <a:tr h="94841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ภาษาไทย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ภาษาอังกฤษ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คำอธิบาย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คำที่ใช้ในการสื่อสาร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ประกอบด้วย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</a:tr>
              <a:tr h="347753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ใบสมัคร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Job Application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ข้อมูลที่นิสิตกรอกเพื่อสมัครงานที่อาจารย์ประกาศไว้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Job Application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1. ชื่อ-นามสกุลนิสิต </a:t>
                      </a:r>
                      <a:endParaRPr lang="en-US" sz="1100"/>
                    </a:p>
                    <a:p>
                      <a:pPr algn="just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2. เรซูเม่ </a:t>
                      </a:r>
                    </a:p>
                    <a:p>
                      <a:pPr algn="just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3. สาขา </a:t>
                      </a:r>
                    </a:p>
                    <a:p>
                      <a:pPr algn="just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4. ชั้นปี</a:t>
                      </a:r>
                    </a:p>
                    <a:p>
                      <a:pPr algn="just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5. เกรดเฉลี่ย </a:t>
                      </a:r>
                    </a:p>
                    <a:p>
                      <a:pPr algn="just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6. อีเมล</a:t>
                      </a:r>
                    </a:p>
                    <a:p>
                      <a:pPr algn="just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7. เบอร์ติดต่อ 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1297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รายละเอียดงาน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Job Description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ข้อมูลเกี่ยวกับงาน รวมถึงหน้าที่ความรับผิดชอบ ขอบเขตของงาน คุณสมบัติที่ต้องการ และทักษะประสบการณ์ที่จำเป็นสำหรับตำแหน่งนั้น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รายละเอียดงาน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-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6" id="6"/>
          <p:cNvSpPr txBox="true"/>
          <p:nvPr/>
        </p:nvSpPr>
        <p:spPr>
          <a:xfrm rot="0">
            <a:off x="7770931" y="962025"/>
            <a:ext cx="2746137" cy="6297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74"/>
              </a:lnSpc>
              <a:spcBef>
                <a:spcPct val="0"/>
              </a:spcBef>
            </a:pPr>
            <a:r>
              <a:rPr lang="en-US" b="true" sz="3695">
                <a:solidFill>
                  <a:srgbClr val="000000"/>
                </a:solidFill>
                <a:latin typeface="Prompt Bold"/>
                <a:ea typeface="Prompt Bold"/>
                <a:cs typeface="Prompt Bold"/>
                <a:sym typeface="Prompt Bold"/>
              </a:rPr>
              <a:t>อภิธานศัพท์</a:t>
            </a:r>
          </a:p>
        </p:txBody>
      </p:sp>
    </p:spTree>
  </p:cSld>
  <p:clrMapOvr>
    <a:masterClrMapping/>
  </p:clrMapOvr>
</p:sld>
</file>

<file path=ppt/slides/slide7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563394" y="860689"/>
            <a:ext cx="5161212" cy="899085"/>
            <a:chOff x="0" y="0"/>
            <a:chExt cx="1443167" cy="251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43167" cy="251400"/>
            </a:xfrm>
            <a:custGeom>
              <a:avLst/>
              <a:gdLst/>
              <a:ahLst/>
              <a:cxnLst/>
              <a:rect r="r" b="b" t="t" l="l"/>
              <a:pathLst>
                <a:path h="251400" w="1443167">
                  <a:moveTo>
                    <a:pt x="99001" y="0"/>
                  </a:moveTo>
                  <a:lnTo>
                    <a:pt x="1344166" y="0"/>
                  </a:lnTo>
                  <a:cubicBezTo>
                    <a:pt x="1370423" y="0"/>
                    <a:pt x="1395604" y="10430"/>
                    <a:pt x="1414170" y="28997"/>
                  </a:cubicBezTo>
                  <a:cubicBezTo>
                    <a:pt x="1432737" y="47563"/>
                    <a:pt x="1443167" y="72745"/>
                    <a:pt x="1443167" y="99001"/>
                  </a:cubicBezTo>
                  <a:lnTo>
                    <a:pt x="1443167" y="152399"/>
                  </a:lnTo>
                  <a:cubicBezTo>
                    <a:pt x="1443167" y="207076"/>
                    <a:pt x="1398843" y="251400"/>
                    <a:pt x="1344166" y="251400"/>
                  </a:cubicBezTo>
                  <a:lnTo>
                    <a:pt x="99001" y="251400"/>
                  </a:lnTo>
                  <a:cubicBezTo>
                    <a:pt x="44324" y="251400"/>
                    <a:pt x="0" y="207076"/>
                    <a:pt x="0" y="152399"/>
                  </a:cubicBezTo>
                  <a:lnTo>
                    <a:pt x="0" y="99001"/>
                  </a:lnTo>
                  <a:cubicBezTo>
                    <a:pt x="0" y="44324"/>
                    <a:pt x="44324" y="0"/>
                    <a:pt x="99001" y="0"/>
                  </a:cubicBezTo>
                  <a:close/>
                </a:path>
              </a:pathLst>
            </a:custGeom>
            <a:solidFill>
              <a:srgbClr val="8ADDCA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1443167" cy="279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aphicFrame>
        <p:nvGraphicFramePr>
          <p:cNvPr name="Table 5" id="5"/>
          <p:cNvGraphicFramePr>
            <a:graphicFrameLocks noGrp="true"/>
          </p:cNvGraphicFramePr>
          <p:nvPr/>
        </p:nvGraphicFramePr>
        <p:xfrm>
          <a:off x="748359" y="2587571"/>
          <a:ext cx="16791283" cy="6010275"/>
        </p:xfrm>
        <a:graphic>
          <a:graphicData uri="http://schemas.openxmlformats.org/drawingml/2006/table">
            <a:tbl>
              <a:tblPr/>
              <a:tblGrid>
                <a:gridCol w="2464635"/>
                <a:gridCol w="2722668"/>
                <a:gridCol w="5401153"/>
                <a:gridCol w="3008776"/>
                <a:gridCol w="3194050"/>
              </a:tblGrid>
              <a:tr h="94899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ภาษาไทย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ภาษาอังกฤษ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คำอธิบาย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คำที่ใช้ในการสื่อสาร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ประกอบด้วย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</a:tr>
              <a:tr h="94899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เกรดเฉลี่ย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GPA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เกรดเฉลี่ยรวมทุกเทอมของนิสิต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เกรดเฉลี่ย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-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9253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เรซูเม่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Resume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เอกสารที่นิสิตแนบในการสมัครงาน ซึ่งแสดงข้อมูลส่วนตัว ประวัติการศึกษา ทักษะและประสบการณ์ที่เกี่ยวข้อง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เรซูเม่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-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4899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ระบบ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System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ระบบจัดหางานและพัฒนาทักษะ CSIT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ระบบ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-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7076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หน้าหลัก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Home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หน้าหลักของระบบ ซึ่งเป็นหน้าที่ผู้ใช้งานเห็นเป็นอันดับแรกเมื่อเข้าสู่ระบ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Home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-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6" id="6"/>
          <p:cNvSpPr txBox="true"/>
          <p:nvPr/>
        </p:nvSpPr>
        <p:spPr>
          <a:xfrm rot="0">
            <a:off x="7770931" y="962025"/>
            <a:ext cx="2746137" cy="6297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74"/>
              </a:lnSpc>
              <a:spcBef>
                <a:spcPct val="0"/>
              </a:spcBef>
            </a:pPr>
            <a:r>
              <a:rPr lang="en-US" b="true" sz="3695">
                <a:solidFill>
                  <a:srgbClr val="000000"/>
                </a:solidFill>
                <a:latin typeface="Prompt Bold"/>
                <a:ea typeface="Prompt Bold"/>
                <a:cs typeface="Prompt Bold"/>
                <a:sym typeface="Prompt Bold"/>
              </a:rPr>
              <a:t>อภิธานศัพท์</a:t>
            </a:r>
          </a:p>
        </p:txBody>
      </p:sp>
    </p:spTree>
  </p:cSld>
  <p:clrMapOvr>
    <a:masterClrMapping/>
  </p:clrMapOvr>
</p:sld>
</file>

<file path=ppt/slides/slide73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563394" y="860689"/>
            <a:ext cx="5161212" cy="899085"/>
            <a:chOff x="0" y="0"/>
            <a:chExt cx="1443167" cy="251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43167" cy="251400"/>
            </a:xfrm>
            <a:custGeom>
              <a:avLst/>
              <a:gdLst/>
              <a:ahLst/>
              <a:cxnLst/>
              <a:rect r="r" b="b" t="t" l="l"/>
              <a:pathLst>
                <a:path h="251400" w="1443167">
                  <a:moveTo>
                    <a:pt x="99001" y="0"/>
                  </a:moveTo>
                  <a:lnTo>
                    <a:pt x="1344166" y="0"/>
                  </a:lnTo>
                  <a:cubicBezTo>
                    <a:pt x="1370423" y="0"/>
                    <a:pt x="1395604" y="10430"/>
                    <a:pt x="1414170" y="28997"/>
                  </a:cubicBezTo>
                  <a:cubicBezTo>
                    <a:pt x="1432737" y="47563"/>
                    <a:pt x="1443167" y="72745"/>
                    <a:pt x="1443167" y="99001"/>
                  </a:cubicBezTo>
                  <a:lnTo>
                    <a:pt x="1443167" y="152399"/>
                  </a:lnTo>
                  <a:cubicBezTo>
                    <a:pt x="1443167" y="207076"/>
                    <a:pt x="1398843" y="251400"/>
                    <a:pt x="1344166" y="251400"/>
                  </a:cubicBezTo>
                  <a:lnTo>
                    <a:pt x="99001" y="251400"/>
                  </a:lnTo>
                  <a:cubicBezTo>
                    <a:pt x="44324" y="251400"/>
                    <a:pt x="0" y="207076"/>
                    <a:pt x="0" y="152399"/>
                  </a:cubicBezTo>
                  <a:lnTo>
                    <a:pt x="0" y="99001"/>
                  </a:lnTo>
                  <a:cubicBezTo>
                    <a:pt x="0" y="44324"/>
                    <a:pt x="44324" y="0"/>
                    <a:pt x="99001" y="0"/>
                  </a:cubicBezTo>
                  <a:close/>
                </a:path>
              </a:pathLst>
            </a:custGeom>
            <a:solidFill>
              <a:srgbClr val="8ADDCA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1443167" cy="279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aphicFrame>
        <p:nvGraphicFramePr>
          <p:cNvPr name="Table 5" id="5"/>
          <p:cNvGraphicFramePr>
            <a:graphicFrameLocks noGrp="true"/>
          </p:cNvGraphicFramePr>
          <p:nvPr/>
        </p:nvGraphicFramePr>
        <p:xfrm>
          <a:off x="748359" y="2587571"/>
          <a:ext cx="16791283" cy="6010275"/>
        </p:xfrm>
        <a:graphic>
          <a:graphicData uri="http://schemas.openxmlformats.org/drawingml/2006/table">
            <a:tbl>
              <a:tblPr/>
              <a:tblGrid>
                <a:gridCol w="2464635"/>
                <a:gridCol w="2722668"/>
                <a:gridCol w="5401153"/>
                <a:gridCol w="2948598"/>
                <a:gridCol w="3254228"/>
              </a:tblGrid>
              <a:tr h="94899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ภาษาไทย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ภาษาอังกฤษ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คำอธิบาย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คำที่ใช้ในการสื่อสาร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ประกอบด้วย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</a:tr>
              <a:tr h="94899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อนุมัติ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Approve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อนุมัติการสมัครงานของนิสิต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Approve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-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4899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ปฏิเสธ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Reject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ปฏิเสธการสมัครงานของนิสิต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Reject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-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7076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กระดานจัดอันดับ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login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กระบวนการที่ผู้ใช้ป้อนรหัสนิสิตและรหัสผ่าน เพื่อเข้าถึงเว็บไซต์จัดหางาน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login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-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9253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ออกจากระบบ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logout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กระบวนการยุติการใช้งานระบบหรือบัญชีผู้ใช้ เพื่อป้องกันการเข้าถึงข้อมูลโดยไม่ได้รับอนุญาต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logout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-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6" id="6"/>
          <p:cNvSpPr txBox="true"/>
          <p:nvPr/>
        </p:nvSpPr>
        <p:spPr>
          <a:xfrm rot="0">
            <a:off x="7770931" y="962025"/>
            <a:ext cx="2746137" cy="6297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74"/>
              </a:lnSpc>
              <a:spcBef>
                <a:spcPct val="0"/>
              </a:spcBef>
            </a:pPr>
            <a:r>
              <a:rPr lang="en-US" b="true" sz="3695">
                <a:solidFill>
                  <a:srgbClr val="000000"/>
                </a:solidFill>
                <a:latin typeface="Prompt Bold"/>
                <a:ea typeface="Prompt Bold"/>
                <a:cs typeface="Prompt Bold"/>
                <a:sym typeface="Prompt Bold"/>
              </a:rPr>
              <a:t>อภิธานศัพท์</a:t>
            </a:r>
          </a:p>
        </p:txBody>
      </p:sp>
    </p:spTree>
  </p:cSld>
  <p:clrMapOvr>
    <a:masterClrMapping/>
  </p:clrMapOvr>
</p:sld>
</file>

<file path=ppt/slides/slide74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563394" y="860689"/>
            <a:ext cx="5161212" cy="899085"/>
            <a:chOff x="0" y="0"/>
            <a:chExt cx="1443167" cy="251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43167" cy="251400"/>
            </a:xfrm>
            <a:custGeom>
              <a:avLst/>
              <a:gdLst/>
              <a:ahLst/>
              <a:cxnLst/>
              <a:rect r="r" b="b" t="t" l="l"/>
              <a:pathLst>
                <a:path h="251400" w="1443167">
                  <a:moveTo>
                    <a:pt x="99001" y="0"/>
                  </a:moveTo>
                  <a:lnTo>
                    <a:pt x="1344166" y="0"/>
                  </a:lnTo>
                  <a:cubicBezTo>
                    <a:pt x="1370423" y="0"/>
                    <a:pt x="1395604" y="10430"/>
                    <a:pt x="1414170" y="28997"/>
                  </a:cubicBezTo>
                  <a:cubicBezTo>
                    <a:pt x="1432737" y="47563"/>
                    <a:pt x="1443167" y="72745"/>
                    <a:pt x="1443167" y="99001"/>
                  </a:cubicBezTo>
                  <a:lnTo>
                    <a:pt x="1443167" y="152399"/>
                  </a:lnTo>
                  <a:cubicBezTo>
                    <a:pt x="1443167" y="207076"/>
                    <a:pt x="1398843" y="251400"/>
                    <a:pt x="1344166" y="251400"/>
                  </a:cubicBezTo>
                  <a:lnTo>
                    <a:pt x="99001" y="251400"/>
                  </a:lnTo>
                  <a:cubicBezTo>
                    <a:pt x="44324" y="251400"/>
                    <a:pt x="0" y="207076"/>
                    <a:pt x="0" y="152399"/>
                  </a:cubicBezTo>
                  <a:lnTo>
                    <a:pt x="0" y="99001"/>
                  </a:lnTo>
                  <a:cubicBezTo>
                    <a:pt x="0" y="44324"/>
                    <a:pt x="44324" y="0"/>
                    <a:pt x="99001" y="0"/>
                  </a:cubicBezTo>
                  <a:close/>
                </a:path>
              </a:pathLst>
            </a:custGeom>
            <a:solidFill>
              <a:srgbClr val="8ADDCA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1443167" cy="279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aphicFrame>
        <p:nvGraphicFramePr>
          <p:cNvPr name="Table 5" id="5"/>
          <p:cNvGraphicFramePr>
            <a:graphicFrameLocks noGrp="true"/>
          </p:cNvGraphicFramePr>
          <p:nvPr/>
        </p:nvGraphicFramePr>
        <p:xfrm>
          <a:off x="748359" y="2347406"/>
          <a:ext cx="16791283" cy="7267575"/>
        </p:xfrm>
        <a:graphic>
          <a:graphicData uri="http://schemas.openxmlformats.org/drawingml/2006/table">
            <a:tbl>
              <a:tblPr/>
              <a:tblGrid>
                <a:gridCol w="2464635"/>
                <a:gridCol w="2722668"/>
                <a:gridCol w="5794813"/>
                <a:gridCol w="3022953"/>
                <a:gridCol w="2786214"/>
              </a:tblGrid>
              <a:tr h="94794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ภาษาไทย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ภาษาอังกฤษ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คำอธิบาย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คำที่ใช้ในการสื่อสาร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ประกอบด้วย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</a:tr>
              <a:tr h="136925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ชั่วโมงประสบการณ์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Hours of Experience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จำนวนชั่วโมงสะสมที่นิสิตได้ปฏิบัติงานจริง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ชั่วโมงประสบการณ์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-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9056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หน้าแรกแอดมิน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Admin Home Page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หน้าแสดงจำนวนผู้ใช้งานทั้งหมดในระบบ บทบาททั้งหมดในระบบ และจำนวนโพสต์งานทั้งหมดที่โดนรายงาน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Home Page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-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6925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การจัดการรายงาน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Report Management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จัดการโพสต์งานของอาจารย์ที่ละเมิดกฎ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Report Management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-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9056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ดูข้อมูล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View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ปุ่มดูโพสต์งานของอาจารย์ที่โดนรายงานจากนิสิต และปุ่มดูโปรไฟล์ของอาจารย์และนิสิต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View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6" id="6"/>
          <p:cNvSpPr txBox="true"/>
          <p:nvPr/>
        </p:nvSpPr>
        <p:spPr>
          <a:xfrm rot="0">
            <a:off x="7770931" y="962025"/>
            <a:ext cx="2746137" cy="6297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74"/>
              </a:lnSpc>
              <a:spcBef>
                <a:spcPct val="0"/>
              </a:spcBef>
            </a:pPr>
            <a:r>
              <a:rPr lang="en-US" b="true" sz="3695">
                <a:solidFill>
                  <a:srgbClr val="000000"/>
                </a:solidFill>
                <a:latin typeface="Prompt Bold"/>
                <a:ea typeface="Prompt Bold"/>
                <a:cs typeface="Prompt Bold"/>
                <a:sym typeface="Prompt Bold"/>
              </a:rPr>
              <a:t>อภิธานศัพท์</a:t>
            </a:r>
          </a:p>
        </p:txBody>
      </p:sp>
    </p:spTree>
  </p:cSld>
  <p:clrMapOvr>
    <a:masterClrMapping/>
  </p:clrMapOvr>
</p:sld>
</file>

<file path=ppt/slides/slide75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563394" y="860689"/>
            <a:ext cx="5161212" cy="899085"/>
            <a:chOff x="0" y="0"/>
            <a:chExt cx="1443167" cy="251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43167" cy="251400"/>
            </a:xfrm>
            <a:custGeom>
              <a:avLst/>
              <a:gdLst/>
              <a:ahLst/>
              <a:cxnLst/>
              <a:rect r="r" b="b" t="t" l="l"/>
              <a:pathLst>
                <a:path h="251400" w="1443167">
                  <a:moveTo>
                    <a:pt x="99001" y="0"/>
                  </a:moveTo>
                  <a:lnTo>
                    <a:pt x="1344166" y="0"/>
                  </a:lnTo>
                  <a:cubicBezTo>
                    <a:pt x="1370423" y="0"/>
                    <a:pt x="1395604" y="10430"/>
                    <a:pt x="1414170" y="28997"/>
                  </a:cubicBezTo>
                  <a:cubicBezTo>
                    <a:pt x="1432737" y="47563"/>
                    <a:pt x="1443167" y="72745"/>
                    <a:pt x="1443167" y="99001"/>
                  </a:cubicBezTo>
                  <a:lnTo>
                    <a:pt x="1443167" y="152399"/>
                  </a:lnTo>
                  <a:cubicBezTo>
                    <a:pt x="1443167" y="207076"/>
                    <a:pt x="1398843" y="251400"/>
                    <a:pt x="1344166" y="251400"/>
                  </a:cubicBezTo>
                  <a:lnTo>
                    <a:pt x="99001" y="251400"/>
                  </a:lnTo>
                  <a:cubicBezTo>
                    <a:pt x="44324" y="251400"/>
                    <a:pt x="0" y="207076"/>
                    <a:pt x="0" y="152399"/>
                  </a:cubicBezTo>
                  <a:lnTo>
                    <a:pt x="0" y="99001"/>
                  </a:lnTo>
                  <a:cubicBezTo>
                    <a:pt x="0" y="44324"/>
                    <a:pt x="44324" y="0"/>
                    <a:pt x="99001" y="0"/>
                  </a:cubicBezTo>
                  <a:close/>
                </a:path>
              </a:pathLst>
            </a:custGeom>
            <a:solidFill>
              <a:srgbClr val="8ADDCA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1443167" cy="279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aphicFrame>
        <p:nvGraphicFramePr>
          <p:cNvPr name="Table 5" id="5"/>
          <p:cNvGraphicFramePr>
            <a:graphicFrameLocks noGrp="true"/>
          </p:cNvGraphicFramePr>
          <p:nvPr/>
        </p:nvGraphicFramePr>
        <p:xfrm>
          <a:off x="748359" y="2587571"/>
          <a:ext cx="16791283" cy="6429375"/>
        </p:xfrm>
        <a:graphic>
          <a:graphicData uri="http://schemas.openxmlformats.org/drawingml/2006/table">
            <a:tbl>
              <a:tblPr/>
              <a:tblGrid>
                <a:gridCol w="2464635"/>
                <a:gridCol w="2722668"/>
                <a:gridCol w="5794813"/>
                <a:gridCol w="3022953"/>
                <a:gridCol w="2786214"/>
              </a:tblGrid>
              <a:tr h="94859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ภาษาไทย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ภาษาอังกฤษ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คำอธิบาย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คำที่ใช้ในการสื่อสาร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ประกอบด้วย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</a:tr>
              <a:tr h="137019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ลบโพสต์งาน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Delete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แอดมินลบโพสต์งานเมื่อตรวจสอบพบว่าโพสต์งานของอาจารย์ละเมิดกฎ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Delete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-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7019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ยกเลิก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Cancel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แอดมินยกเลิกการรีพอร์ตเมื่อตรวจสอบพบว่าโพสต์งานของอาจารย์ไม่ละเมิดกฎ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Cancel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-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4859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จัดการผู้ใช้งาน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Manage User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จัดการสิทธิ์การเข้าใช้งานระบบของผู้ใช้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Manage User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-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9179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ระงับการใช้งาน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Disable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ระงับการเข้าใช้งานระบบชั่วคราวในกรณีที่ผู้ใช้งานมีพฤติกรรมที่ไม่เหมาะสมหรือละเมิดกฎ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Disable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6" id="6"/>
          <p:cNvSpPr txBox="true"/>
          <p:nvPr/>
        </p:nvSpPr>
        <p:spPr>
          <a:xfrm rot="0">
            <a:off x="7770931" y="962025"/>
            <a:ext cx="2746137" cy="6297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74"/>
              </a:lnSpc>
              <a:spcBef>
                <a:spcPct val="0"/>
              </a:spcBef>
            </a:pPr>
            <a:r>
              <a:rPr lang="en-US" b="true" sz="3695">
                <a:solidFill>
                  <a:srgbClr val="000000"/>
                </a:solidFill>
                <a:latin typeface="Prompt Bold"/>
                <a:ea typeface="Prompt Bold"/>
                <a:cs typeface="Prompt Bold"/>
                <a:sym typeface="Prompt Bold"/>
              </a:rPr>
              <a:t>อภิธานศัพท์</a:t>
            </a:r>
          </a:p>
        </p:txBody>
      </p:sp>
    </p:spTree>
  </p:cSld>
  <p:clrMapOvr>
    <a:masterClrMapping/>
  </p:clrMapOvr>
</p:sld>
</file>

<file path=ppt/slides/slide76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563394" y="860689"/>
            <a:ext cx="5161212" cy="899085"/>
            <a:chOff x="0" y="0"/>
            <a:chExt cx="1443167" cy="251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43167" cy="251400"/>
            </a:xfrm>
            <a:custGeom>
              <a:avLst/>
              <a:gdLst/>
              <a:ahLst/>
              <a:cxnLst/>
              <a:rect r="r" b="b" t="t" l="l"/>
              <a:pathLst>
                <a:path h="251400" w="1443167">
                  <a:moveTo>
                    <a:pt x="99001" y="0"/>
                  </a:moveTo>
                  <a:lnTo>
                    <a:pt x="1344166" y="0"/>
                  </a:lnTo>
                  <a:cubicBezTo>
                    <a:pt x="1370423" y="0"/>
                    <a:pt x="1395604" y="10430"/>
                    <a:pt x="1414170" y="28997"/>
                  </a:cubicBezTo>
                  <a:cubicBezTo>
                    <a:pt x="1432737" y="47563"/>
                    <a:pt x="1443167" y="72745"/>
                    <a:pt x="1443167" y="99001"/>
                  </a:cubicBezTo>
                  <a:lnTo>
                    <a:pt x="1443167" y="152399"/>
                  </a:lnTo>
                  <a:cubicBezTo>
                    <a:pt x="1443167" y="207076"/>
                    <a:pt x="1398843" y="251400"/>
                    <a:pt x="1344166" y="251400"/>
                  </a:cubicBezTo>
                  <a:lnTo>
                    <a:pt x="99001" y="251400"/>
                  </a:lnTo>
                  <a:cubicBezTo>
                    <a:pt x="44324" y="251400"/>
                    <a:pt x="0" y="207076"/>
                    <a:pt x="0" y="152399"/>
                  </a:cubicBezTo>
                  <a:lnTo>
                    <a:pt x="0" y="99001"/>
                  </a:lnTo>
                  <a:cubicBezTo>
                    <a:pt x="0" y="44324"/>
                    <a:pt x="44324" y="0"/>
                    <a:pt x="99001" y="0"/>
                  </a:cubicBezTo>
                  <a:close/>
                </a:path>
              </a:pathLst>
            </a:custGeom>
            <a:solidFill>
              <a:srgbClr val="8ADDCA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1443167" cy="279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aphicFrame>
        <p:nvGraphicFramePr>
          <p:cNvPr name="Table 5" id="5"/>
          <p:cNvGraphicFramePr>
            <a:graphicFrameLocks noGrp="true"/>
          </p:cNvGraphicFramePr>
          <p:nvPr/>
        </p:nvGraphicFramePr>
        <p:xfrm>
          <a:off x="748359" y="2587571"/>
          <a:ext cx="16791283" cy="5486400"/>
        </p:xfrm>
        <a:graphic>
          <a:graphicData uri="http://schemas.openxmlformats.org/drawingml/2006/table">
            <a:tbl>
              <a:tblPr/>
              <a:tblGrid>
                <a:gridCol w="2464635"/>
                <a:gridCol w="2722668"/>
                <a:gridCol w="5794813"/>
                <a:gridCol w="3022953"/>
                <a:gridCol w="2786214"/>
              </a:tblGrid>
              <a:tr h="94956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ภาษาไทย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ภาษาอังกฤษ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คำอธิบาย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คำที่ใช้ในการสื่อสาร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ประกอบด้วย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</a:tr>
              <a:tr h="137160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ให้สิทธิ์การใช้งาน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Activate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ให้สิทธิ์การเข้าใช้งานระบบในกรณีที่ผู้ใช้ไม่ละเมิดกฎ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Activate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-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7160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การจัดการบทบาท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Role Management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จัดการบทบาทในระบบ โดยแอดมินสามารถเพิ่มและแก้ไขบทบาทในระบบ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Role Management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-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9363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อนุญาตสิทธิ์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Permission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แอดมินสามารถเพิ่มและแก้ไข Skil, Sub-Skill, Hobby, Subhobby, Job Category, Job Subcategory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Permission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-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6" id="6"/>
          <p:cNvSpPr txBox="true"/>
          <p:nvPr/>
        </p:nvSpPr>
        <p:spPr>
          <a:xfrm rot="0">
            <a:off x="7770931" y="962025"/>
            <a:ext cx="2746137" cy="6297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74"/>
              </a:lnSpc>
              <a:spcBef>
                <a:spcPct val="0"/>
              </a:spcBef>
            </a:pPr>
            <a:r>
              <a:rPr lang="en-US" b="true" sz="3695">
                <a:solidFill>
                  <a:srgbClr val="000000"/>
                </a:solidFill>
                <a:latin typeface="Prompt Bold"/>
                <a:ea typeface="Prompt Bold"/>
                <a:cs typeface="Prompt Bold"/>
                <a:sym typeface="Prompt Bold"/>
              </a:rPr>
              <a:t>อภิธานศัพท์</a:t>
            </a:r>
          </a:p>
        </p:txBody>
      </p:sp>
    </p:spTree>
  </p:cSld>
  <p:clrMapOvr>
    <a:masterClrMapping/>
  </p:clrMapOvr>
</p:sld>
</file>

<file path=ppt/slides/slide77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563394" y="860689"/>
            <a:ext cx="5161212" cy="899085"/>
            <a:chOff x="0" y="0"/>
            <a:chExt cx="1443167" cy="251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43167" cy="251400"/>
            </a:xfrm>
            <a:custGeom>
              <a:avLst/>
              <a:gdLst/>
              <a:ahLst/>
              <a:cxnLst/>
              <a:rect r="r" b="b" t="t" l="l"/>
              <a:pathLst>
                <a:path h="251400" w="1443167">
                  <a:moveTo>
                    <a:pt x="99001" y="0"/>
                  </a:moveTo>
                  <a:lnTo>
                    <a:pt x="1344166" y="0"/>
                  </a:lnTo>
                  <a:cubicBezTo>
                    <a:pt x="1370423" y="0"/>
                    <a:pt x="1395604" y="10430"/>
                    <a:pt x="1414170" y="28997"/>
                  </a:cubicBezTo>
                  <a:cubicBezTo>
                    <a:pt x="1432737" y="47563"/>
                    <a:pt x="1443167" y="72745"/>
                    <a:pt x="1443167" y="99001"/>
                  </a:cubicBezTo>
                  <a:lnTo>
                    <a:pt x="1443167" y="152399"/>
                  </a:lnTo>
                  <a:cubicBezTo>
                    <a:pt x="1443167" y="207076"/>
                    <a:pt x="1398843" y="251400"/>
                    <a:pt x="1344166" y="251400"/>
                  </a:cubicBezTo>
                  <a:lnTo>
                    <a:pt x="99001" y="251400"/>
                  </a:lnTo>
                  <a:cubicBezTo>
                    <a:pt x="44324" y="251400"/>
                    <a:pt x="0" y="207076"/>
                    <a:pt x="0" y="152399"/>
                  </a:cubicBezTo>
                  <a:lnTo>
                    <a:pt x="0" y="99001"/>
                  </a:lnTo>
                  <a:cubicBezTo>
                    <a:pt x="0" y="44324"/>
                    <a:pt x="44324" y="0"/>
                    <a:pt x="99001" y="0"/>
                  </a:cubicBezTo>
                  <a:close/>
                </a:path>
              </a:pathLst>
            </a:custGeom>
            <a:solidFill>
              <a:srgbClr val="8ADDCA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1443167" cy="279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aphicFrame>
        <p:nvGraphicFramePr>
          <p:cNvPr name="Table 5" id="5"/>
          <p:cNvGraphicFramePr>
            <a:graphicFrameLocks noGrp="true"/>
          </p:cNvGraphicFramePr>
          <p:nvPr/>
        </p:nvGraphicFramePr>
        <p:xfrm>
          <a:off x="748359" y="2273296"/>
          <a:ext cx="16791283" cy="7372350"/>
        </p:xfrm>
        <a:graphic>
          <a:graphicData uri="http://schemas.openxmlformats.org/drawingml/2006/table">
            <a:tbl>
              <a:tblPr/>
              <a:tblGrid>
                <a:gridCol w="2464635"/>
                <a:gridCol w="2722668"/>
                <a:gridCol w="5401153"/>
                <a:gridCol w="2928539"/>
                <a:gridCol w="3274287"/>
              </a:tblGrid>
              <a:tr h="94787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ภาษาไทย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ภาษาอังกฤษ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คำอธิบาย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คำที่ใช้ในการสื่อสาร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ประกอบด้วย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</a:tr>
              <a:tr h="94787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งานที่เคยทำ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Achievements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งานที่นิสิตเคยปฏิบัติจริง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Achievements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-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6915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ผลตอบแทน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Reward Type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ค่าตอบแทนที่นิสิตได้รับจากการปฏิบัติงานจริง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ผลตอบแทน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1.เงิน</a:t>
                      </a:r>
                      <a:endParaRPr lang="en-US" sz="1100"/>
                    </a:p>
                    <a:p>
                      <a:pPr algn="l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2.ชั่วโมงประสบการณ์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6915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ระยะเวลาโพสต์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Post Duration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ระยะเวลาที่อาจารย์เปิดรับสมัครงาน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ระยะเวลาโพส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1.วัน/เดือน/ปี</a:t>
                      </a:r>
                      <a:endParaRPr lang="en-US" sz="1100"/>
                    </a:p>
                    <a:p>
                      <a:pPr algn="l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2.ชั่วโมง/นาที/วินาที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9042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ตัวกรอง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Filter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คัดเลือกและจัดเรียงข้อมูลจากชุดข้อมูลขนาดใหญ่ให้แสดงเฉพาะสิ่งที่ตรงกับเงื่อนไขหรือความต้องการที่กำหนดไว้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ตัวกรอง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-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4787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โพสต์งาน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Post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ประกาศหางาน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โพสต์งาน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-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6" id="6"/>
          <p:cNvSpPr txBox="true"/>
          <p:nvPr/>
        </p:nvSpPr>
        <p:spPr>
          <a:xfrm rot="0">
            <a:off x="7770931" y="962025"/>
            <a:ext cx="2746137" cy="6297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74"/>
              </a:lnSpc>
              <a:spcBef>
                <a:spcPct val="0"/>
              </a:spcBef>
            </a:pPr>
            <a:r>
              <a:rPr lang="en-US" b="true" sz="3695">
                <a:solidFill>
                  <a:srgbClr val="000000"/>
                </a:solidFill>
                <a:latin typeface="Prompt Bold"/>
                <a:ea typeface="Prompt Bold"/>
                <a:cs typeface="Prompt Bold"/>
                <a:sym typeface="Prompt Bold"/>
              </a:rPr>
              <a:t>อภิธานศัพท์</a:t>
            </a:r>
          </a:p>
        </p:txBody>
      </p:sp>
    </p:spTree>
  </p:cSld>
  <p:clrMapOvr>
    <a:masterClrMapping/>
  </p:clrMapOvr>
</p:sld>
</file>

<file path=ppt/slides/slide78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1028700" y="1858286"/>
          <a:ext cx="16791283" cy="5905500"/>
        </p:xfrm>
        <a:graphic>
          <a:graphicData uri="http://schemas.openxmlformats.org/drawingml/2006/table">
            <a:tbl>
              <a:tblPr/>
              <a:tblGrid>
                <a:gridCol w="2464635"/>
                <a:gridCol w="2634166"/>
                <a:gridCol w="6087044"/>
                <a:gridCol w="2110499"/>
                <a:gridCol w="3494939"/>
              </a:tblGrid>
              <a:tr h="137092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ภาษาไทย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ภาษาอังกฤษ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คำอธิบาย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คำที่ใช้ในการสื่อสาร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ประกอบด้วย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</a:tr>
              <a:tr h="94909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รีเซ็ต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Reset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ล้างตัวกรอง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รีเซ็ต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-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7092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เงิน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Money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ผลตอบแทนที่ได้รับจากการทำงานของนิสิต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เงิน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 marL="518160" indent="-259080" lvl="1">
                        <a:lnSpc>
                          <a:spcPts val="3359"/>
                        </a:lnSpc>
                        <a:buAutoNum type="arabicPeriod" startAt="1"/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เงินสด</a:t>
                      </a:r>
                      <a:endParaRPr lang="en-US" sz="1100"/>
                    </a:p>
                    <a:p>
                      <a:pPr algn="l" marL="518160" indent="-259080" lvl="1">
                        <a:lnSpc>
                          <a:spcPts val="3359"/>
                        </a:lnSpc>
                        <a:buAutoNum type="arabicPeriod" startAt="1"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เงินโอน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1456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  เงินต่องาน</a:t>
                      </a:r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  per job</a:t>
                      </a:r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  เงินที่ได้รับต่องานจากการที่นิสิตทำงานเสร็จสิ้น</a:t>
                      </a:r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  เงินต่องาน</a:t>
                      </a:r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 marL="518160" indent="-259080" lvl="1">
                        <a:lnSpc>
                          <a:spcPts val="3359"/>
                        </a:lnSpc>
                        <a:buAutoNum type="arabicPeriod" startAt="1"/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 เงินสด</a:t>
                      </a:r>
                      <a:endParaRPr lang="en-US" sz="1100"/>
                    </a:p>
                    <a:p>
                      <a:pPr algn="l" marL="518160" indent="-259080" lvl="1">
                        <a:lnSpc>
                          <a:spcPts val="3359"/>
                        </a:lnSpc>
                        <a:buAutoNum type="arabicPeriod" startAt="1"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 เงินโอน 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pSp>
        <p:nvGrpSpPr>
          <p:cNvPr name="Group 3" id="3"/>
          <p:cNvGrpSpPr/>
          <p:nvPr/>
        </p:nvGrpSpPr>
        <p:grpSpPr>
          <a:xfrm rot="0">
            <a:off x="6563394" y="411146"/>
            <a:ext cx="5161212" cy="899085"/>
            <a:chOff x="0" y="0"/>
            <a:chExt cx="6881616" cy="1198780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6881616" cy="1198780"/>
              <a:chOff x="0" y="0"/>
              <a:chExt cx="1443167" cy="251400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1443167" cy="251400"/>
              </a:xfrm>
              <a:custGeom>
                <a:avLst/>
                <a:gdLst/>
                <a:ahLst/>
                <a:cxnLst/>
                <a:rect r="r" b="b" t="t" l="l"/>
                <a:pathLst>
                  <a:path h="251400" w="1443167">
                    <a:moveTo>
                      <a:pt x="99001" y="0"/>
                    </a:moveTo>
                    <a:lnTo>
                      <a:pt x="1344166" y="0"/>
                    </a:lnTo>
                    <a:cubicBezTo>
                      <a:pt x="1370423" y="0"/>
                      <a:pt x="1395604" y="10430"/>
                      <a:pt x="1414170" y="28997"/>
                    </a:cubicBezTo>
                    <a:cubicBezTo>
                      <a:pt x="1432737" y="47563"/>
                      <a:pt x="1443167" y="72745"/>
                      <a:pt x="1443167" y="99001"/>
                    </a:cubicBezTo>
                    <a:lnTo>
                      <a:pt x="1443167" y="152399"/>
                    </a:lnTo>
                    <a:cubicBezTo>
                      <a:pt x="1443167" y="207076"/>
                      <a:pt x="1398843" y="251400"/>
                      <a:pt x="1344166" y="251400"/>
                    </a:cubicBezTo>
                    <a:lnTo>
                      <a:pt x="99001" y="251400"/>
                    </a:lnTo>
                    <a:cubicBezTo>
                      <a:pt x="44324" y="251400"/>
                      <a:pt x="0" y="207076"/>
                      <a:pt x="0" y="152399"/>
                    </a:cubicBezTo>
                    <a:lnTo>
                      <a:pt x="0" y="99001"/>
                    </a:lnTo>
                    <a:cubicBezTo>
                      <a:pt x="0" y="44324"/>
                      <a:pt x="44324" y="0"/>
                      <a:pt x="99001" y="0"/>
                    </a:cubicBezTo>
                    <a:close/>
                  </a:path>
                </a:pathLst>
              </a:custGeom>
              <a:solidFill>
                <a:srgbClr val="8ADDCA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28575"/>
                <a:ext cx="1443167" cy="2799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7" id="7"/>
            <p:cNvSpPr txBox="true"/>
            <p:nvPr/>
          </p:nvSpPr>
          <p:spPr>
            <a:xfrm rot="0">
              <a:off x="1610050" y="157340"/>
              <a:ext cx="3661516" cy="81742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174"/>
                </a:lnSpc>
                <a:spcBef>
                  <a:spcPct val="0"/>
                </a:spcBef>
              </a:pPr>
              <a:r>
                <a:rPr lang="en-US" b="true" sz="3695">
                  <a:solidFill>
                    <a:srgbClr val="000000"/>
                  </a:solidFill>
                  <a:latin typeface="Prompt Bold"/>
                  <a:ea typeface="Prompt Bold"/>
                  <a:cs typeface="Prompt Bold"/>
                  <a:sym typeface="Prompt Bold"/>
                </a:rPr>
                <a:t>อภิธานศัพท์</a:t>
              </a:r>
            </a:p>
          </p:txBody>
        </p:sp>
      </p:grpSp>
    </p:spTree>
  </p:cSld>
  <p:clrMapOvr>
    <a:masterClrMapping/>
  </p:clrMapOvr>
</p:sld>
</file>

<file path=ppt/slides/slide79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1028700" y="1858286"/>
          <a:ext cx="16791283" cy="6115050"/>
        </p:xfrm>
        <a:graphic>
          <a:graphicData uri="http://schemas.openxmlformats.org/drawingml/2006/table">
            <a:tbl>
              <a:tblPr/>
              <a:tblGrid>
                <a:gridCol w="2464635"/>
                <a:gridCol w="2634166"/>
                <a:gridCol w="6087044"/>
                <a:gridCol w="2110499"/>
                <a:gridCol w="3494939"/>
              </a:tblGrid>
              <a:tr h="137061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ภาษาไทย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ภาษาอังกฤษ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คำอธิบาย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คำที่ใช้ในการสื่อสาร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ประกอบด้วย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</a:tr>
              <a:tr h="474443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หน้าหลัก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Dashboard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หน้าจอแสดงข้อมูลที่รวบรวมข้อมูลสำคัญไว้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Dashboard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1. งานที่เปิดอยู่ในระบบ</a:t>
                      </a:r>
                      <a:endParaRPr lang="en-US" sz="1100"/>
                    </a:p>
                    <a:p>
                      <a:pPr algn="l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2. นิสิตที่สมัครเข้ามาใช้ระบบ</a:t>
                      </a:r>
                    </a:p>
                    <a:p>
                      <a:pPr algn="l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3. หมวดหมู่งานที่อยู่ในระบบ</a:t>
                      </a:r>
                    </a:p>
                    <a:p>
                      <a:pPr algn="l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4. จำนวนผู้สมัครในเเต่ละงาน</a:t>
                      </a:r>
                    </a:p>
                    <a:p>
                      <a:pPr algn="l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5. เปรียบเทียบจำนวนงานที่อยู่ในระบบทั้งหมดเเละงานที่สำเร็จเเล้ว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pSp>
        <p:nvGrpSpPr>
          <p:cNvPr name="Group 3" id="3"/>
          <p:cNvGrpSpPr/>
          <p:nvPr/>
        </p:nvGrpSpPr>
        <p:grpSpPr>
          <a:xfrm rot="0">
            <a:off x="6563394" y="411146"/>
            <a:ext cx="5161212" cy="899085"/>
            <a:chOff x="0" y="0"/>
            <a:chExt cx="6881616" cy="1198780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6881616" cy="1198780"/>
              <a:chOff x="0" y="0"/>
              <a:chExt cx="1443167" cy="251400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1443167" cy="251400"/>
              </a:xfrm>
              <a:custGeom>
                <a:avLst/>
                <a:gdLst/>
                <a:ahLst/>
                <a:cxnLst/>
                <a:rect r="r" b="b" t="t" l="l"/>
                <a:pathLst>
                  <a:path h="251400" w="1443167">
                    <a:moveTo>
                      <a:pt x="99001" y="0"/>
                    </a:moveTo>
                    <a:lnTo>
                      <a:pt x="1344166" y="0"/>
                    </a:lnTo>
                    <a:cubicBezTo>
                      <a:pt x="1370423" y="0"/>
                      <a:pt x="1395604" y="10430"/>
                      <a:pt x="1414170" y="28997"/>
                    </a:cubicBezTo>
                    <a:cubicBezTo>
                      <a:pt x="1432737" y="47563"/>
                      <a:pt x="1443167" y="72745"/>
                      <a:pt x="1443167" y="99001"/>
                    </a:cubicBezTo>
                    <a:lnTo>
                      <a:pt x="1443167" y="152399"/>
                    </a:lnTo>
                    <a:cubicBezTo>
                      <a:pt x="1443167" y="207076"/>
                      <a:pt x="1398843" y="251400"/>
                      <a:pt x="1344166" y="251400"/>
                    </a:cubicBezTo>
                    <a:lnTo>
                      <a:pt x="99001" y="251400"/>
                    </a:lnTo>
                    <a:cubicBezTo>
                      <a:pt x="44324" y="251400"/>
                      <a:pt x="0" y="207076"/>
                      <a:pt x="0" y="152399"/>
                    </a:cubicBezTo>
                    <a:lnTo>
                      <a:pt x="0" y="99001"/>
                    </a:lnTo>
                    <a:cubicBezTo>
                      <a:pt x="0" y="44324"/>
                      <a:pt x="44324" y="0"/>
                      <a:pt x="99001" y="0"/>
                    </a:cubicBezTo>
                    <a:close/>
                  </a:path>
                </a:pathLst>
              </a:custGeom>
              <a:solidFill>
                <a:srgbClr val="8ADDCA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28575"/>
                <a:ext cx="1443167" cy="2799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7" id="7"/>
            <p:cNvSpPr txBox="true"/>
            <p:nvPr/>
          </p:nvSpPr>
          <p:spPr>
            <a:xfrm rot="0">
              <a:off x="1610050" y="157340"/>
              <a:ext cx="3661516" cy="81742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174"/>
                </a:lnSpc>
                <a:spcBef>
                  <a:spcPct val="0"/>
                </a:spcBef>
              </a:pPr>
              <a:r>
                <a:rPr lang="en-US" b="true" sz="3695">
                  <a:solidFill>
                    <a:srgbClr val="000000"/>
                  </a:solidFill>
                  <a:latin typeface="Prompt Bold"/>
                  <a:ea typeface="Prompt Bold"/>
                  <a:cs typeface="Prompt Bold"/>
                  <a:sym typeface="Prompt Bold"/>
                </a:rPr>
                <a:t>อภิธานศัพท์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03339" y="3672697"/>
            <a:ext cx="15881323" cy="4444871"/>
            <a:chOff x="0" y="0"/>
            <a:chExt cx="5640868" cy="157876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640868" cy="1578768"/>
            </a:xfrm>
            <a:custGeom>
              <a:avLst/>
              <a:gdLst/>
              <a:ahLst/>
              <a:cxnLst/>
              <a:rect r="r" b="b" t="t" l="l"/>
              <a:pathLst>
                <a:path h="1578768" w="5640868">
                  <a:moveTo>
                    <a:pt x="45336" y="0"/>
                  </a:moveTo>
                  <a:lnTo>
                    <a:pt x="5595532" y="0"/>
                  </a:lnTo>
                  <a:cubicBezTo>
                    <a:pt x="5607556" y="0"/>
                    <a:pt x="5619087" y="4776"/>
                    <a:pt x="5627589" y="13279"/>
                  </a:cubicBezTo>
                  <a:cubicBezTo>
                    <a:pt x="5636092" y="21781"/>
                    <a:pt x="5640868" y="33312"/>
                    <a:pt x="5640868" y="45336"/>
                  </a:cubicBezTo>
                  <a:lnTo>
                    <a:pt x="5640868" y="1533432"/>
                  </a:lnTo>
                  <a:cubicBezTo>
                    <a:pt x="5640868" y="1558471"/>
                    <a:pt x="5620570" y="1578768"/>
                    <a:pt x="5595532" y="1578768"/>
                  </a:cubicBezTo>
                  <a:lnTo>
                    <a:pt x="45336" y="1578768"/>
                  </a:lnTo>
                  <a:cubicBezTo>
                    <a:pt x="20298" y="1578768"/>
                    <a:pt x="0" y="1558471"/>
                    <a:pt x="0" y="1533432"/>
                  </a:cubicBezTo>
                  <a:lnTo>
                    <a:pt x="0" y="45336"/>
                  </a:lnTo>
                  <a:cubicBezTo>
                    <a:pt x="0" y="20298"/>
                    <a:pt x="20298" y="0"/>
                    <a:pt x="4533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5640868" cy="16073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-10800000">
            <a:off x="9144000" y="-1365351"/>
            <a:ext cx="6660247" cy="2730701"/>
          </a:xfrm>
          <a:custGeom>
            <a:avLst/>
            <a:gdLst/>
            <a:ahLst/>
            <a:cxnLst/>
            <a:rect r="r" b="b" t="t" l="l"/>
            <a:pathLst>
              <a:path h="2730701" w="6660247">
                <a:moveTo>
                  <a:pt x="0" y="0"/>
                </a:moveTo>
                <a:lnTo>
                  <a:pt x="6660247" y="0"/>
                </a:lnTo>
                <a:lnTo>
                  <a:pt x="6660247" y="2730702"/>
                </a:lnTo>
                <a:lnTo>
                  <a:pt x="0" y="27307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4624977" y="-3611469"/>
            <a:ext cx="4567505" cy="4720935"/>
          </a:xfrm>
          <a:custGeom>
            <a:avLst/>
            <a:gdLst/>
            <a:ahLst/>
            <a:cxnLst/>
            <a:rect r="r" b="b" t="t" l="l"/>
            <a:pathLst>
              <a:path h="4720935" w="4567505">
                <a:moveTo>
                  <a:pt x="0" y="0"/>
                </a:moveTo>
                <a:lnTo>
                  <a:pt x="4567505" y="0"/>
                </a:lnTo>
                <a:lnTo>
                  <a:pt x="4567505" y="4720935"/>
                </a:lnTo>
                <a:lnTo>
                  <a:pt x="0" y="47209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7" id="7"/>
          <p:cNvGrpSpPr/>
          <p:nvPr/>
        </p:nvGrpSpPr>
        <p:grpSpPr>
          <a:xfrm rot="0">
            <a:off x="4573058" y="1365351"/>
            <a:ext cx="9141884" cy="1403568"/>
            <a:chOff x="0" y="0"/>
            <a:chExt cx="2556234" cy="39246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556234" cy="392463"/>
            </a:xfrm>
            <a:custGeom>
              <a:avLst/>
              <a:gdLst/>
              <a:ahLst/>
              <a:cxnLst/>
              <a:rect r="r" b="b" t="t" l="l"/>
              <a:pathLst>
                <a:path h="392463" w="2556234">
                  <a:moveTo>
                    <a:pt x="55893" y="0"/>
                  </a:moveTo>
                  <a:lnTo>
                    <a:pt x="2500341" y="0"/>
                  </a:lnTo>
                  <a:cubicBezTo>
                    <a:pt x="2531210" y="0"/>
                    <a:pt x="2556234" y="25024"/>
                    <a:pt x="2556234" y="55893"/>
                  </a:cubicBezTo>
                  <a:lnTo>
                    <a:pt x="2556234" y="336570"/>
                  </a:lnTo>
                  <a:cubicBezTo>
                    <a:pt x="2556234" y="351393"/>
                    <a:pt x="2550345" y="365610"/>
                    <a:pt x="2539864" y="376092"/>
                  </a:cubicBezTo>
                  <a:cubicBezTo>
                    <a:pt x="2529382" y="386574"/>
                    <a:pt x="2515165" y="392463"/>
                    <a:pt x="2500341" y="392463"/>
                  </a:cubicBezTo>
                  <a:lnTo>
                    <a:pt x="55893" y="392463"/>
                  </a:lnTo>
                  <a:cubicBezTo>
                    <a:pt x="41069" y="392463"/>
                    <a:pt x="26853" y="386574"/>
                    <a:pt x="16371" y="376092"/>
                  </a:cubicBezTo>
                  <a:cubicBezTo>
                    <a:pt x="5889" y="365610"/>
                    <a:pt x="0" y="351393"/>
                    <a:pt x="0" y="336570"/>
                  </a:cubicBezTo>
                  <a:lnTo>
                    <a:pt x="0" y="55893"/>
                  </a:lnTo>
                  <a:cubicBezTo>
                    <a:pt x="0" y="41069"/>
                    <a:pt x="5889" y="26853"/>
                    <a:pt x="16371" y="16371"/>
                  </a:cubicBezTo>
                  <a:cubicBezTo>
                    <a:pt x="26853" y="5889"/>
                    <a:pt x="41069" y="0"/>
                    <a:pt x="55893" y="0"/>
                  </a:cubicBezTo>
                  <a:close/>
                </a:path>
              </a:pathLst>
            </a:custGeom>
            <a:solidFill>
              <a:srgbClr val="ABC5FF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28575"/>
              <a:ext cx="2556234" cy="4210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4767870" y="1572368"/>
            <a:ext cx="8752261" cy="8942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87"/>
              </a:lnSpc>
              <a:spcBef>
                <a:spcPct val="0"/>
              </a:spcBef>
            </a:pPr>
            <a:r>
              <a:rPr lang="en-US" b="true" sz="5276">
                <a:solidFill>
                  <a:srgbClr val="000000"/>
                </a:solidFill>
                <a:latin typeface="Prompt Bold"/>
                <a:ea typeface="Prompt Bold"/>
                <a:cs typeface="Prompt Bold"/>
                <a:sym typeface="Prompt Bold"/>
              </a:rPr>
              <a:t>ปัญหาของธุรกิจ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232646" y="4369730"/>
            <a:ext cx="14193427" cy="29374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44"/>
              </a:lnSpc>
            </a:pPr>
            <a:r>
              <a:rPr lang="en-US" sz="2817">
                <a:solidFill>
                  <a:srgbClr val="000000"/>
                </a:solidFill>
                <a:latin typeface="Prompt"/>
                <a:ea typeface="Prompt"/>
                <a:cs typeface="Prompt"/>
                <a:sym typeface="Prompt"/>
              </a:rPr>
              <a:t>ปัญหาของธุรกิจมี 2 ประการ ดังนี้</a:t>
            </a:r>
          </a:p>
          <a:p>
            <a:pPr algn="l" marL="608286" indent="-304143" lvl="1">
              <a:lnSpc>
                <a:spcPts val="3944"/>
              </a:lnSpc>
              <a:buFont typeface="Arial"/>
              <a:buChar char="•"/>
            </a:pPr>
            <a:r>
              <a:rPr lang="en-US" sz="2817" spc="8">
                <a:solidFill>
                  <a:srgbClr val="000000"/>
                </a:solidFill>
                <a:latin typeface="Prompt"/>
                <a:ea typeface="Prompt"/>
                <a:cs typeface="Prompt"/>
                <a:sym typeface="Prompt"/>
              </a:rPr>
              <a:t>การหาคนช่วยงานในภาควิชาเป็นเรื่องยากและใช้เวลานาน ตัวอย่างเช่น </a:t>
            </a:r>
            <a:r>
              <a:rPr lang="en-US" sz="2817" spc="8">
                <a:solidFill>
                  <a:srgbClr val="000000"/>
                </a:solidFill>
                <a:latin typeface="Prompt"/>
                <a:ea typeface="Prompt"/>
                <a:cs typeface="Prompt"/>
                <a:sym typeface="Prompt"/>
              </a:rPr>
              <a:t>การหาผู้ช่วยสอน (Teacher Assistant) หรือผู้ช่วยงานอื่นๆ มักต้องพึ่งการประกาศผ่านช่องทางที่ไม่เป็นระบบ เช่น โพสต์ในกลุ่มโซเชียลมีเดียหรือแจ้งผ่านอีเมล ซึ่งอาจเข้าไม่ถึงผู้ที่เหมาะสมทั้งหมด </a:t>
            </a:r>
          </a:p>
          <a:p>
            <a:pPr algn="l">
              <a:lnSpc>
                <a:spcPts val="3944"/>
              </a:lnSpc>
            </a:pPr>
            <a:r>
              <a:rPr lang="en-US" sz="2817" spc="8">
                <a:solidFill>
                  <a:srgbClr val="000000"/>
                </a:solidFill>
                <a:latin typeface="Prompt"/>
                <a:ea typeface="Prompt"/>
                <a:cs typeface="Prompt"/>
                <a:sym typeface="Prompt"/>
              </a:rPr>
              <a:t>     </a:t>
            </a:r>
            <a:r>
              <a:rPr lang="en-US" sz="2817" spc="8">
                <a:solidFill>
                  <a:srgbClr val="000000"/>
                </a:solidFill>
                <a:latin typeface="Prompt"/>
                <a:ea typeface="Prompt"/>
                <a:cs typeface="Prompt"/>
                <a:sym typeface="Prompt"/>
              </a:rPr>
              <a:t>ทำให้เกิดความล่าช้าไม่ครอบคลุมทุกคนและไม่สามารถคัดเลือกคนที่ตรงกับความต้องการได้</a:t>
            </a:r>
          </a:p>
          <a:p>
            <a:pPr algn="l">
              <a:lnSpc>
                <a:spcPts val="3944"/>
              </a:lnSpc>
            </a:pPr>
            <a:r>
              <a:rPr lang="en-US" sz="2817" spc="8">
                <a:solidFill>
                  <a:srgbClr val="000000"/>
                </a:solidFill>
                <a:latin typeface="Prompt"/>
                <a:ea typeface="Prompt"/>
                <a:cs typeface="Prompt"/>
                <a:sym typeface="Prompt"/>
              </a:rPr>
              <a:t>     </a:t>
            </a:r>
            <a:r>
              <a:rPr lang="en-US" sz="2817" spc="8">
                <a:solidFill>
                  <a:srgbClr val="000000"/>
                </a:solidFill>
                <a:latin typeface="Prompt"/>
                <a:ea typeface="Prompt"/>
                <a:cs typeface="Prompt"/>
                <a:sym typeface="Prompt"/>
              </a:rPr>
              <a:t>อย่างมีประสิทธิภาพ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15513261" y="7125624"/>
            <a:ext cx="3869837" cy="4265352"/>
          </a:xfrm>
          <a:custGeom>
            <a:avLst/>
            <a:gdLst/>
            <a:ahLst/>
            <a:cxnLst/>
            <a:rect r="r" b="b" t="t" l="l"/>
            <a:pathLst>
              <a:path h="4265352" w="3869837">
                <a:moveTo>
                  <a:pt x="0" y="0"/>
                </a:moveTo>
                <a:lnTo>
                  <a:pt x="3869837" y="0"/>
                </a:lnTo>
                <a:lnTo>
                  <a:pt x="3869837" y="4265352"/>
                </a:lnTo>
                <a:lnTo>
                  <a:pt x="0" y="426535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3" id="13"/>
          <p:cNvSpPr/>
          <p:nvPr/>
        </p:nvSpPr>
        <p:spPr>
          <a:xfrm flipH="false" flipV="false" rot="0">
            <a:off x="9924524" y="8931997"/>
            <a:ext cx="5331561" cy="3445521"/>
          </a:xfrm>
          <a:custGeom>
            <a:avLst/>
            <a:gdLst/>
            <a:ahLst/>
            <a:cxnLst/>
            <a:rect r="r" b="b" t="t" l="l"/>
            <a:pathLst>
              <a:path h="3445521" w="5331561">
                <a:moveTo>
                  <a:pt x="0" y="0"/>
                </a:moveTo>
                <a:lnTo>
                  <a:pt x="5331562" y="0"/>
                </a:lnTo>
                <a:lnTo>
                  <a:pt x="5331562" y="3445521"/>
                </a:lnTo>
                <a:lnTo>
                  <a:pt x="0" y="344552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4" id="14"/>
          <p:cNvSpPr/>
          <p:nvPr/>
        </p:nvSpPr>
        <p:spPr>
          <a:xfrm flipH="false" flipV="false" rot="2830164">
            <a:off x="5322070" y="8801780"/>
            <a:ext cx="3550978" cy="3705954"/>
          </a:xfrm>
          <a:custGeom>
            <a:avLst/>
            <a:gdLst/>
            <a:ahLst/>
            <a:cxnLst/>
            <a:rect r="r" b="b" t="t" l="l"/>
            <a:pathLst>
              <a:path h="3705954" w="3550978">
                <a:moveTo>
                  <a:pt x="0" y="0"/>
                </a:moveTo>
                <a:lnTo>
                  <a:pt x="3550978" y="0"/>
                </a:lnTo>
                <a:lnTo>
                  <a:pt x="3550978" y="3705955"/>
                </a:lnTo>
                <a:lnTo>
                  <a:pt x="0" y="370595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-1044801" y="9258300"/>
            <a:ext cx="5315394" cy="1913542"/>
          </a:xfrm>
          <a:custGeom>
            <a:avLst/>
            <a:gdLst/>
            <a:ahLst/>
            <a:cxnLst/>
            <a:rect r="r" b="b" t="t" l="l"/>
            <a:pathLst>
              <a:path h="1913542" w="5315394">
                <a:moveTo>
                  <a:pt x="0" y="0"/>
                </a:moveTo>
                <a:lnTo>
                  <a:pt x="5315394" y="0"/>
                </a:lnTo>
                <a:lnTo>
                  <a:pt x="5315394" y="1913542"/>
                </a:lnTo>
                <a:lnTo>
                  <a:pt x="0" y="191354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6" id="16"/>
          <p:cNvSpPr/>
          <p:nvPr/>
        </p:nvSpPr>
        <p:spPr>
          <a:xfrm flipH="false" flipV="false" rot="-950933">
            <a:off x="-2582731" y="3638336"/>
            <a:ext cx="4236628" cy="4828066"/>
          </a:xfrm>
          <a:custGeom>
            <a:avLst/>
            <a:gdLst/>
            <a:ahLst/>
            <a:cxnLst/>
            <a:rect r="r" b="b" t="t" l="l"/>
            <a:pathLst>
              <a:path h="4828066" w="4236628">
                <a:moveTo>
                  <a:pt x="0" y="0"/>
                </a:moveTo>
                <a:lnTo>
                  <a:pt x="4236628" y="0"/>
                </a:lnTo>
                <a:lnTo>
                  <a:pt x="4236628" y="4828066"/>
                </a:lnTo>
                <a:lnTo>
                  <a:pt x="0" y="482806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7" id="17"/>
          <p:cNvSpPr/>
          <p:nvPr/>
        </p:nvSpPr>
        <p:spPr>
          <a:xfrm flipH="false" flipV="false" rot="0">
            <a:off x="-1763162" y="-789039"/>
            <a:ext cx="2875332" cy="3635478"/>
          </a:xfrm>
          <a:custGeom>
            <a:avLst/>
            <a:gdLst/>
            <a:ahLst/>
            <a:cxnLst/>
            <a:rect r="r" b="b" t="t" l="l"/>
            <a:pathLst>
              <a:path h="3635478" w="2875332">
                <a:moveTo>
                  <a:pt x="0" y="0"/>
                </a:moveTo>
                <a:lnTo>
                  <a:pt x="2875333" y="0"/>
                </a:lnTo>
                <a:lnTo>
                  <a:pt x="2875333" y="3635478"/>
                </a:lnTo>
                <a:lnTo>
                  <a:pt x="0" y="3635478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8" id="18"/>
          <p:cNvSpPr/>
          <p:nvPr/>
        </p:nvSpPr>
        <p:spPr>
          <a:xfrm flipH="false" flipV="false" rot="-2611628">
            <a:off x="1608356" y="-1969747"/>
            <a:ext cx="4007991" cy="3041063"/>
          </a:xfrm>
          <a:custGeom>
            <a:avLst/>
            <a:gdLst/>
            <a:ahLst/>
            <a:cxnLst/>
            <a:rect r="r" b="b" t="t" l="l"/>
            <a:pathLst>
              <a:path h="3041063" w="4007991">
                <a:moveTo>
                  <a:pt x="0" y="0"/>
                </a:moveTo>
                <a:lnTo>
                  <a:pt x="4007991" y="0"/>
                </a:lnTo>
                <a:lnTo>
                  <a:pt x="4007991" y="3041063"/>
                </a:lnTo>
                <a:lnTo>
                  <a:pt x="0" y="3041063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9" id="19"/>
          <p:cNvSpPr/>
          <p:nvPr/>
        </p:nvSpPr>
        <p:spPr>
          <a:xfrm flipH="false" flipV="false" rot="-366315">
            <a:off x="16272866" y="2044607"/>
            <a:ext cx="3659690" cy="4299195"/>
          </a:xfrm>
          <a:custGeom>
            <a:avLst/>
            <a:gdLst/>
            <a:ahLst/>
            <a:cxnLst/>
            <a:rect r="r" b="b" t="t" l="l"/>
            <a:pathLst>
              <a:path h="4299195" w="3659690">
                <a:moveTo>
                  <a:pt x="0" y="0"/>
                </a:moveTo>
                <a:lnTo>
                  <a:pt x="3659690" y="0"/>
                </a:lnTo>
                <a:lnTo>
                  <a:pt x="3659690" y="4299195"/>
                </a:lnTo>
                <a:lnTo>
                  <a:pt x="0" y="4299195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5584336" y="-1920382"/>
            <a:ext cx="4623736" cy="3907057"/>
          </a:xfrm>
          <a:custGeom>
            <a:avLst/>
            <a:gdLst/>
            <a:ahLst/>
            <a:cxnLst/>
            <a:rect r="r" b="b" t="t" l="l"/>
            <a:pathLst>
              <a:path h="3907057" w="4623736">
                <a:moveTo>
                  <a:pt x="0" y="0"/>
                </a:moveTo>
                <a:lnTo>
                  <a:pt x="4623735" y="0"/>
                </a:lnTo>
                <a:lnTo>
                  <a:pt x="4623735" y="3907057"/>
                </a:lnTo>
                <a:lnTo>
                  <a:pt x="0" y="3907057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80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563394" y="860689"/>
            <a:ext cx="5161212" cy="899085"/>
            <a:chOff x="0" y="0"/>
            <a:chExt cx="1443167" cy="251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43167" cy="251400"/>
            </a:xfrm>
            <a:custGeom>
              <a:avLst/>
              <a:gdLst/>
              <a:ahLst/>
              <a:cxnLst/>
              <a:rect r="r" b="b" t="t" l="l"/>
              <a:pathLst>
                <a:path h="251400" w="1443167">
                  <a:moveTo>
                    <a:pt x="99001" y="0"/>
                  </a:moveTo>
                  <a:lnTo>
                    <a:pt x="1344166" y="0"/>
                  </a:lnTo>
                  <a:cubicBezTo>
                    <a:pt x="1370423" y="0"/>
                    <a:pt x="1395604" y="10430"/>
                    <a:pt x="1414170" y="28997"/>
                  </a:cubicBezTo>
                  <a:cubicBezTo>
                    <a:pt x="1432737" y="47563"/>
                    <a:pt x="1443167" y="72745"/>
                    <a:pt x="1443167" y="99001"/>
                  </a:cubicBezTo>
                  <a:lnTo>
                    <a:pt x="1443167" y="152399"/>
                  </a:lnTo>
                  <a:cubicBezTo>
                    <a:pt x="1443167" y="207076"/>
                    <a:pt x="1398843" y="251400"/>
                    <a:pt x="1344166" y="251400"/>
                  </a:cubicBezTo>
                  <a:lnTo>
                    <a:pt x="99001" y="251400"/>
                  </a:lnTo>
                  <a:cubicBezTo>
                    <a:pt x="44324" y="251400"/>
                    <a:pt x="0" y="207076"/>
                    <a:pt x="0" y="152399"/>
                  </a:cubicBezTo>
                  <a:lnTo>
                    <a:pt x="0" y="99001"/>
                  </a:lnTo>
                  <a:cubicBezTo>
                    <a:pt x="0" y="44324"/>
                    <a:pt x="44324" y="0"/>
                    <a:pt x="99001" y="0"/>
                  </a:cubicBezTo>
                  <a:close/>
                </a:path>
              </a:pathLst>
            </a:custGeom>
            <a:solidFill>
              <a:srgbClr val="8ADDCA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1443167" cy="279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aphicFrame>
        <p:nvGraphicFramePr>
          <p:cNvPr name="Table 5" id="5"/>
          <p:cNvGraphicFramePr>
            <a:graphicFrameLocks noGrp="true"/>
          </p:cNvGraphicFramePr>
          <p:nvPr/>
        </p:nvGraphicFramePr>
        <p:xfrm>
          <a:off x="748359" y="2413406"/>
          <a:ext cx="16791283" cy="6324600"/>
        </p:xfrm>
        <a:graphic>
          <a:graphicData uri="http://schemas.openxmlformats.org/drawingml/2006/table">
            <a:tbl>
              <a:tblPr/>
              <a:tblGrid>
                <a:gridCol w="2464635"/>
                <a:gridCol w="2722668"/>
                <a:gridCol w="5401153"/>
                <a:gridCol w="3048894"/>
                <a:gridCol w="3153932"/>
              </a:tblGrid>
              <a:tr h="94869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ภาษาไทย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ภาษาอังกฤษ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คำอธิบาย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คำที่ใช้ในการสื่อสาร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ประกอบด้วย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</a:tr>
              <a:tr h="137033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งานที่เปิดอยู่ในระบบ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Active Jobs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กราฟแสดงจำนวนประเภทงานหลักที่เปิดรับสมัครอยู่ในระบบ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งานที่เปิดอยู่ในระบบ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-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7033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นิสิตที่สมัครเข้ามาใช้ระบบ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Active Students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กราฟแสดงจำนวนนิสิตที่อยู่ในระบบ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นิสิตที่สมัครเข้ามาใช้ระบบ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-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3525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เปรียบเทียบจำนวนงานที่อยู่ในระบบทั้งหมดเเละงานที่สำเร็จเเล้ว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Total Jobs Posted vs Completed Jobs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กราฟแสดงอัตราเฉลี่ยร้อยละของการเปรียบเทียบจำนวนระหว่างงานที่โพสต์ทั้งหมดบนระบบและงานที่มีนิสิตทำสำเร็จแล้ว</a:t>
                      </a:r>
                      <a:endParaRPr lang="en-US" sz="1100"/>
                    </a:p>
                    <a:p>
                      <a:pPr algn="ctr">
                        <a:lnSpc>
                          <a:spcPts val="3359"/>
                        </a:lnSpc>
                      </a:pP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เปรียบเทียบจำนวนงานที่อยู่ในระบบทั้งหมดเเละงานที่สำเร็จเเล้ว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-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6" id="6"/>
          <p:cNvSpPr txBox="true"/>
          <p:nvPr/>
        </p:nvSpPr>
        <p:spPr>
          <a:xfrm rot="0">
            <a:off x="7770931" y="962025"/>
            <a:ext cx="2746137" cy="6297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74"/>
              </a:lnSpc>
              <a:spcBef>
                <a:spcPct val="0"/>
              </a:spcBef>
            </a:pPr>
            <a:r>
              <a:rPr lang="en-US" b="true" sz="3695">
                <a:solidFill>
                  <a:srgbClr val="000000"/>
                </a:solidFill>
                <a:latin typeface="Prompt Bold"/>
                <a:ea typeface="Prompt Bold"/>
                <a:cs typeface="Prompt Bold"/>
                <a:sym typeface="Prompt Bold"/>
              </a:rPr>
              <a:t>อภิธานศัพท์</a:t>
            </a:r>
          </a:p>
        </p:txBody>
      </p:sp>
    </p:spTree>
  </p:cSld>
  <p:clrMapOvr>
    <a:masterClrMapping/>
  </p:clrMapOvr>
</p:sld>
</file>

<file path=ppt/slides/slide81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563394" y="579157"/>
            <a:ext cx="5161212" cy="899085"/>
            <a:chOff x="0" y="0"/>
            <a:chExt cx="1443167" cy="251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43167" cy="251400"/>
            </a:xfrm>
            <a:custGeom>
              <a:avLst/>
              <a:gdLst/>
              <a:ahLst/>
              <a:cxnLst/>
              <a:rect r="r" b="b" t="t" l="l"/>
              <a:pathLst>
                <a:path h="251400" w="1443167">
                  <a:moveTo>
                    <a:pt x="99001" y="0"/>
                  </a:moveTo>
                  <a:lnTo>
                    <a:pt x="1344166" y="0"/>
                  </a:lnTo>
                  <a:cubicBezTo>
                    <a:pt x="1370423" y="0"/>
                    <a:pt x="1395604" y="10430"/>
                    <a:pt x="1414170" y="28997"/>
                  </a:cubicBezTo>
                  <a:cubicBezTo>
                    <a:pt x="1432737" y="47563"/>
                    <a:pt x="1443167" y="72745"/>
                    <a:pt x="1443167" y="99001"/>
                  </a:cubicBezTo>
                  <a:lnTo>
                    <a:pt x="1443167" y="152399"/>
                  </a:lnTo>
                  <a:cubicBezTo>
                    <a:pt x="1443167" y="207076"/>
                    <a:pt x="1398843" y="251400"/>
                    <a:pt x="1344166" y="251400"/>
                  </a:cubicBezTo>
                  <a:lnTo>
                    <a:pt x="99001" y="251400"/>
                  </a:lnTo>
                  <a:cubicBezTo>
                    <a:pt x="44324" y="251400"/>
                    <a:pt x="0" y="207076"/>
                    <a:pt x="0" y="152399"/>
                  </a:cubicBezTo>
                  <a:lnTo>
                    <a:pt x="0" y="99001"/>
                  </a:lnTo>
                  <a:cubicBezTo>
                    <a:pt x="0" y="44324"/>
                    <a:pt x="44324" y="0"/>
                    <a:pt x="99001" y="0"/>
                  </a:cubicBezTo>
                  <a:close/>
                </a:path>
              </a:pathLst>
            </a:custGeom>
            <a:solidFill>
              <a:srgbClr val="8ADDCA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1443167" cy="279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aphicFrame>
        <p:nvGraphicFramePr>
          <p:cNvPr name="Table 5" id="5"/>
          <p:cNvGraphicFramePr>
            <a:graphicFrameLocks noGrp="true"/>
          </p:cNvGraphicFramePr>
          <p:nvPr/>
        </p:nvGraphicFramePr>
        <p:xfrm>
          <a:off x="748359" y="1867782"/>
          <a:ext cx="16791283" cy="8004583"/>
        </p:xfrm>
        <a:graphic>
          <a:graphicData uri="http://schemas.openxmlformats.org/drawingml/2006/table">
            <a:tbl>
              <a:tblPr/>
              <a:tblGrid>
                <a:gridCol w="2464635"/>
                <a:gridCol w="2722668"/>
                <a:gridCol w="5200561"/>
                <a:gridCol w="2908480"/>
                <a:gridCol w="3494939"/>
              </a:tblGrid>
              <a:tr h="94748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ภาษาไทย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ภาษาอังกฤษ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คำอธิบาย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คำที่ใช้ในการสื่อสาร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ประกอบด้วย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</a:tr>
              <a:tr h="136858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หมวดหมู่งานที่อยู่ในระบบ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Job Category Distribution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กราฟแสดงอัตราเฉลี่ยร้อยละเป็นสัดส่วนของประเภทงานหลักในระบบ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หมวดหมู่งาน</a:t>
                      </a:r>
                      <a:endParaRPr lang="en-US" sz="1100"/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ที่อยู่ในระบบ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-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8969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จำนวนผู้สมัครในเเต่ละงาน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Number of Applicants per Job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กราฟจำนวนนิสิตที่สมัครงานในเเต่ละประเภท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จำนวนผู้สมัคร</a:t>
                      </a:r>
                      <a:endParaRPr lang="en-US" sz="1100"/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ในเเต่ละงาน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-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9881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การจัดอันดับ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Top Ranking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ภาพรวมของนิสิตที่มีผลงานดีที่สุด อาจารย์ที่มีความเคลื่อนไหวสูงสุด และงานที่ได้รับความนิยม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Top Ranking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1. Top Performing Students</a:t>
                      </a:r>
                      <a:endParaRPr lang="en-US" sz="1100"/>
                    </a:p>
                    <a:p>
                      <a:pPr algn="l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2. Most Active Professors</a:t>
                      </a:r>
                    </a:p>
                    <a:p>
                      <a:pPr algn="l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3. Most Popular</a:t>
                      </a:r>
                    </a:p>
                    <a:p>
                      <a:pPr algn="l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Jobs</a:t>
                      </a:r>
                    </a:p>
                    <a:p>
                      <a:pPr algn="l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4. Skills Gap Analysis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6" id="6"/>
          <p:cNvSpPr txBox="true"/>
          <p:nvPr/>
        </p:nvSpPr>
        <p:spPr>
          <a:xfrm rot="0">
            <a:off x="7770931" y="680493"/>
            <a:ext cx="2746137" cy="6297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74"/>
              </a:lnSpc>
              <a:spcBef>
                <a:spcPct val="0"/>
              </a:spcBef>
            </a:pPr>
            <a:r>
              <a:rPr lang="en-US" b="true" sz="3695">
                <a:solidFill>
                  <a:srgbClr val="000000"/>
                </a:solidFill>
                <a:latin typeface="Prompt Bold"/>
                <a:ea typeface="Prompt Bold"/>
                <a:cs typeface="Prompt Bold"/>
                <a:sym typeface="Prompt Bold"/>
              </a:rPr>
              <a:t>อภิธานศัพท์</a:t>
            </a:r>
          </a:p>
        </p:txBody>
      </p:sp>
    </p:spTree>
  </p:cSld>
  <p:clrMapOvr>
    <a:masterClrMapping/>
  </p:clrMapOvr>
</p:sld>
</file>

<file path=ppt/slides/slide8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563394" y="579157"/>
            <a:ext cx="5161212" cy="899085"/>
            <a:chOff x="0" y="0"/>
            <a:chExt cx="1443167" cy="251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43167" cy="251400"/>
            </a:xfrm>
            <a:custGeom>
              <a:avLst/>
              <a:gdLst/>
              <a:ahLst/>
              <a:cxnLst/>
              <a:rect r="r" b="b" t="t" l="l"/>
              <a:pathLst>
                <a:path h="251400" w="1443167">
                  <a:moveTo>
                    <a:pt x="99001" y="0"/>
                  </a:moveTo>
                  <a:lnTo>
                    <a:pt x="1344166" y="0"/>
                  </a:lnTo>
                  <a:cubicBezTo>
                    <a:pt x="1370423" y="0"/>
                    <a:pt x="1395604" y="10430"/>
                    <a:pt x="1414170" y="28997"/>
                  </a:cubicBezTo>
                  <a:cubicBezTo>
                    <a:pt x="1432737" y="47563"/>
                    <a:pt x="1443167" y="72745"/>
                    <a:pt x="1443167" y="99001"/>
                  </a:cubicBezTo>
                  <a:lnTo>
                    <a:pt x="1443167" y="152399"/>
                  </a:lnTo>
                  <a:cubicBezTo>
                    <a:pt x="1443167" y="207076"/>
                    <a:pt x="1398843" y="251400"/>
                    <a:pt x="1344166" y="251400"/>
                  </a:cubicBezTo>
                  <a:lnTo>
                    <a:pt x="99001" y="251400"/>
                  </a:lnTo>
                  <a:cubicBezTo>
                    <a:pt x="44324" y="251400"/>
                    <a:pt x="0" y="207076"/>
                    <a:pt x="0" y="152399"/>
                  </a:cubicBezTo>
                  <a:lnTo>
                    <a:pt x="0" y="99001"/>
                  </a:lnTo>
                  <a:cubicBezTo>
                    <a:pt x="0" y="44324"/>
                    <a:pt x="44324" y="0"/>
                    <a:pt x="99001" y="0"/>
                  </a:cubicBezTo>
                  <a:close/>
                </a:path>
              </a:pathLst>
            </a:custGeom>
            <a:solidFill>
              <a:srgbClr val="8ADDCA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1443167" cy="279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aphicFrame>
        <p:nvGraphicFramePr>
          <p:cNvPr name="Table 5" id="5"/>
          <p:cNvGraphicFramePr>
            <a:graphicFrameLocks noGrp="true"/>
          </p:cNvGraphicFramePr>
          <p:nvPr/>
        </p:nvGraphicFramePr>
        <p:xfrm>
          <a:off x="712351" y="1971787"/>
          <a:ext cx="16787114" cy="7581900"/>
        </p:xfrm>
        <a:graphic>
          <a:graphicData uri="http://schemas.openxmlformats.org/drawingml/2006/table">
            <a:tbl>
              <a:tblPr/>
              <a:tblGrid>
                <a:gridCol w="2424518"/>
                <a:gridCol w="2401722"/>
                <a:gridCol w="4228504"/>
                <a:gridCol w="3084023"/>
                <a:gridCol w="4648347"/>
              </a:tblGrid>
              <a:tr h="94773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ภาษาไทย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ภาษาอังกฤษ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คำอธิบาย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คำที่ใช้ในการสื่อสาร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ประกอบด้วย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</a:tr>
              <a:tr h="263260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นิสิตที่ดีที่สุด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Top Performing Students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กราฟแสดงอันดับนิสิตที่ได้รับคะแนนรีวิวสูงที่สุด โดยสามรถกรองได้ตาม สาขาวิชา ปีการศึกษา เพศ</a:t>
                      </a:r>
                      <a:endParaRPr lang="en-US" sz="1100"/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ทักษะหลัก ทักษะย่อย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นิสิตที่ดีที่สุด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-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9017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อาจารย์ที่มีความเคลื่อนไหวมากที่สุด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Most Active Professors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กราฟแสดงชื่อ-นามสกุลอาจารย์ที่มีการประกาศหางานมากที่สุดในแต่ละเดือน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อาจารย์ที่มีความเคลื่อนไหวมากที่สุด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-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1138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 งานที่ได้รับความนิยม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Most Popular Jobs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กราฟสัดส่วนร้อยละของโพสต์งานที่ได้รับความนิยม โดยสามารถกรองตามทักษะที่นิสิตมีได้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 งานที่ได้รับความนิยม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-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6" id="6"/>
          <p:cNvSpPr txBox="true"/>
          <p:nvPr/>
        </p:nvSpPr>
        <p:spPr>
          <a:xfrm rot="0">
            <a:off x="7770931" y="680493"/>
            <a:ext cx="2746137" cy="6297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74"/>
              </a:lnSpc>
              <a:spcBef>
                <a:spcPct val="0"/>
              </a:spcBef>
            </a:pPr>
            <a:r>
              <a:rPr lang="en-US" b="true" sz="3695">
                <a:solidFill>
                  <a:srgbClr val="000000"/>
                </a:solidFill>
                <a:latin typeface="Prompt Bold"/>
                <a:ea typeface="Prompt Bold"/>
                <a:cs typeface="Prompt Bold"/>
                <a:sym typeface="Prompt Bold"/>
              </a:rPr>
              <a:t>อภิธานศัพท์</a:t>
            </a:r>
          </a:p>
        </p:txBody>
      </p:sp>
    </p:spTree>
  </p:cSld>
  <p:clrMapOvr>
    <a:masterClrMapping/>
  </p:clrMapOvr>
</p:sld>
</file>

<file path=ppt/slides/slide83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563394" y="860689"/>
            <a:ext cx="5161212" cy="899085"/>
            <a:chOff x="0" y="0"/>
            <a:chExt cx="1443167" cy="251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43167" cy="251400"/>
            </a:xfrm>
            <a:custGeom>
              <a:avLst/>
              <a:gdLst/>
              <a:ahLst/>
              <a:cxnLst/>
              <a:rect r="r" b="b" t="t" l="l"/>
              <a:pathLst>
                <a:path h="251400" w="1443167">
                  <a:moveTo>
                    <a:pt x="99001" y="0"/>
                  </a:moveTo>
                  <a:lnTo>
                    <a:pt x="1344166" y="0"/>
                  </a:lnTo>
                  <a:cubicBezTo>
                    <a:pt x="1370423" y="0"/>
                    <a:pt x="1395604" y="10430"/>
                    <a:pt x="1414170" y="28997"/>
                  </a:cubicBezTo>
                  <a:cubicBezTo>
                    <a:pt x="1432737" y="47563"/>
                    <a:pt x="1443167" y="72745"/>
                    <a:pt x="1443167" y="99001"/>
                  </a:cubicBezTo>
                  <a:lnTo>
                    <a:pt x="1443167" y="152399"/>
                  </a:lnTo>
                  <a:cubicBezTo>
                    <a:pt x="1443167" y="207076"/>
                    <a:pt x="1398843" y="251400"/>
                    <a:pt x="1344166" y="251400"/>
                  </a:cubicBezTo>
                  <a:lnTo>
                    <a:pt x="99001" y="251400"/>
                  </a:lnTo>
                  <a:cubicBezTo>
                    <a:pt x="44324" y="251400"/>
                    <a:pt x="0" y="207076"/>
                    <a:pt x="0" y="152399"/>
                  </a:cubicBezTo>
                  <a:lnTo>
                    <a:pt x="0" y="99001"/>
                  </a:lnTo>
                  <a:cubicBezTo>
                    <a:pt x="0" y="44324"/>
                    <a:pt x="44324" y="0"/>
                    <a:pt x="99001" y="0"/>
                  </a:cubicBezTo>
                  <a:close/>
                </a:path>
              </a:pathLst>
            </a:custGeom>
            <a:solidFill>
              <a:srgbClr val="8ADDCA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1443167" cy="279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aphicFrame>
        <p:nvGraphicFramePr>
          <p:cNvPr name="Table 5" id="5"/>
          <p:cNvGraphicFramePr>
            <a:graphicFrameLocks noGrp="true"/>
          </p:cNvGraphicFramePr>
          <p:nvPr/>
        </p:nvGraphicFramePr>
        <p:xfrm>
          <a:off x="748359" y="2351512"/>
          <a:ext cx="16791283" cy="7058025"/>
        </p:xfrm>
        <a:graphic>
          <a:graphicData uri="http://schemas.openxmlformats.org/drawingml/2006/table">
            <a:tbl>
              <a:tblPr/>
              <a:tblGrid>
                <a:gridCol w="2464635"/>
                <a:gridCol w="2722668"/>
                <a:gridCol w="5220620"/>
                <a:gridCol w="2888421"/>
                <a:gridCol w="3494939"/>
              </a:tblGrid>
              <a:tr h="94809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ภาษาไทย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ภาษาอังกฤษ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คำอธิบาย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คำที่ใช้ในการสื่อสาร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ประกอบด้วย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</a:tr>
              <a:tr h="221221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ความต้องการกับทักษะที่มี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Skills Gap Analysis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กราฟแสดงการวิเคราะห์เปรียบเทียบระหว่างทักษะหลักหรือทักษะย่อยที่นิสิตมีกับทักษะที่มีความต้องการสำหรับการทำงาน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ความต้องการกับทักษะที่มี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-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9771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ข้อมูลเชิงลึกตลาดงาน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Job Market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ติดตามแนวโน้มงาน ค่าตอบแทน และความต้องการของตลาด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Job Market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1. งานที่เปิดอยู่ในระบบ</a:t>
                      </a:r>
                      <a:endParaRPr lang="en-US" sz="1100"/>
                    </a:p>
                    <a:p>
                      <a:pPr algn="l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2. จำเเนกหมวดหมู่งานตามประเภทค่าตอบเเทน</a:t>
                      </a:r>
                    </a:p>
                    <a:p>
                      <a:pPr algn="l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3. อัตราความสำเร็จของการสมัครงาน</a:t>
                      </a:r>
                    </a:p>
                    <a:p>
                      <a:pPr algn="l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4. จำเเนกประเภทการตอบรับใบสมัครงานในระบบ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6" id="6"/>
          <p:cNvSpPr txBox="true"/>
          <p:nvPr/>
        </p:nvSpPr>
        <p:spPr>
          <a:xfrm rot="0">
            <a:off x="7770931" y="962025"/>
            <a:ext cx="2746137" cy="6297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74"/>
              </a:lnSpc>
              <a:spcBef>
                <a:spcPct val="0"/>
              </a:spcBef>
            </a:pPr>
            <a:r>
              <a:rPr lang="en-US" b="true" sz="3695">
                <a:solidFill>
                  <a:srgbClr val="000000"/>
                </a:solidFill>
                <a:latin typeface="Prompt Bold"/>
                <a:ea typeface="Prompt Bold"/>
                <a:cs typeface="Prompt Bold"/>
                <a:sym typeface="Prompt Bold"/>
              </a:rPr>
              <a:t>อภิธานศัพท์</a:t>
            </a:r>
          </a:p>
        </p:txBody>
      </p:sp>
    </p:spTree>
  </p:cSld>
  <p:clrMapOvr>
    <a:masterClrMapping/>
  </p:clrMapOvr>
</p:sld>
</file>

<file path=ppt/slides/slide84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563394" y="860689"/>
            <a:ext cx="5161212" cy="899085"/>
            <a:chOff x="0" y="0"/>
            <a:chExt cx="1443167" cy="251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43167" cy="251400"/>
            </a:xfrm>
            <a:custGeom>
              <a:avLst/>
              <a:gdLst/>
              <a:ahLst/>
              <a:cxnLst/>
              <a:rect r="r" b="b" t="t" l="l"/>
              <a:pathLst>
                <a:path h="251400" w="1443167">
                  <a:moveTo>
                    <a:pt x="99001" y="0"/>
                  </a:moveTo>
                  <a:lnTo>
                    <a:pt x="1344166" y="0"/>
                  </a:lnTo>
                  <a:cubicBezTo>
                    <a:pt x="1370423" y="0"/>
                    <a:pt x="1395604" y="10430"/>
                    <a:pt x="1414170" y="28997"/>
                  </a:cubicBezTo>
                  <a:cubicBezTo>
                    <a:pt x="1432737" y="47563"/>
                    <a:pt x="1443167" y="72745"/>
                    <a:pt x="1443167" y="99001"/>
                  </a:cubicBezTo>
                  <a:lnTo>
                    <a:pt x="1443167" y="152399"/>
                  </a:lnTo>
                  <a:cubicBezTo>
                    <a:pt x="1443167" y="207076"/>
                    <a:pt x="1398843" y="251400"/>
                    <a:pt x="1344166" y="251400"/>
                  </a:cubicBezTo>
                  <a:lnTo>
                    <a:pt x="99001" y="251400"/>
                  </a:lnTo>
                  <a:cubicBezTo>
                    <a:pt x="44324" y="251400"/>
                    <a:pt x="0" y="207076"/>
                    <a:pt x="0" y="152399"/>
                  </a:cubicBezTo>
                  <a:lnTo>
                    <a:pt x="0" y="99001"/>
                  </a:lnTo>
                  <a:cubicBezTo>
                    <a:pt x="0" y="44324"/>
                    <a:pt x="44324" y="0"/>
                    <a:pt x="99001" y="0"/>
                  </a:cubicBezTo>
                  <a:close/>
                </a:path>
              </a:pathLst>
            </a:custGeom>
            <a:solidFill>
              <a:srgbClr val="8ADDCA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1443167" cy="279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aphicFrame>
        <p:nvGraphicFramePr>
          <p:cNvPr name="Table 5" id="5"/>
          <p:cNvGraphicFramePr>
            <a:graphicFrameLocks noGrp="true"/>
          </p:cNvGraphicFramePr>
          <p:nvPr/>
        </p:nvGraphicFramePr>
        <p:xfrm>
          <a:off x="748359" y="2551650"/>
          <a:ext cx="16791283" cy="6534150"/>
        </p:xfrm>
        <a:graphic>
          <a:graphicData uri="http://schemas.openxmlformats.org/drawingml/2006/table">
            <a:tbl>
              <a:tblPr/>
              <a:tblGrid>
                <a:gridCol w="2464635"/>
                <a:gridCol w="2722668"/>
                <a:gridCol w="4899673"/>
                <a:gridCol w="3209368"/>
                <a:gridCol w="3494939"/>
              </a:tblGrid>
              <a:tr h="94850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ภาษาไทย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ภาษาอังกฤษ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คำอธิบาย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คำที่ใช้ในการสื่อสาร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ประกอบด้วย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</a:tr>
              <a:tr h="558564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ข้อมูลเชิงลึกตลาดงาน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Job Market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ติดตามแนวโน้มงาน ค่าตอบแทน และความต้องการของตลาด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Job Market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5. การกระ</a:t>
                      </a: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จายตัวของหมวดหมู่งาน</a:t>
                      </a:r>
                      <a:endParaRPr lang="en-US" sz="1100"/>
                    </a:p>
                    <a:p>
                      <a:pPr algn="l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6. การกระจายตัวของสถานะงาน</a:t>
                      </a:r>
                    </a:p>
                    <a:p>
                      <a:pPr algn="l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7. การกระจายตัวของประเภทค่าตอบแทน</a:t>
                      </a:r>
                    </a:p>
                    <a:p>
                      <a:pPr algn="l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8. การกระจายตัวของหมวดหมู่ย่อยของงาน</a:t>
                      </a:r>
                    </a:p>
                    <a:p>
                      <a:pPr algn="l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9. งานที่สร้างตามช่วงเวลา</a:t>
                      </a:r>
                    </a:p>
                    <a:p>
                      <a:pPr algn="l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10. งานที่ปิดตามช่วงเวลา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6" id="6"/>
          <p:cNvSpPr txBox="true"/>
          <p:nvPr/>
        </p:nvSpPr>
        <p:spPr>
          <a:xfrm rot="0">
            <a:off x="7770931" y="962025"/>
            <a:ext cx="2746137" cy="6297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74"/>
              </a:lnSpc>
              <a:spcBef>
                <a:spcPct val="0"/>
              </a:spcBef>
            </a:pPr>
            <a:r>
              <a:rPr lang="en-US" b="true" sz="3695">
                <a:solidFill>
                  <a:srgbClr val="000000"/>
                </a:solidFill>
                <a:latin typeface="Prompt Bold"/>
                <a:ea typeface="Prompt Bold"/>
                <a:cs typeface="Prompt Bold"/>
                <a:sym typeface="Prompt Bold"/>
              </a:rPr>
              <a:t>อภิธานศัพท์</a:t>
            </a:r>
          </a:p>
        </p:txBody>
      </p:sp>
    </p:spTree>
  </p:cSld>
  <p:clrMapOvr>
    <a:masterClrMapping/>
  </p:clrMapOvr>
</p:sld>
</file>

<file path=ppt/slides/slide85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563394" y="860689"/>
            <a:ext cx="5161212" cy="899085"/>
            <a:chOff x="0" y="0"/>
            <a:chExt cx="1443167" cy="251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43167" cy="251400"/>
            </a:xfrm>
            <a:custGeom>
              <a:avLst/>
              <a:gdLst/>
              <a:ahLst/>
              <a:cxnLst/>
              <a:rect r="r" b="b" t="t" l="l"/>
              <a:pathLst>
                <a:path h="251400" w="1443167">
                  <a:moveTo>
                    <a:pt x="99001" y="0"/>
                  </a:moveTo>
                  <a:lnTo>
                    <a:pt x="1344166" y="0"/>
                  </a:lnTo>
                  <a:cubicBezTo>
                    <a:pt x="1370423" y="0"/>
                    <a:pt x="1395604" y="10430"/>
                    <a:pt x="1414170" y="28997"/>
                  </a:cubicBezTo>
                  <a:cubicBezTo>
                    <a:pt x="1432737" y="47563"/>
                    <a:pt x="1443167" y="72745"/>
                    <a:pt x="1443167" y="99001"/>
                  </a:cubicBezTo>
                  <a:lnTo>
                    <a:pt x="1443167" y="152399"/>
                  </a:lnTo>
                  <a:cubicBezTo>
                    <a:pt x="1443167" y="207076"/>
                    <a:pt x="1398843" y="251400"/>
                    <a:pt x="1344166" y="251400"/>
                  </a:cubicBezTo>
                  <a:lnTo>
                    <a:pt x="99001" y="251400"/>
                  </a:lnTo>
                  <a:cubicBezTo>
                    <a:pt x="44324" y="251400"/>
                    <a:pt x="0" y="207076"/>
                    <a:pt x="0" y="152399"/>
                  </a:cubicBezTo>
                  <a:lnTo>
                    <a:pt x="0" y="99001"/>
                  </a:lnTo>
                  <a:cubicBezTo>
                    <a:pt x="0" y="44324"/>
                    <a:pt x="44324" y="0"/>
                    <a:pt x="99001" y="0"/>
                  </a:cubicBezTo>
                  <a:close/>
                </a:path>
              </a:pathLst>
            </a:custGeom>
            <a:solidFill>
              <a:srgbClr val="8ADDCA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1443167" cy="279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aphicFrame>
        <p:nvGraphicFramePr>
          <p:cNvPr name="Table 5" id="5"/>
          <p:cNvGraphicFramePr>
            <a:graphicFrameLocks noGrp="true"/>
          </p:cNvGraphicFramePr>
          <p:nvPr/>
        </p:nvGraphicFramePr>
        <p:xfrm>
          <a:off x="748359" y="2514600"/>
          <a:ext cx="17122412" cy="6743700"/>
        </p:xfrm>
        <a:graphic>
          <a:graphicData uri="http://schemas.openxmlformats.org/drawingml/2006/table">
            <a:tbl>
              <a:tblPr/>
              <a:tblGrid>
                <a:gridCol w="2464527"/>
                <a:gridCol w="2722548"/>
                <a:gridCol w="5794558"/>
                <a:gridCol w="2940671"/>
                <a:gridCol w="3200108"/>
              </a:tblGrid>
              <a:tr h="94833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ภาษาไทย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ภาษาอังกฤษ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คำอธิบาย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คำที่ใช้ในการสื่อสาร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ประกอบด้วย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</a:tr>
              <a:tr h="179129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จำเเนกหมวดหมู่งานตามประเภทค่าตอบเเทน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Average Pay Rate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กราฟแสดงอัตราฉลี่ยร้อยละของค่าตอบแทนแต่ละประเภทตามหมวดหมู่ของาน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จำเเนกหมวดหมู่งานตามประเภทค่าตอบเเทน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-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9129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อัตราความสำเร็จของการสมัครงาน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Average Completion Rate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กราฟอัตราเฉลี่ยร้อยละการได้งานของนิสิต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อัตราความสำเร็จของการสมัครงาน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1. ผ่านการคัดเลือก</a:t>
                      </a:r>
                      <a:endParaRPr lang="en-US" sz="1100"/>
                    </a:p>
                    <a:p>
                      <a:pPr algn="l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2. ไม่ผ่านการคัดเลือก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1277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จำเเนกประเภทการตอบรับใบสมัครงานในระบบ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Job Application</a:t>
                      </a:r>
                      <a:endParaRPr lang="en-US" sz="1100"/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Category Distribution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กราฟแสดงอัตราเฉลี่ยร้อยละของการจำเเนกประเภทการตอบรับใบสมัครงานในระบบสามารถกรองตามหมวดหมู่งาน อาจารย์และค่าตอบแทน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จำเเนกประเภทการตอบรับใบสมัครงานในระบบ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1. รอการพิจารณา</a:t>
                      </a:r>
                      <a:endParaRPr lang="en-US" sz="1100"/>
                    </a:p>
                    <a:p>
                      <a:pPr algn="l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2. ไม่ผ่านการคัดเลือก</a:t>
                      </a:r>
                    </a:p>
                    <a:p>
                      <a:pPr algn="l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3. ผ่านการคัดเลือก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6" id="6"/>
          <p:cNvSpPr txBox="true"/>
          <p:nvPr/>
        </p:nvSpPr>
        <p:spPr>
          <a:xfrm rot="0">
            <a:off x="7770931" y="962025"/>
            <a:ext cx="2746137" cy="6297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74"/>
              </a:lnSpc>
              <a:spcBef>
                <a:spcPct val="0"/>
              </a:spcBef>
            </a:pPr>
            <a:r>
              <a:rPr lang="en-US" b="true" sz="3695">
                <a:solidFill>
                  <a:srgbClr val="000000"/>
                </a:solidFill>
                <a:latin typeface="Prompt Bold"/>
                <a:ea typeface="Prompt Bold"/>
                <a:cs typeface="Prompt Bold"/>
                <a:sym typeface="Prompt Bold"/>
              </a:rPr>
              <a:t>อภิธานศัพท์</a:t>
            </a:r>
          </a:p>
        </p:txBody>
      </p:sp>
    </p:spTree>
  </p:cSld>
  <p:clrMapOvr>
    <a:masterClrMapping/>
  </p:clrMapOvr>
</p:sld>
</file>

<file path=ppt/slides/slide86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563394" y="860689"/>
            <a:ext cx="5161212" cy="899085"/>
            <a:chOff x="0" y="0"/>
            <a:chExt cx="1443167" cy="251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43167" cy="251400"/>
            </a:xfrm>
            <a:custGeom>
              <a:avLst/>
              <a:gdLst/>
              <a:ahLst/>
              <a:cxnLst/>
              <a:rect r="r" b="b" t="t" l="l"/>
              <a:pathLst>
                <a:path h="251400" w="1443167">
                  <a:moveTo>
                    <a:pt x="99001" y="0"/>
                  </a:moveTo>
                  <a:lnTo>
                    <a:pt x="1344166" y="0"/>
                  </a:lnTo>
                  <a:cubicBezTo>
                    <a:pt x="1370423" y="0"/>
                    <a:pt x="1395604" y="10430"/>
                    <a:pt x="1414170" y="28997"/>
                  </a:cubicBezTo>
                  <a:cubicBezTo>
                    <a:pt x="1432737" y="47563"/>
                    <a:pt x="1443167" y="72745"/>
                    <a:pt x="1443167" y="99001"/>
                  </a:cubicBezTo>
                  <a:lnTo>
                    <a:pt x="1443167" y="152399"/>
                  </a:lnTo>
                  <a:cubicBezTo>
                    <a:pt x="1443167" y="207076"/>
                    <a:pt x="1398843" y="251400"/>
                    <a:pt x="1344166" y="251400"/>
                  </a:cubicBezTo>
                  <a:lnTo>
                    <a:pt x="99001" y="251400"/>
                  </a:lnTo>
                  <a:cubicBezTo>
                    <a:pt x="44324" y="251400"/>
                    <a:pt x="0" y="207076"/>
                    <a:pt x="0" y="152399"/>
                  </a:cubicBezTo>
                  <a:lnTo>
                    <a:pt x="0" y="99001"/>
                  </a:lnTo>
                  <a:cubicBezTo>
                    <a:pt x="0" y="44324"/>
                    <a:pt x="44324" y="0"/>
                    <a:pt x="99001" y="0"/>
                  </a:cubicBezTo>
                  <a:close/>
                </a:path>
              </a:pathLst>
            </a:custGeom>
            <a:solidFill>
              <a:srgbClr val="8ADDCA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1443167" cy="279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aphicFrame>
        <p:nvGraphicFramePr>
          <p:cNvPr name="Table 5" id="5"/>
          <p:cNvGraphicFramePr>
            <a:graphicFrameLocks noGrp="true"/>
          </p:cNvGraphicFramePr>
          <p:nvPr/>
        </p:nvGraphicFramePr>
        <p:xfrm>
          <a:off x="748359" y="2452688"/>
          <a:ext cx="16791283" cy="7162800"/>
        </p:xfrm>
        <a:graphic>
          <a:graphicData uri="http://schemas.openxmlformats.org/drawingml/2006/table">
            <a:tbl>
              <a:tblPr/>
              <a:tblGrid>
                <a:gridCol w="2464635"/>
                <a:gridCol w="2722668"/>
                <a:gridCol w="5401153"/>
                <a:gridCol w="2988717"/>
                <a:gridCol w="3214109"/>
              </a:tblGrid>
              <a:tr h="94801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ภาษาไทย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ภาษาอังกฤษ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คำอธิบาย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คำที่ใช้ในการสื่อสาร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ประกอบด้วย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</a:tr>
              <a:tr h="221204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การกระจายตัวของหมวดหมู่งาน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Job Category Distribution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กราฟแสดงอัตราเฉลี่ยร้อยละของสัดส่วนงานแต่ละหมวดหมู่ สามารถกรองตามสถานะของงานและประเภทค่าตอบแทน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การกระจายตัวของหมวดหมู่งาน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-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1204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การกระจายตัวของสถานะงาน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Job Status Distribution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แสดงสัดส่วนร้อยละการกระจายตัวของสถานะงาน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การกระจายตัวของสถานะงาน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1. open</a:t>
                      </a:r>
                      <a:endParaRPr lang="en-US" sz="1100"/>
                    </a:p>
                    <a:p>
                      <a:pPr algn="l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2. close</a:t>
                      </a:r>
                    </a:p>
                    <a:p>
                      <a:pPr algn="l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3. delete</a:t>
                      </a:r>
                    </a:p>
                    <a:p>
                      <a:pPr algn="l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4. full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9070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การกระจายตัวของประเภทค่าตอบแทน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Compensation Type Distribution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แสดงสัดส่วนร้อยละการกระจายตัวของประเภทค่าตอบแทน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การกระจายตัวของประเภทค่าตอบแทน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1. ชั่วโมงประสบการณ์</a:t>
                      </a:r>
                      <a:endParaRPr lang="en-US" sz="1100"/>
                    </a:p>
                    <a:p>
                      <a:pPr algn="l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2. เงิน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6" id="6"/>
          <p:cNvSpPr txBox="true"/>
          <p:nvPr/>
        </p:nvSpPr>
        <p:spPr>
          <a:xfrm rot="0">
            <a:off x="7770931" y="962025"/>
            <a:ext cx="2746137" cy="6297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74"/>
              </a:lnSpc>
              <a:spcBef>
                <a:spcPct val="0"/>
              </a:spcBef>
            </a:pPr>
            <a:r>
              <a:rPr lang="en-US" b="true" sz="3695">
                <a:solidFill>
                  <a:srgbClr val="000000"/>
                </a:solidFill>
                <a:latin typeface="Prompt Bold"/>
                <a:ea typeface="Prompt Bold"/>
                <a:cs typeface="Prompt Bold"/>
                <a:sym typeface="Prompt Bold"/>
              </a:rPr>
              <a:t>อภิธานศัพท์</a:t>
            </a:r>
          </a:p>
        </p:txBody>
      </p:sp>
    </p:spTree>
  </p:cSld>
  <p:clrMapOvr>
    <a:masterClrMapping/>
  </p:clrMapOvr>
</p:sld>
</file>

<file path=ppt/slides/slide87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563394" y="860689"/>
            <a:ext cx="5161212" cy="899085"/>
            <a:chOff x="0" y="0"/>
            <a:chExt cx="1443167" cy="251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43167" cy="251400"/>
            </a:xfrm>
            <a:custGeom>
              <a:avLst/>
              <a:gdLst/>
              <a:ahLst/>
              <a:cxnLst/>
              <a:rect r="r" b="b" t="t" l="l"/>
              <a:pathLst>
                <a:path h="251400" w="1443167">
                  <a:moveTo>
                    <a:pt x="99001" y="0"/>
                  </a:moveTo>
                  <a:lnTo>
                    <a:pt x="1344166" y="0"/>
                  </a:lnTo>
                  <a:cubicBezTo>
                    <a:pt x="1370423" y="0"/>
                    <a:pt x="1395604" y="10430"/>
                    <a:pt x="1414170" y="28997"/>
                  </a:cubicBezTo>
                  <a:cubicBezTo>
                    <a:pt x="1432737" y="47563"/>
                    <a:pt x="1443167" y="72745"/>
                    <a:pt x="1443167" y="99001"/>
                  </a:cubicBezTo>
                  <a:lnTo>
                    <a:pt x="1443167" y="152399"/>
                  </a:lnTo>
                  <a:cubicBezTo>
                    <a:pt x="1443167" y="207076"/>
                    <a:pt x="1398843" y="251400"/>
                    <a:pt x="1344166" y="251400"/>
                  </a:cubicBezTo>
                  <a:lnTo>
                    <a:pt x="99001" y="251400"/>
                  </a:lnTo>
                  <a:cubicBezTo>
                    <a:pt x="44324" y="251400"/>
                    <a:pt x="0" y="207076"/>
                    <a:pt x="0" y="152399"/>
                  </a:cubicBezTo>
                  <a:lnTo>
                    <a:pt x="0" y="99001"/>
                  </a:lnTo>
                  <a:cubicBezTo>
                    <a:pt x="0" y="44324"/>
                    <a:pt x="44324" y="0"/>
                    <a:pt x="99001" y="0"/>
                  </a:cubicBezTo>
                  <a:close/>
                </a:path>
              </a:pathLst>
            </a:custGeom>
            <a:solidFill>
              <a:srgbClr val="8ADDCA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1443167" cy="279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aphicFrame>
        <p:nvGraphicFramePr>
          <p:cNvPr name="Table 5" id="5"/>
          <p:cNvGraphicFramePr>
            <a:graphicFrameLocks noGrp="true"/>
          </p:cNvGraphicFramePr>
          <p:nvPr/>
        </p:nvGraphicFramePr>
        <p:xfrm>
          <a:off x="748359" y="2828925"/>
          <a:ext cx="16791283" cy="5486400"/>
        </p:xfrm>
        <a:graphic>
          <a:graphicData uri="http://schemas.openxmlformats.org/drawingml/2006/table">
            <a:tbl>
              <a:tblPr/>
              <a:tblGrid>
                <a:gridCol w="2464635"/>
                <a:gridCol w="2722668"/>
                <a:gridCol w="5401153"/>
                <a:gridCol w="2988717"/>
                <a:gridCol w="3214109"/>
              </a:tblGrid>
              <a:tr h="94956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ภาษาไทย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ภาษาอังกฤษ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คำอธิบาย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คำที่ใช้ในการสื่อสาร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ประกอบด้วย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</a:tr>
              <a:tr h="179363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การกระจายตัวของหมวดหมู่ย่อยของงาน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Job Subcategory Distribution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แสดงสัดส่วนร้อยละการกระจายตัวของหมวดหมู่ย่อยของงาน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การกระจายตัวของหมวดหมู่ย่อยของงาน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-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7160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งานที่สร้างตามช่วงเวลา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Job Creation Timeline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กราฟแสดงจำนวนงานที่โพสต์ตามช่วงเวลา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งานที่สร้างตามช่วงเวลา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-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7160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งานที่ปิดตามช่วงเวลา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Job Closure Timeline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ผลการประเมินที่ได้จากการที่ผู้ใช้งาน กรอกฟอร์มที่ระบบมีให้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งานที่ปิดตามช่วงเวลา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-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6" id="6"/>
          <p:cNvSpPr txBox="true"/>
          <p:nvPr/>
        </p:nvSpPr>
        <p:spPr>
          <a:xfrm rot="0">
            <a:off x="7770931" y="962025"/>
            <a:ext cx="2746137" cy="6297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74"/>
              </a:lnSpc>
              <a:spcBef>
                <a:spcPct val="0"/>
              </a:spcBef>
            </a:pPr>
            <a:r>
              <a:rPr lang="en-US" b="true" sz="3695">
                <a:solidFill>
                  <a:srgbClr val="000000"/>
                </a:solidFill>
                <a:latin typeface="Prompt Bold"/>
                <a:ea typeface="Prompt Bold"/>
                <a:cs typeface="Prompt Bold"/>
                <a:sym typeface="Prompt Bold"/>
              </a:rPr>
              <a:t>อภิธานศัพท์</a:t>
            </a:r>
          </a:p>
        </p:txBody>
      </p:sp>
    </p:spTree>
  </p:cSld>
  <p:clrMapOvr>
    <a:masterClrMapping/>
  </p:clrMapOvr>
</p:sld>
</file>

<file path=ppt/slides/slide88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563394" y="860689"/>
            <a:ext cx="5161212" cy="899085"/>
            <a:chOff x="0" y="0"/>
            <a:chExt cx="1443167" cy="251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43167" cy="251400"/>
            </a:xfrm>
            <a:custGeom>
              <a:avLst/>
              <a:gdLst/>
              <a:ahLst/>
              <a:cxnLst/>
              <a:rect r="r" b="b" t="t" l="l"/>
              <a:pathLst>
                <a:path h="251400" w="1443167">
                  <a:moveTo>
                    <a:pt x="99001" y="0"/>
                  </a:moveTo>
                  <a:lnTo>
                    <a:pt x="1344166" y="0"/>
                  </a:lnTo>
                  <a:cubicBezTo>
                    <a:pt x="1370423" y="0"/>
                    <a:pt x="1395604" y="10430"/>
                    <a:pt x="1414170" y="28997"/>
                  </a:cubicBezTo>
                  <a:cubicBezTo>
                    <a:pt x="1432737" y="47563"/>
                    <a:pt x="1443167" y="72745"/>
                    <a:pt x="1443167" y="99001"/>
                  </a:cubicBezTo>
                  <a:lnTo>
                    <a:pt x="1443167" y="152399"/>
                  </a:lnTo>
                  <a:cubicBezTo>
                    <a:pt x="1443167" y="207076"/>
                    <a:pt x="1398843" y="251400"/>
                    <a:pt x="1344166" y="251400"/>
                  </a:cubicBezTo>
                  <a:lnTo>
                    <a:pt x="99001" y="251400"/>
                  </a:lnTo>
                  <a:cubicBezTo>
                    <a:pt x="44324" y="251400"/>
                    <a:pt x="0" y="207076"/>
                    <a:pt x="0" y="152399"/>
                  </a:cubicBezTo>
                  <a:lnTo>
                    <a:pt x="0" y="99001"/>
                  </a:lnTo>
                  <a:cubicBezTo>
                    <a:pt x="0" y="44324"/>
                    <a:pt x="44324" y="0"/>
                    <a:pt x="99001" y="0"/>
                  </a:cubicBezTo>
                  <a:close/>
                </a:path>
              </a:pathLst>
            </a:custGeom>
            <a:solidFill>
              <a:srgbClr val="8ADDCA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1443167" cy="279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aphicFrame>
        <p:nvGraphicFramePr>
          <p:cNvPr name="Table 5" id="5"/>
          <p:cNvGraphicFramePr>
            <a:graphicFrameLocks noGrp="true"/>
          </p:cNvGraphicFramePr>
          <p:nvPr/>
        </p:nvGraphicFramePr>
        <p:xfrm>
          <a:off x="748359" y="2238823"/>
          <a:ext cx="16791283" cy="7581900"/>
        </p:xfrm>
        <a:graphic>
          <a:graphicData uri="http://schemas.openxmlformats.org/drawingml/2006/table">
            <a:tbl>
              <a:tblPr/>
              <a:tblGrid>
                <a:gridCol w="2464635"/>
                <a:gridCol w="2722668"/>
                <a:gridCol w="5401153"/>
                <a:gridCol w="2888421"/>
                <a:gridCol w="3314405"/>
              </a:tblGrid>
              <a:tr h="94773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ภาษาไทย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ภาษาอังกฤษ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คำอธิบาย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คำที่ใช้ในการสื่อสาร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ประกอบด้วย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</a:tr>
              <a:tr h="347503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วิเคราะห์ผลการเรียนของนิสิต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Student Analytics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ติดตามความสำเร็จและพัฒนาการของนิสิต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Student Analytics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1. นิสิตที่กำลังศึกษา</a:t>
                      </a:r>
                      <a:endParaRPr lang="en-US" sz="1100"/>
                    </a:p>
                    <a:p>
                      <a:pPr algn="l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2. การให้คะแนนนิสิต</a:t>
                      </a:r>
                    </a:p>
                    <a:p>
                      <a:pPr algn="l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3. การกระจายตัวตามสาขา</a:t>
                      </a:r>
                    </a:p>
                    <a:p>
                      <a:pPr algn="l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4. เกรดเฉลี่ย</a:t>
                      </a:r>
                    </a:p>
                    <a:p>
                      <a:pPr algn="l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5. การสมัครงานต่อนิสิต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6895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นิสิตที่กำลังศึกษา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Active Students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กราฟแสดงจำนวนนิสิตที่อยู่ในระบบ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นิสิตที่กำลังศึกษา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-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9017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การให้คะแนนนิสิต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Student Ratings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กราฟแสดงนิสิตที่ได้รับรีวิวจากอาจารย์โดยสารมารถกรองตามหมวดหมู่งาน และอาจารย์ที่รีวิวได้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การให้คะแนนนิสิต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-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6" id="6"/>
          <p:cNvSpPr txBox="true"/>
          <p:nvPr/>
        </p:nvSpPr>
        <p:spPr>
          <a:xfrm rot="0">
            <a:off x="7770931" y="962025"/>
            <a:ext cx="2746137" cy="6297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74"/>
              </a:lnSpc>
              <a:spcBef>
                <a:spcPct val="0"/>
              </a:spcBef>
            </a:pPr>
            <a:r>
              <a:rPr lang="en-US" b="true" sz="3695">
                <a:solidFill>
                  <a:srgbClr val="000000"/>
                </a:solidFill>
                <a:latin typeface="Prompt Bold"/>
                <a:ea typeface="Prompt Bold"/>
                <a:cs typeface="Prompt Bold"/>
                <a:sym typeface="Prompt Bold"/>
              </a:rPr>
              <a:t>อภิธานศัพท์</a:t>
            </a:r>
          </a:p>
        </p:txBody>
      </p:sp>
    </p:spTree>
  </p:cSld>
  <p:clrMapOvr>
    <a:masterClrMapping/>
  </p:clrMapOvr>
</p:sld>
</file>

<file path=ppt/slides/slide89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563394" y="411146"/>
            <a:ext cx="5161212" cy="899085"/>
            <a:chOff x="0" y="0"/>
            <a:chExt cx="1443167" cy="251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43167" cy="251400"/>
            </a:xfrm>
            <a:custGeom>
              <a:avLst/>
              <a:gdLst/>
              <a:ahLst/>
              <a:cxnLst/>
              <a:rect r="r" b="b" t="t" l="l"/>
              <a:pathLst>
                <a:path h="251400" w="1443167">
                  <a:moveTo>
                    <a:pt x="99001" y="0"/>
                  </a:moveTo>
                  <a:lnTo>
                    <a:pt x="1344166" y="0"/>
                  </a:lnTo>
                  <a:cubicBezTo>
                    <a:pt x="1370423" y="0"/>
                    <a:pt x="1395604" y="10430"/>
                    <a:pt x="1414170" y="28997"/>
                  </a:cubicBezTo>
                  <a:cubicBezTo>
                    <a:pt x="1432737" y="47563"/>
                    <a:pt x="1443167" y="72745"/>
                    <a:pt x="1443167" y="99001"/>
                  </a:cubicBezTo>
                  <a:lnTo>
                    <a:pt x="1443167" y="152399"/>
                  </a:lnTo>
                  <a:cubicBezTo>
                    <a:pt x="1443167" y="207076"/>
                    <a:pt x="1398843" y="251400"/>
                    <a:pt x="1344166" y="251400"/>
                  </a:cubicBezTo>
                  <a:lnTo>
                    <a:pt x="99001" y="251400"/>
                  </a:lnTo>
                  <a:cubicBezTo>
                    <a:pt x="44324" y="251400"/>
                    <a:pt x="0" y="207076"/>
                    <a:pt x="0" y="152399"/>
                  </a:cubicBezTo>
                  <a:lnTo>
                    <a:pt x="0" y="99001"/>
                  </a:lnTo>
                  <a:cubicBezTo>
                    <a:pt x="0" y="44324"/>
                    <a:pt x="44324" y="0"/>
                    <a:pt x="99001" y="0"/>
                  </a:cubicBezTo>
                  <a:close/>
                </a:path>
              </a:pathLst>
            </a:custGeom>
            <a:solidFill>
              <a:srgbClr val="8ADDCA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1443167" cy="279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aphicFrame>
        <p:nvGraphicFramePr>
          <p:cNvPr name="Table 5" id="5"/>
          <p:cNvGraphicFramePr>
            <a:graphicFrameLocks noGrp="true"/>
          </p:cNvGraphicFramePr>
          <p:nvPr/>
        </p:nvGraphicFramePr>
        <p:xfrm>
          <a:off x="748359" y="1786384"/>
          <a:ext cx="16791283" cy="7686675"/>
        </p:xfrm>
        <a:graphic>
          <a:graphicData uri="http://schemas.openxmlformats.org/drawingml/2006/table">
            <a:tbl>
              <a:tblPr/>
              <a:tblGrid>
                <a:gridCol w="2464635"/>
                <a:gridCol w="2722668"/>
                <a:gridCol w="5401153"/>
                <a:gridCol w="2928539"/>
                <a:gridCol w="3274287"/>
              </a:tblGrid>
              <a:tr h="94767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ภาษาไทย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ภาษาอังกฤษ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คำอธิบาย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คำที่ใช้ในการสื่อสาร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ประกอบด้วย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</a:tr>
              <a:tr h="136886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การกระจายตัวตามสาขา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Distribution by Major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กราฟแสดงการกระจายตัวของนิสิตตามสาขา และสามารถกรองตามชั้นปี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การกระจายตัว</a:t>
                      </a:r>
                      <a:endParaRPr lang="en-US" sz="1100"/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ตามสาขา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-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6886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เกรดเฉลี่ย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Average GPA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กราฟแสดงค่าเฉี่ยของเกรดเฉลี่ยของนิสิต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เกรดเฉลี่ย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-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9004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การสมัครงานของนิสิต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Student Job Application Rate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กราฟแสดงชื่อนิสิตที่มีการสมัครงานมากที่สุด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การสมัครงานของนิสิต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-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1123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การวิเคราะห์อาจารย์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Professor Analytics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ติดตามประสิทธิภาพและการมีส่วนร่วมของอาจารย์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Professor Analytics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1. อาจารย์ที่มีการ</a:t>
                      </a:r>
                      <a:endParaRPr lang="en-US" sz="1100"/>
                    </a:p>
                    <a:p>
                      <a:pPr algn="l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ใช้งานอยู่</a:t>
                      </a:r>
                    </a:p>
                    <a:p>
                      <a:pPr algn="l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2. จำนวนงานที่อาจารย์โพสต์ทั้งหมด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6" id="6"/>
          <p:cNvSpPr txBox="true"/>
          <p:nvPr/>
        </p:nvSpPr>
        <p:spPr>
          <a:xfrm rot="0">
            <a:off x="7770931" y="512482"/>
            <a:ext cx="2746137" cy="6297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74"/>
              </a:lnSpc>
              <a:spcBef>
                <a:spcPct val="0"/>
              </a:spcBef>
            </a:pPr>
            <a:r>
              <a:rPr lang="en-US" b="true" sz="3695">
                <a:solidFill>
                  <a:srgbClr val="000000"/>
                </a:solidFill>
                <a:latin typeface="Prompt Bold"/>
                <a:ea typeface="Prompt Bold"/>
                <a:cs typeface="Prompt Bold"/>
                <a:sym typeface="Prompt Bold"/>
              </a:rPr>
              <a:t>อภิธานศัพท์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03339" y="3672697"/>
            <a:ext cx="15881323" cy="4444871"/>
            <a:chOff x="0" y="0"/>
            <a:chExt cx="5640868" cy="157876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640868" cy="1578768"/>
            </a:xfrm>
            <a:custGeom>
              <a:avLst/>
              <a:gdLst/>
              <a:ahLst/>
              <a:cxnLst/>
              <a:rect r="r" b="b" t="t" l="l"/>
              <a:pathLst>
                <a:path h="1578768" w="5640868">
                  <a:moveTo>
                    <a:pt x="45336" y="0"/>
                  </a:moveTo>
                  <a:lnTo>
                    <a:pt x="5595532" y="0"/>
                  </a:lnTo>
                  <a:cubicBezTo>
                    <a:pt x="5607556" y="0"/>
                    <a:pt x="5619087" y="4776"/>
                    <a:pt x="5627589" y="13279"/>
                  </a:cubicBezTo>
                  <a:cubicBezTo>
                    <a:pt x="5636092" y="21781"/>
                    <a:pt x="5640868" y="33312"/>
                    <a:pt x="5640868" y="45336"/>
                  </a:cubicBezTo>
                  <a:lnTo>
                    <a:pt x="5640868" y="1533432"/>
                  </a:lnTo>
                  <a:cubicBezTo>
                    <a:pt x="5640868" y="1558471"/>
                    <a:pt x="5620570" y="1578768"/>
                    <a:pt x="5595532" y="1578768"/>
                  </a:cubicBezTo>
                  <a:lnTo>
                    <a:pt x="45336" y="1578768"/>
                  </a:lnTo>
                  <a:cubicBezTo>
                    <a:pt x="20298" y="1578768"/>
                    <a:pt x="0" y="1558471"/>
                    <a:pt x="0" y="1533432"/>
                  </a:cubicBezTo>
                  <a:lnTo>
                    <a:pt x="0" y="45336"/>
                  </a:lnTo>
                  <a:cubicBezTo>
                    <a:pt x="0" y="20298"/>
                    <a:pt x="20298" y="0"/>
                    <a:pt x="4533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5640868" cy="16073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-10800000">
            <a:off x="9144000" y="-1365351"/>
            <a:ext cx="6660247" cy="2730701"/>
          </a:xfrm>
          <a:custGeom>
            <a:avLst/>
            <a:gdLst/>
            <a:ahLst/>
            <a:cxnLst/>
            <a:rect r="r" b="b" t="t" l="l"/>
            <a:pathLst>
              <a:path h="2730701" w="6660247">
                <a:moveTo>
                  <a:pt x="0" y="0"/>
                </a:moveTo>
                <a:lnTo>
                  <a:pt x="6660247" y="0"/>
                </a:lnTo>
                <a:lnTo>
                  <a:pt x="6660247" y="2730702"/>
                </a:lnTo>
                <a:lnTo>
                  <a:pt x="0" y="27307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4624977" y="-3611469"/>
            <a:ext cx="4567505" cy="4720935"/>
          </a:xfrm>
          <a:custGeom>
            <a:avLst/>
            <a:gdLst/>
            <a:ahLst/>
            <a:cxnLst/>
            <a:rect r="r" b="b" t="t" l="l"/>
            <a:pathLst>
              <a:path h="4720935" w="4567505">
                <a:moveTo>
                  <a:pt x="0" y="0"/>
                </a:moveTo>
                <a:lnTo>
                  <a:pt x="4567505" y="0"/>
                </a:lnTo>
                <a:lnTo>
                  <a:pt x="4567505" y="4720935"/>
                </a:lnTo>
                <a:lnTo>
                  <a:pt x="0" y="47209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7" id="7"/>
          <p:cNvGrpSpPr/>
          <p:nvPr/>
        </p:nvGrpSpPr>
        <p:grpSpPr>
          <a:xfrm rot="0">
            <a:off x="4531610" y="1462669"/>
            <a:ext cx="9141884" cy="1403568"/>
            <a:chOff x="0" y="0"/>
            <a:chExt cx="2556234" cy="39246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556234" cy="392463"/>
            </a:xfrm>
            <a:custGeom>
              <a:avLst/>
              <a:gdLst/>
              <a:ahLst/>
              <a:cxnLst/>
              <a:rect r="r" b="b" t="t" l="l"/>
              <a:pathLst>
                <a:path h="392463" w="2556234">
                  <a:moveTo>
                    <a:pt x="55893" y="0"/>
                  </a:moveTo>
                  <a:lnTo>
                    <a:pt x="2500341" y="0"/>
                  </a:lnTo>
                  <a:cubicBezTo>
                    <a:pt x="2531210" y="0"/>
                    <a:pt x="2556234" y="25024"/>
                    <a:pt x="2556234" y="55893"/>
                  </a:cubicBezTo>
                  <a:lnTo>
                    <a:pt x="2556234" y="336570"/>
                  </a:lnTo>
                  <a:cubicBezTo>
                    <a:pt x="2556234" y="351393"/>
                    <a:pt x="2550345" y="365610"/>
                    <a:pt x="2539864" y="376092"/>
                  </a:cubicBezTo>
                  <a:cubicBezTo>
                    <a:pt x="2529382" y="386574"/>
                    <a:pt x="2515165" y="392463"/>
                    <a:pt x="2500341" y="392463"/>
                  </a:cubicBezTo>
                  <a:lnTo>
                    <a:pt x="55893" y="392463"/>
                  </a:lnTo>
                  <a:cubicBezTo>
                    <a:pt x="41069" y="392463"/>
                    <a:pt x="26853" y="386574"/>
                    <a:pt x="16371" y="376092"/>
                  </a:cubicBezTo>
                  <a:cubicBezTo>
                    <a:pt x="5889" y="365610"/>
                    <a:pt x="0" y="351393"/>
                    <a:pt x="0" y="336570"/>
                  </a:cubicBezTo>
                  <a:lnTo>
                    <a:pt x="0" y="55893"/>
                  </a:lnTo>
                  <a:cubicBezTo>
                    <a:pt x="0" y="41069"/>
                    <a:pt x="5889" y="26853"/>
                    <a:pt x="16371" y="16371"/>
                  </a:cubicBezTo>
                  <a:cubicBezTo>
                    <a:pt x="26853" y="5889"/>
                    <a:pt x="41069" y="0"/>
                    <a:pt x="55893" y="0"/>
                  </a:cubicBezTo>
                  <a:close/>
                </a:path>
              </a:pathLst>
            </a:custGeom>
            <a:solidFill>
              <a:srgbClr val="ABC5FF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28575"/>
              <a:ext cx="2556234" cy="4210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4767870" y="1669687"/>
            <a:ext cx="8752261" cy="8942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87"/>
              </a:lnSpc>
              <a:spcBef>
                <a:spcPct val="0"/>
              </a:spcBef>
            </a:pPr>
            <a:r>
              <a:rPr lang="en-US" b="true" sz="5276">
                <a:solidFill>
                  <a:srgbClr val="000000"/>
                </a:solidFill>
                <a:latin typeface="Prompt Bold"/>
                <a:ea typeface="Prompt Bold"/>
                <a:cs typeface="Prompt Bold"/>
                <a:sym typeface="Prompt Bold"/>
              </a:rPr>
              <a:t>ปัญหาของธุรกิจ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5513261" y="7125624"/>
            <a:ext cx="3869837" cy="4265352"/>
          </a:xfrm>
          <a:custGeom>
            <a:avLst/>
            <a:gdLst/>
            <a:ahLst/>
            <a:cxnLst/>
            <a:rect r="r" b="b" t="t" l="l"/>
            <a:pathLst>
              <a:path h="4265352" w="3869837">
                <a:moveTo>
                  <a:pt x="0" y="0"/>
                </a:moveTo>
                <a:lnTo>
                  <a:pt x="3869837" y="0"/>
                </a:lnTo>
                <a:lnTo>
                  <a:pt x="3869837" y="4265352"/>
                </a:lnTo>
                <a:lnTo>
                  <a:pt x="0" y="426535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9924524" y="8931997"/>
            <a:ext cx="5331561" cy="3445521"/>
          </a:xfrm>
          <a:custGeom>
            <a:avLst/>
            <a:gdLst/>
            <a:ahLst/>
            <a:cxnLst/>
            <a:rect r="r" b="b" t="t" l="l"/>
            <a:pathLst>
              <a:path h="3445521" w="5331561">
                <a:moveTo>
                  <a:pt x="0" y="0"/>
                </a:moveTo>
                <a:lnTo>
                  <a:pt x="5331562" y="0"/>
                </a:lnTo>
                <a:lnTo>
                  <a:pt x="5331562" y="3445521"/>
                </a:lnTo>
                <a:lnTo>
                  <a:pt x="0" y="344552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3" id="13"/>
          <p:cNvSpPr/>
          <p:nvPr/>
        </p:nvSpPr>
        <p:spPr>
          <a:xfrm flipH="false" flipV="false" rot="2830164">
            <a:off x="5322070" y="8801780"/>
            <a:ext cx="3550978" cy="3705954"/>
          </a:xfrm>
          <a:custGeom>
            <a:avLst/>
            <a:gdLst/>
            <a:ahLst/>
            <a:cxnLst/>
            <a:rect r="r" b="b" t="t" l="l"/>
            <a:pathLst>
              <a:path h="3705954" w="3550978">
                <a:moveTo>
                  <a:pt x="0" y="0"/>
                </a:moveTo>
                <a:lnTo>
                  <a:pt x="3550978" y="0"/>
                </a:lnTo>
                <a:lnTo>
                  <a:pt x="3550978" y="3705955"/>
                </a:lnTo>
                <a:lnTo>
                  <a:pt x="0" y="370595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-1044801" y="9258300"/>
            <a:ext cx="5315394" cy="1913542"/>
          </a:xfrm>
          <a:custGeom>
            <a:avLst/>
            <a:gdLst/>
            <a:ahLst/>
            <a:cxnLst/>
            <a:rect r="r" b="b" t="t" l="l"/>
            <a:pathLst>
              <a:path h="1913542" w="5315394">
                <a:moveTo>
                  <a:pt x="0" y="0"/>
                </a:moveTo>
                <a:lnTo>
                  <a:pt x="5315394" y="0"/>
                </a:lnTo>
                <a:lnTo>
                  <a:pt x="5315394" y="1913542"/>
                </a:lnTo>
                <a:lnTo>
                  <a:pt x="0" y="191354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5" id="15"/>
          <p:cNvSpPr/>
          <p:nvPr/>
        </p:nvSpPr>
        <p:spPr>
          <a:xfrm flipH="false" flipV="false" rot="-950933">
            <a:off x="-2582731" y="3638336"/>
            <a:ext cx="4236628" cy="4828066"/>
          </a:xfrm>
          <a:custGeom>
            <a:avLst/>
            <a:gdLst/>
            <a:ahLst/>
            <a:cxnLst/>
            <a:rect r="r" b="b" t="t" l="l"/>
            <a:pathLst>
              <a:path h="4828066" w="4236628">
                <a:moveTo>
                  <a:pt x="0" y="0"/>
                </a:moveTo>
                <a:lnTo>
                  <a:pt x="4236628" y="0"/>
                </a:lnTo>
                <a:lnTo>
                  <a:pt x="4236628" y="4828066"/>
                </a:lnTo>
                <a:lnTo>
                  <a:pt x="0" y="482806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6" id="16"/>
          <p:cNvSpPr/>
          <p:nvPr/>
        </p:nvSpPr>
        <p:spPr>
          <a:xfrm flipH="false" flipV="false" rot="0">
            <a:off x="-1763162" y="-789039"/>
            <a:ext cx="2875332" cy="3635478"/>
          </a:xfrm>
          <a:custGeom>
            <a:avLst/>
            <a:gdLst/>
            <a:ahLst/>
            <a:cxnLst/>
            <a:rect r="r" b="b" t="t" l="l"/>
            <a:pathLst>
              <a:path h="3635478" w="2875332">
                <a:moveTo>
                  <a:pt x="0" y="0"/>
                </a:moveTo>
                <a:lnTo>
                  <a:pt x="2875333" y="0"/>
                </a:lnTo>
                <a:lnTo>
                  <a:pt x="2875333" y="3635478"/>
                </a:lnTo>
                <a:lnTo>
                  <a:pt x="0" y="3635478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7" id="17"/>
          <p:cNvSpPr/>
          <p:nvPr/>
        </p:nvSpPr>
        <p:spPr>
          <a:xfrm flipH="false" flipV="false" rot="-2611628">
            <a:off x="1608356" y="-1969747"/>
            <a:ext cx="4007991" cy="3041063"/>
          </a:xfrm>
          <a:custGeom>
            <a:avLst/>
            <a:gdLst/>
            <a:ahLst/>
            <a:cxnLst/>
            <a:rect r="r" b="b" t="t" l="l"/>
            <a:pathLst>
              <a:path h="3041063" w="4007991">
                <a:moveTo>
                  <a:pt x="0" y="0"/>
                </a:moveTo>
                <a:lnTo>
                  <a:pt x="4007991" y="0"/>
                </a:lnTo>
                <a:lnTo>
                  <a:pt x="4007991" y="3041063"/>
                </a:lnTo>
                <a:lnTo>
                  <a:pt x="0" y="3041063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8" id="18"/>
          <p:cNvSpPr/>
          <p:nvPr/>
        </p:nvSpPr>
        <p:spPr>
          <a:xfrm flipH="false" flipV="false" rot="-366315">
            <a:off x="16272866" y="2044607"/>
            <a:ext cx="3659690" cy="4299195"/>
          </a:xfrm>
          <a:custGeom>
            <a:avLst/>
            <a:gdLst/>
            <a:ahLst/>
            <a:cxnLst/>
            <a:rect r="r" b="b" t="t" l="l"/>
            <a:pathLst>
              <a:path h="4299195" w="3659690">
                <a:moveTo>
                  <a:pt x="0" y="0"/>
                </a:moveTo>
                <a:lnTo>
                  <a:pt x="3659690" y="0"/>
                </a:lnTo>
                <a:lnTo>
                  <a:pt x="3659690" y="4299195"/>
                </a:lnTo>
                <a:lnTo>
                  <a:pt x="0" y="4299195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5584336" y="-1920382"/>
            <a:ext cx="4623736" cy="3907057"/>
          </a:xfrm>
          <a:custGeom>
            <a:avLst/>
            <a:gdLst/>
            <a:ahLst/>
            <a:cxnLst/>
            <a:rect r="r" b="b" t="t" l="l"/>
            <a:pathLst>
              <a:path h="3907057" w="4623736">
                <a:moveTo>
                  <a:pt x="0" y="0"/>
                </a:moveTo>
                <a:lnTo>
                  <a:pt x="4623735" y="0"/>
                </a:lnTo>
                <a:lnTo>
                  <a:pt x="4623735" y="3907057"/>
                </a:lnTo>
                <a:lnTo>
                  <a:pt x="0" y="3907057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20" id="20"/>
          <p:cNvSpPr txBox="true"/>
          <p:nvPr/>
        </p:nvSpPr>
        <p:spPr>
          <a:xfrm rot="0">
            <a:off x="1681141" y="4369360"/>
            <a:ext cx="14123107" cy="3003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17566" indent="-308783" lvl="1">
              <a:lnSpc>
                <a:spcPts val="4004"/>
              </a:lnSpc>
              <a:spcBef>
                <a:spcPct val="0"/>
              </a:spcBef>
              <a:buFont typeface="Arial"/>
              <a:buChar char="•"/>
            </a:pPr>
            <a:r>
              <a:rPr lang="en-US" sz="2860">
                <a:solidFill>
                  <a:srgbClr val="000000"/>
                </a:solidFill>
                <a:latin typeface="Prompt"/>
                <a:ea typeface="Prompt"/>
                <a:cs typeface="Prompt"/>
                <a:sym typeface="Prompt"/>
              </a:rPr>
              <a:t>นิสิตขาดโอกาสในการหาประสบการณ์การทำงาน ซึ่งนิสิต</a:t>
            </a:r>
            <a:r>
              <a:rPr lang="en-US" sz="2860">
                <a:solidFill>
                  <a:srgbClr val="000000"/>
                </a:solidFill>
                <a:latin typeface="Prompt"/>
                <a:ea typeface="Prompt"/>
                <a:cs typeface="Prompt"/>
                <a:sym typeface="Prompt"/>
              </a:rPr>
              <a:t>หลายคนมีความสนใจและทักษะที่เหมาะสม แต่ไม่มีช่องทางที่ชัดเจนในการค้นหางาน เช่น งานผู้ช่วยสอน (Teacher Assistant) หรือผู้ช่วยวิจัย ส่งผลให้พลาดโอกาสในการพัฒนาทักษะและเพิ่มประสบการณ์ที่เป็นประโยชน์ต่อการเรียนหรือการทำงานในอนาคต นอกจากนี้ยังส่งผลให้พลาดโอกาสสร้างรายได้เสริม ซึ่งสามารถช่วยแบ่งเบาภาระค่าใช้จ่ายระหว่างเรียน เช่น ค่าครองชีพหรือค่าหอพัก อีกทั้งยังลดการพึ่งพาการสนับสนุนทางการเงินจากครอบครัว</a:t>
            </a:r>
          </a:p>
        </p:txBody>
      </p:sp>
    </p:spTree>
  </p:cSld>
  <p:clrMapOvr>
    <a:masterClrMapping/>
  </p:clrMapOvr>
</p:sld>
</file>

<file path=ppt/slides/slide90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563394" y="411146"/>
            <a:ext cx="5161212" cy="899085"/>
            <a:chOff x="0" y="0"/>
            <a:chExt cx="1443167" cy="251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43167" cy="251400"/>
            </a:xfrm>
            <a:custGeom>
              <a:avLst/>
              <a:gdLst/>
              <a:ahLst/>
              <a:cxnLst/>
              <a:rect r="r" b="b" t="t" l="l"/>
              <a:pathLst>
                <a:path h="251400" w="1443167">
                  <a:moveTo>
                    <a:pt x="99001" y="0"/>
                  </a:moveTo>
                  <a:lnTo>
                    <a:pt x="1344166" y="0"/>
                  </a:lnTo>
                  <a:cubicBezTo>
                    <a:pt x="1370423" y="0"/>
                    <a:pt x="1395604" y="10430"/>
                    <a:pt x="1414170" y="28997"/>
                  </a:cubicBezTo>
                  <a:cubicBezTo>
                    <a:pt x="1432737" y="47563"/>
                    <a:pt x="1443167" y="72745"/>
                    <a:pt x="1443167" y="99001"/>
                  </a:cubicBezTo>
                  <a:lnTo>
                    <a:pt x="1443167" y="152399"/>
                  </a:lnTo>
                  <a:cubicBezTo>
                    <a:pt x="1443167" y="207076"/>
                    <a:pt x="1398843" y="251400"/>
                    <a:pt x="1344166" y="251400"/>
                  </a:cubicBezTo>
                  <a:lnTo>
                    <a:pt x="99001" y="251400"/>
                  </a:lnTo>
                  <a:cubicBezTo>
                    <a:pt x="44324" y="251400"/>
                    <a:pt x="0" y="207076"/>
                    <a:pt x="0" y="152399"/>
                  </a:cubicBezTo>
                  <a:lnTo>
                    <a:pt x="0" y="99001"/>
                  </a:lnTo>
                  <a:cubicBezTo>
                    <a:pt x="0" y="44324"/>
                    <a:pt x="44324" y="0"/>
                    <a:pt x="99001" y="0"/>
                  </a:cubicBezTo>
                  <a:close/>
                </a:path>
              </a:pathLst>
            </a:custGeom>
            <a:solidFill>
              <a:srgbClr val="8ADDCA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1443167" cy="279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aphicFrame>
        <p:nvGraphicFramePr>
          <p:cNvPr name="Table 5" id="5"/>
          <p:cNvGraphicFramePr>
            <a:graphicFrameLocks noGrp="true"/>
          </p:cNvGraphicFramePr>
          <p:nvPr/>
        </p:nvGraphicFramePr>
        <p:xfrm>
          <a:off x="748359" y="1786384"/>
          <a:ext cx="16791283" cy="8098612"/>
        </p:xfrm>
        <a:graphic>
          <a:graphicData uri="http://schemas.openxmlformats.org/drawingml/2006/table">
            <a:tbl>
              <a:tblPr/>
              <a:tblGrid>
                <a:gridCol w="2464635"/>
                <a:gridCol w="2722668"/>
                <a:gridCol w="5401153"/>
                <a:gridCol w="3008776"/>
                <a:gridCol w="3194050"/>
              </a:tblGrid>
              <a:tr h="94743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ภาษาไทย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ภาษาอังกฤษ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คำอธิบาย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คำที่ใช้ในการสื่อสาร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ประกอบด้วย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</a:tr>
              <a:tr h="178959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การวิเคราะห์อาจารย์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Professor Analytics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ติดตามประสิทธิภาพและการมีส่วนร่วมของอาจารย์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Professor Analytics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3. งานที่ได้รับเงินตอบแทนสูงสุด</a:t>
                      </a:r>
                      <a:endParaRPr lang="en-US" sz="1100"/>
                    </a:p>
                    <a:p>
                      <a:pPr algn="l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4</a:t>
                      </a: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. อาจารย์ยอดนิยม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8599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อาจารย์ที่มีการใช้งานอยู่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Active Professors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อาจารย์ที่กำลังใช้งานอยู่ และไม่ขาดการใช้งานเกิน 7 วัน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อาจารย์ที่มีการใช้งานอยู่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-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8959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จำนวนงานที่อาจารย์โพสต์ทั้งหมด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Total Job Posts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จำนวนงานทั้งหมดที่อาจารย์ประกาศต่อเดือน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จำนวนงานที่อาจารย์โพสต์ทั้งหมด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-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8599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งานที่ได้รับเงินตอบแทนสูงสุด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Highest-Paying Job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กราฟแสดงงานที่ได้รับเงินตอบแทนสูงสุด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งานที่ได้รับเงินตอบแทนสูงสุด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-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6" id="6"/>
          <p:cNvSpPr txBox="true"/>
          <p:nvPr/>
        </p:nvSpPr>
        <p:spPr>
          <a:xfrm rot="0">
            <a:off x="7770931" y="512482"/>
            <a:ext cx="2746137" cy="6297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74"/>
              </a:lnSpc>
              <a:spcBef>
                <a:spcPct val="0"/>
              </a:spcBef>
            </a:pPr>
            <a:r>
              <a:rPr lang="en-US" b="true" sz="3695">
                <a:solidFill>
                  <a:srgbClr val="000000"/>
                </a:solidFill>
                <a:latin typeface="Prompt Bold"/>
                <a:ea typeface="Prompt Bold"/>
                <a:cs typeface="Prompt Bold"/>
                <a:sym typeface="Prompt Bold"/>
              </a:rPr>
              <a:t>อภิธานศัพท์</a:t>
            </a:r>
          </a:p>
        </p:txBody>
      </p:sp>
    </p:spTree>
  </p:cSld>
  <p:clrMapOvr>
    <a:masterClrMapping/>
  </p:clrMapOvr>
</p:sld>
</file>

<file path=ppt/slides/slide91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563394" y="860689"/>
            <a:ext cx="5161212" cy="899085"/>
            <a:chOff x="0" y="0"/>
            <a:chExt cx="1443167" cy="251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43167" cy="251400"/>
            </a:xfrm>
            <a:custGeom>
              <a:avLst/>
              <a:gdLst/>
              <a:ahLst/>
              <a:cxnLst/>
              <a:rect r="r" b="b" t="t" l="l"/>
              <a:pathLst>
                <a:path h="251400" w="1443167">
                  <a:moveTo>
                    <a:pt x="99001" y="0"/>
                  </a:moveTo>
                  <a:lnTo>
                    <a:pt x="1344166" y="0"/>
                  </a:lnTo>
                  <a:cubicBezTo>
                    <a:pt x="1370423" y="0"/>
                    <a:pt x="1395604" y="10430"/>
                    <a:pt x="1414170" y="28997"/>
                  </a:cubicBezTo>
                  <a:cubicBezTo>
                    <a:pt x="1432737" y="47563"/>
                    <a:pt x="1443167" y="72745"/>
                    <a:pt x="1443167" y="99001"/>
                  </a:cubicBezTo>
                  <a:lnTo>
                    <a:pt x="1443167" y="152399"/>
                  </a:lnTo>
                  <a:cubicBezTo>
                    <a:pt x="1443167" y="207076"/>
                    <a:pt x="1398843" y="251400"/>
                    <a:pt x="1344166" y="251400"/>
                  </a:cubicBezTo>
                  <a:lnTo>
                    <a:pt x="99001" y="251400"/>
                  </a:lnTo>
                  <a:cubicBezTo>
                    <a:pt x="44324" y="251400"/>
                    <a:pt x="0" y="207076"/>
                    <a:pt x="0" y="152399"/>
                  </a:cubicBezTo>
                  <a:lnTo>
                    <a:pt x="0" y="99001"/>
                  </a:lnTo>
                  <a:cubicBezTo>
                    <a:pt x="0" y="44324"/>
                    <a:pt x="44324" y="0"/>
                    <a:pt x="99001" y="0"/>
                  </a:cubicBezTo>
                  <a:close/>
                </a:path>
              </a:pathLst>
            </a:custGeom>
            <a:solidFill>
              <a:srgbClr val="8ADDCA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1443167" cy="279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aphicFrame>
        <p:nvGraphicFramePr>
          <p:cNvPr name="Table 5" id="5"/>
          <p:cNvGraphicFramePr>
            <a:graphicFrameLocks noGrp="true"/>
          </p:cNvGraphicFramePr>
          <p:nvPr/>
        </p:nvGraphicFramePr>
        <p:xfrm>
          <a:off x="748359" y="2452688"/>
          <a:ext cx="16791283" cy="5800725"/>
        </p:xfrm>
        <a:graphic>
          <a:graphicData uri="http://schemas.openxmlformats.org/drawingml/2006/table">
            <a:tbl>
              <a:tblPr/>
              <a:tblGrid>
                <a:gridCol w="2464635"/>
                <a:gridCol w="2722668"/>
                <a:gridCol w="5401153"/>
                <a:gridCol w="2707888"/>
                <a:gridCol w="3494939"/>
              </a:tblGrid>
              <a:tr h="137108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ภาษาไทย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ภาษาอังกฤษ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คำอธิบาย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คำที่ใช้ในการสื่อสาร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ประกอบด้วย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</a:tr>
              <a:tr h="179295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อาจารย์ยอดนิยม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Popular Professor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กราฟแสดงอาจารย์ที่ดีที่สุดตามประเภทงานหลัก สถานะของโพสต์งาน และผลตอบแทน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อาจารย์ยอดนิยม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3. งานที่ได้รับเงินตอบแทนสูงสุด</a:t>
                      </a:r>
                      <a:endParaRPr lang="en-US" sz="1100"/>
                    </a:p>
                    <a:p>
                      <a:pPr algn="l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4</a:t>
                      </a: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. อาจารย์ยอดนิยม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3669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สแปม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Spam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อีเมลจำนวนมากที่ไม่ต้องการหรือไม่ได้รับการร้องขอ โพสต์ คำขอติดต่อ SMS (ข้อความตัวอักษร) ข้อความโต้ตอบแบบทันที หรือการสื่อสารทางอิเล็กทรอนิกส์อื่นๆ ที่คล้ายกัน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Spam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-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6" id="6"/>
          <p:cNvSpPr txBox="true"/>
          <p:nvPr/>
        </p:nvSpPr>
        <p:spPr>
          <a:xfrm rot="0">
            <a:off x="7770931" y="962025"/>
            <a:ext cx="2746137" cy="6297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74"/>
              </a:lnSpc>
              <a:spcBef>
                <a:spcPct val="0"/>
              </a:spcBef>
            </a:pPr>
            <a:r>
              <a:rPr lang="en-US" b="true" sz="3695">
                <a:solidFill>
                  <a:srgbClr val="000000"/>
                </a:solidFill>
                <a:latin typeface="Prompt Bold"/>
                <a:ea typeface="Prompt Bold"/>
                <a:cs typeface="Prompt Bold"/>
                <a:sym typeface="Prompt Bold"/>
              </a:rPr>
              <a:t>อภิธานศัพท์</a:t>
            </a:r>
          </a:p>
        </p:txBody>
      </p:sp>
    </p:spTree>
  </p:cSld>
  <p:clrMapOvr>
    <a:masterClrMapping/>
  </p:clrMapOvr>
</p:sld>
</file>

<file path=ppt/slides/slide9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563394" y="411146"/>
            <a:ext cx="5161212" cy="899085"/>
            <a:chOff x="0" y="0"/>
            <a:chExt cx="1443167" cy="251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43167" cy="251400"/>
            </a:xfrm>
            <a:custGeom>
              <a:avLst/>
              <a:gdLst/>
              <a:ahLst/>
              <a:cxnLst/>
              <a:rect r="r" b="b" t="t" l="l"/>
              <a:pathLst>
                <a:path h="251400" w="1443167">
                  <a:moveTo>
                    <a:pt x="99001" y="0"/>
                  </a:moveTo>
                  <a:lnTo>
                    <a:pt x="1344166" y="0"/>
                  </a:lnTo>
                  <a:cubicBezTo>
                    <a:pt x="1370423" y="0"/>
                    <a:pt x="1395604" y="10430"/>
                    <a:pt x="1414170" y="28997"/>
                  </a:cubicBezTo>
                  <a:cubicBezTo>
                    <a:pt x="1432737" y="47563"/>
                    <a:pt x="1443167" y="72745"/>
                    <a:pt x="1443167" y="99001"/>
                  </a:cubicBezTo>
                  <a:lnTo>
                    <a:pt x="1443167" y="152399"/>
                  </a:lnTo>
                  <a:cubicBezTo>
                    <a:pt x="1443167" y="207076"/>
                    <a:pt x="1398843" y="251400"/>
                    <a:pt x="1344166" y="251400"/>
                  </a:cubicBezTo>
                  <a:lnTo>
                    <a:pt x="99001" y="251400"/>
                  </a:lnTo>
                  <a:cubicBezTo>
                    <a:pt x="44324" y="251400"/>
                    <a:pt x="0" y="207076"/>
                    <a:pt x="0" y="152399"/>
                  </a:cubicBezTo>
                  <a:lnTo>
                    <a:pt x="0" y="99001"/>
                  </a:lnTo>
                  <a:cubicBezTo>
                    <a:pt x="0" y="44324"/>
                    <a:pt x="44324" y="0"/>
                    <a:pt x="99001" y="0"/>
                  </a:cubicBezTo>
                  <a:close/>
                </a:path>
              </a:pathLst>
            </a:custGeom>
            <a:solidFill>
              <a:srgbClr val="8ADDCA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1443167" cy="279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aphicFrame>
        <p:nvGraphicFramePr>
          <p:cNvPr name="Table 5" id="5"/>
          <p:cNvGraphicFramePr>
            <a:graphicFrameLocks noGrp="true"/>
          </p:cNvGraphicFramePr>
          <p:nvPr/>
        </p:nvGraphicFramePr>
        <p:xfrm>
          <a:off x="748359" y="1786384"/>
          <a:ext cx="16791283" cy="7791450"/>
        </p:xfrm>
        <a:graphic>
          <a:graphicData uri="http://schemas.openxmlformats.org/drawingml/2006/table">
            <a:tbl>
              <a:tblPr/>
              <a:tblGrid>
                <a:gridCol w="2464635"/>
                <a:gridCol w="2722668"/>
                <a:gridCol w="5401153"/>
                <a:gridCol w="2707888"/>
                <a:gridCol w="3494939"/>
              </a:tblGrid>
              <a:tr h="136876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ภาษาไทย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ภาษาอังกฤษ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คำอธิบาย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คำที่ใช้ในการสื่อสาร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ประกอบด้วย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</a:tr>
              <a:tr h="642268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ฟิชชิ่ง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Phishing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การส่งอีเมลหรือการสื่อสารทางอิเล็กทรอนิกส์อื่นๆ เพื่อหลอกลวงหรือชักจูงผู้รับให้เปิดเผยข้อมูลส่วนตัวหรือข้อมูลละเอียดอ่อน เช่น รหัสผ่าน วันเกิด ข้อมูลทางการเงิน หรือข้อมูลละเอียดอ่อนอื่นๆ หรือเพื่อเข้าถึงบัญชีหรือบันทึก ขโมยเอกสารหรือข้อมูลละเอียดอ่อนอื่นๆ ชำระเงิน และ/หรือรับผลประโยชน์ทางการเงิน มัลแวร์รวมถึงกิจกรรมใดๆ ที่ออกแบบมาเพื่อก่อให้เกิดอันตรายทางเทคนิค เช่น การส่งไฟล์ปฏิบัติการที่เป็นอันตราย การจัดระเบียบการโจมตีแบบปฏิเสธบริการ หรือการจัดการเซิร์ฟเวอร์คำสั่งและการควบคุม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Phishing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-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6" id="6"/>
          <p:cNvSpPr txBox="true"/>
          <p:nvPr/>
        </p:nvSpPr>
        <p:spPr>
          <a:xfrm rot="0">
            <a:off x="7770931" y="512482"/>
            <a:ext cx="2746137" cy="6297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74"/>
              </a:lnSpc>
              <a:spcBef>
                <a:spcPct val="0"/>
              </a:spcBef>
            </a:pPr>
            <a:r>
              <a:rPr lang="en-US" b="true" sz="3695">
                <a:solidFill>
                  <a:srgbClr val="000000"/>
                </a:solidFill>
                <a:latin typeface="Prompt Bold"/>
                <a:ea typeface="Prompt Bold"/>
                <a:cs typeface="Prompt Bold"/>
                <a:sym typeface="Prompt Bold"/>
              </a:rPr>
              <a:t>อภิธานศัพท์</a:t>
            </a:r>
          </a:p>
        </p:txBody>
      </p:sp>
    </p:spTree>
  </p:cSld>
  <p:clrMapOvr>
    <a:masterClrMapping/>
  </p:clrMapOvr>
</p:sld>
</file>

<file path=ppt/slides/slide93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563394" y="579157"/>
            <a:ext cx="5161212" cy="899085"/>
            <a:chOff x="0" y="0"/>
            <a:chExt cx="1443167" cy="251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43167" cy="251400"/>
            </a:xfrm>
            <a:custGeom>
              <a:avLst/>
              <a:gdLst/>
              <a:ahLst/>
              <a:cxnLst/>
              <a:rect r="r" b="b" t="t" l="l"/>
              <a:pathLst>
                <a:path h="251400" w="1443167">
                  <a:moveTo>
                    <a:pt x="99001" y="0"/>
                  </a:moveTo>
                  <a:lnTo>
                    <a:pt x="1344166" y="0"/>
                  </a:lnTo>
                  <a:cubicBezTo>
                    <a:pt x="1370423" y="0"/>
                    <a:pt x="1395604" y="10430"/>
                    <a:pt x="1414170" y="28997"/>
                  </a:cubicBezTo>
                  <a:cubicBezTo>
                    <a:pt x="1432737" y="47563"/>
                    <a:pt x="1443167" y="72745"/>
                    <a:pt x="1443167" y="99001"/>
                  </a:cubicBezTo>
                  <a:lnTo>
                    <a:pt x="1443167" y="152399"/>
                  </a:lnTo>
                  <a:cubicBezTo>
                    <a:pt x="1443167" y="207076"/>
                    <a:pt x="1398843" y="251400"/>
                    <a:pt x="1344166" y="251400"/>
                  </a:cubicBezTo>
                  <a:lnTo>
                    <a:pt x="99001" y="251400"/>
                  </a:lnTo>
                  <a:cubicBezTo>
                    <a:pt x="44324" y="251400"/>
                    <a:pt x="0" y="207076"/>
                    <a:pt x="0" y="152399"/>
                  </a:cubicBezTo>
                  <a:lnTo>
                    <a:pt x="0" y="99001"/>
                  </a:lnTo>
                  <a:cubicBezTo>
                    <a:pt x="0" y="44324"/>
                    <a:pt x="44324" y="0"/>
                    <a:pt x="99001" y="0"/>
                  </a:cubicBezTo>
                  <a:close/>
                </a:path>
              </a:pathLst>
            </a:custGeom>
            <a:solidFill>
              <a:srgbClr val="8ADDCA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1443167" cy="279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aphicFrame>
        <p:nvGraphicFramePr>
          <p:cNvPr name="Table 5" id="5"/>
          <p:cNvGraphicFramePr>
            <a:graphicFrameLocks noGrp="true"/>
          </p:cNvGraphicFramePr>
          <p:nvPr/>
        </p:nvGraphicFramePr>
        <p:xfrm>
          <a:off x="748359" y="2086854"/>
          <a:ext cx="16791283" cy="7477125"/>
        </p:xfrm>
        <a:graphic>
          <a:graphicData uri="http://schemas.openxmlformats.org/drawingml/2006/table">
            <a:tbl>
              <a:tblPr/>
              <a:tblGrid>
                <a:gridCol w="2464635"/>
                <a:gridCol w="2722668"/>
                <a:gridCol w="5401153"/>
                <a:gridCol w="2707888"/>
                <a:gridCol w="3494939"/>
              </a:tblGrid>
              <a:tr h="136905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ภาษาไทย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ภาษาอังกฤษ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คำอธิบาย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คำที่ใช้ในการสื่อสาร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ประกอบด้วย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</a:tr>
              <a:tr h="389653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มัลแวร์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Malicious software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ซอฟต์แวร์ใด ๆ ที่ออกแบบมาโดยเฉพาะเพื่อทําอันตรายหรือใช้ประโยชน์จากระบบคอมพิวเตอร์ ประกอบด้วยไวรัส เวิร์ม แรนซัมแวร์ และอื่นๆ มัลแวร์แทรกซึมเข้าไปในระบบโดยไม่ได้รับความยินยอมโดยมีเป้าหมายเพื่อขโมยข้อมูลขัดขวางการดําเนินงานหรือเข้าถึงโดยไม่ได้รับอนุญาต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มัลแวร์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-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1154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รายงาน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Report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นิสิตรายงานโพสต์งานของอาจารย์ที่ละเมิดกฎ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รายงาน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1. โพสต์ที่ถูกรายงาน</a:t>
                      </a:r>
                      <a:endParaRPr lang="en-US" sz="1100"/>
                    </a:p>
                    <a:p>
                      <a:pPr algn="l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2. นิสิตที่รายงาน</a:t>
                      </a:r>
                    </a:p>
                    <a:p>
                      <a:pPr algn="l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3. อาจารย์เจ้าของโพสต์</a:t>
                      </a:r>
                    </a:p>
                    <a:p>
                      <a:pPr algn="l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4. กฎที่โพสต์งานละเมิด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6" id="6"/>
          <p:cNvSpPr txBox="true"/>
          <p:nvPr/>
        </p:nvSpPr>
        <p:spPr>
          <a:xfrm rot="0">
            <a:off x="7770931" y="680493"/>
            <a:ext cx="2746137" cy="6297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74"/>
              </a:lnSpc>
              <a:spcBef>
                <a:spcPct val="0"/>
              </a:spcBef>
            </a:pPr>
            <a:r>
              <a:rPr lang="en-US" b="true" sz="3695">
                <a:solidFill>
                  <a:srgbClr val="000000"/>
                </a:solidFill>
                <a:latin typeface="Prompt Bold"/>
                <a:ea typeface="Prompt Bold"/>
                <a:cs typeface="Prompt Bold"/>
                <a:sym typeface="Prompt Bold"/>
              </a:rPr>
              <a:t>อภิธานศัพท์</a:t>
            </a:r>
          </a:p>
        </p:txBody>
      </p:sp>
    </p:spTree>
  </p:cSld>
  <p:clrMapOvr>
    <a:masterClrMapping/>
  </p:clrMapOvr>
</p:sld>
</file>

<file path=ppt/slides/slide94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563394" y="243135"/>
            <a:ext cx="5161212" cy="899085"/>
            <a:chOff x="0" y="0"/>
            <a:chExt cx="1443167" cy="251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43167" cy="251400"/>
            </a:xfrm>
            <a:custGeom>
              <a:avLst/>
              <a:gdLst/>
              <a:ahLst/>
              <a:cxnLst/>
              <a:rect r="r" b="b" t="t" l="l"/>
              <a:pathLst>
                <a:path h="251400" w="1443167">
                  <a:moveTo>
                    <a:pt x="99001" y="0"/>
                  </a:moveTo>
                  <a:lnTo>
                    <a:pt x="1344166" y="0"/>
                  </a:lnTo>
                  <a:cubicBezTo>
                    <a:pt x="1370423" y="0"/>
                    <a:pt x="1395604" y="10430"/>
                    <a:pt x="1414170" y="28997"/>
                  </a:cubicBezTo>
                  <a:cubicBezTo>
                    <a:pt x="1432737" y="47563"/>
                    <a:pt x="1443167" y="72745"/>
                    <a:pt x="1443167" y="99001"/>
                  </a:cubicBezTo>
                  <a:lnTo>
                    <a:pt x="1443167" y="152399"/>
                  </a:lnTo>
                  <a:cubicBezTo>
                    <a:pt x="1443167" y="207076"/>
                    <a:pt x="1398843" y="251400"/>
                    <a:pt x="1344166" y="251400"/>
                  </a:cubicBezTo>
                  <a:lnTo>
                    <a:pt x="99001" y="251400"/>
                  </a:lnTo>
                  <a:cubicBezTo>
                    <a:pt x="44324" y="251400"/>
                    <a:pt x="0" y="207076"/>
                    <a:pt x="0" y="152399"/>
                  </a:cubicBezTo>
                  <a:lnTo>
                    <a:pt x="0" y="99001"/>
                  </a:lnTo>
                  <a:cubicBezTo>
                    <a:pt x="0" y="44324"/>
                    <a:pt x="44324" y="0"/>
                    <a:pt x="99001" y="0"/>
                  </a:cubicBezTo>
                  <a:close/>
                </a:path>
              </a:pathLst>
            </a:custGeom>
            <a:solidFill>
              <a:srgbClr val="8ADDCA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1443167" cy="279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aphicFrame>
        <p:nvGraphicFramePr>
          <p:cNvPr name="Table 5" id="5"/>
          <p:cNvGraphicFramePr>
            <a:graphicFrameLocks noGrp="true"/>
          </p:cNvGraphicFramePr>
          <p:nvPr/>
        </p:nvGraphicFramePr>
        <p:xfrm>
          <a:off x="748359" y="1625599"/>
          <a:ext cx="16791283" cy="6331763"/>
        </p:xfrm>
        <a:graphic>
          <a:graphicData uri="http://schemas.openxmlformats.org/drawingml/2006/table">
            <a:tbl>
              <a:tblPr/>
              <a:tblGrid>
                <a:gridCol w="2464635"/>
                <a:gridCol w="2722668"/>
                <a:gridCol w="5401153"/>
                <a:gridCol w="2707888"/>
                <a:gridCol w="3494939"/>
              </a:tblGrid>
              <a:tr h="137032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ภาษาไทย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ภาษาอังกฤษ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คำอธิบาย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คำที่ใช้ในการสื่อสาร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ประกอบด้วย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</a:tr>
              <a:tr h="221359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สถานะการถูกรายงานของโพสต์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Reported Post status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สถานะที่แสดงว่าโพสต์นั้นถูกผู้ใช้รายงานว่ามีปัญหา เช่น ไม่เหมาะสม ผิดกฎ หรือเป็นสแปม โดยสถานะจะช่วยให้ผู้ดูแลระบบสามารถติดตามและจัดการได้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Reported Post status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1. Pending</a:t>
                      </a:r>
                      <a:endParaRPr lang="en-US" sz="1100"/>
                    </a:p>
                    <a:p>
                      <a:pPr algn="l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2. Closed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7752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กำลังตรวจสอบ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Pending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โพสต์ที่ถูกรายงานและยังอยู่ระหว่างรอการตรวจสอบโดยผู้ดูแลระบบ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Pending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-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7032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ปิดงานแล้ว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Closed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โพสต์ที่ได้รับการตรวจสอบแล้ว และผู้ดูแลได้ดำเนินการเสร็จสิ้น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Closed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-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6" id="6"/>
          <p:cNvSpPr txBox="true"/>
          <p:nvPr/>
        </p:nvSpPr>
        <p:spPr>
          <a:xfrm rot="0">
            <a:off x="7770931" y="344471"/>
            <a:ext cx="2746137" cy="6297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74"/>
              </a:lnSpc>
              <a:spcBef>
                <a:spcPct val="0"/>
              </a:spcBef>
            </a:pPr>
            <a:r>
              <a:rPr lang="en-US" b="true" sz="3695">
                <a:solidFill>
                  <a:srgbClr val="000000"/>
                </a:solidFill>
                <a:latin typeface="Prompt Bold"/>
                <a:ea typeface="Prompt Bold"/>
                <a:cs typeface="Prompt Bold"/>
                <a:sym typeface="Prompt Bold"/>
              </a:rPr>
              <a:t>อภิธานศัพท์</a:t>
            </a:r>
          </a:p>
        </p:txBody>
      </p:sp>
    </p:spTree>
  </p:cSld>
  <p:clrMapOvr>
    <a:masterClrMapping/>
  </p:clrMapOvr>
</p:sld>
</file>

<file path=ppt/slides/slide95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563394" y="860689"/>
            <a:ext cx="5161212" cy="899085"/>
            <a:chOff x="0" y="0"/>
            <a:chExt cx="1443167" cy="251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43167" cy="251400"/>
            </a:xfrm>
            <a:custGeom>
              <a:avLst/>
              <a:gdLst/>
              <a:ahLst/>
              <a:cxnLst/>
              <a:rect r="r" b="b" t="t" l="l"/>
              <a:pathLst>
                <a:path h="251400" w="1443167">
                  <a:moveTo>
                    <a:pt x="99001" y="0"/>
                  </a:moveTo>
                  <a:lnTo>
                    <a:pt x="1344166" y="0"/>
                  </a:lnTo>
                  <a:cubicBezTo>
                    <a:pt x="1370423" y="0"/>
                    <a:pt x="1395604" y="10430"/>
                    <a:pt x="1414170" y="28997"/>
                  </a:cubicBezTo>
                  <a:cubicBezTo>
                    <a:pt x="1432737" y="47563"/>
                    <a:pt x="1443167" y="72745"/>
                    <a:pt x="1443167" y="99001"/>
                  </a:cubicBezTo>
                  <a:lnTo>
                    <a:pt x="1443167" y="152399"/>
                  </a:lnTo>
                  <a:cubicBezTo>
                    <a:pt x="1443167" y="207076"/>
                    <a:pt x="1398843" y="251400"/>
                    <a:pt x="1344166" y="251400"/>
                  </a:cubicBezTo>
                  <a:lnTo>
                    <a:pt x="99001" y="251400"/>
                  </a:lnTo>
                  <a:cubicBezTo>
                    <a:pt x="44324" y="251400"/>
                    <a:pt x="0" y="207076"/>
                    <a:pt x="0" y="152399"/>
                  </a:cubicBezTo>
                  <a:lnTo>
                    <a:pt x="0" y="99001"/>
                  </a:lnTo>
                  <a:cubicBezTo>
                    <a:pt x="0" y="44324"/>
                    <a:pt x="44324" y="0"/>
                    <a:pt x="99001" y="0"/>
                  </a:cubicBezTo>
                  <a:close/>
                </a:path>
              </a:pathLst>
            </a:custGeom>
            <a:solidFill>
              <a:srgbClr val="8ADDCA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1443167" cy="279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aphicFrame>
        <p:nvGraphicFramePr>
          <p:cNvPr name="Table 5" id="5"/>
          <p:cNvGraphicFramePr>
            <a:graphicFrameLocks noGrp="true"/>
          </p:cNvGraphicFramePr>
          <p:nvPr/>
        </p:nvGraphicFramePr>
        <p:xfrm>
          <a:off x="748359" y="2472093"/>
          <a:ext cx="16791283" cy="6115050"/>
        </p:xfrm>
        <a:graphic>
          <a:graphicData uri="http://schemas.openxmlformats.org/drawingml/2006/table">
            <a:tbl>
              <a:tblPr/>
              <a:tblGrid>
                <a:gridCol w="2464635"/>
                <a:gridCol w="2118712"/>
                <a:gridCol w="3812294"/>
                <a:gridCol w="2435486"/>
                <a:gridCol w="5960156"/>
              </a:tblGrid>
              <a:tr h="137061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ภาษาไทย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ภาษาอังกฤษ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คำอธิบาย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คำที่ใช้ในการสื่อสาร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ประกอบด้วย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</a:tr>
              <a:tr h="474443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กฎ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rule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ข้อจำกัดที่ถูกสร้างขึ้นสำหรับการโพสต์งานในระบบ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กฎ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1. งานที่ชวนให้เข้าใจผิด หลอกลวง หรือฉ้อโกง</a:t>
                      </a:r>
                      <a:endParaRPr lang="en-US" sz="1100"/>
                    </a:p>
                    <a:p>
                      <a:pPr algn="l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   </a:t>
                      </a: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โพสต์ประกาศการหางานที่ชวนให้เข้าใจผิด หลอกลวง หรือฉ้อโกง (Meta, 2567, ข้อ 6: ออนไลน์)</a:t>
                      </a:r>
                    </a:p>
                    <a:p>
                      <a:pPr algn="l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2. โพสต์ประกาศหางานที่เป็นโฆษณาเชิญชวน </a:t>
                      </a:r>
                    </a:p>
                    <a:p>
                      <a:pPr algn="l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   โพสต์ประกาศหางานเป็นโพสต์โฆษณาหรือการชักชวนให้มีส่วนร่วมในธุรกิจหรือใช้บริการ (Meta, 2567, ข้อ 8: ออนไลน์)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6" id="6"/>
          <p:cNvSpPr txBox="true"/>
          <p:nvPr/>
        </p:nvSpPr>
        <p:spPr>
          <a:xfrm rot="0">
            <a:off x="7770931" y="962025"/>
            <a:ext cx="2746137" cy="6297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74"/>
              </a:lnSpc>
              <a:spcBef>
                <a:spcPct val="0"/>
              </a:spcBef>
            </a:pPr>
            <a:r>
              <a:rPr lang="en-US" b="true" sz="3695">
                <a:solidFill>
                  <a:srgbClr val="000000"/>
                </a:solidFill>
                <a:latin typeface="Prompt Bold"/>
                <a:ea typeface="Prompt Bold"/>
                <a:cs typeface="Prompt Bold"/>
                <a:sym typeface="Prompt Bold"/>
              </a:rPr>
              <a:t>อภิธานศัพท์</a:t>
            </a:r>
          </a:p>
        </p:txBody>
      </p:sp>
    </p:spTree>
  </p:cSld>
  <p:clrMapOvr>
    <a:masterClrMapping/>
  </p:clrMapOvr>
</p:sld>
</file>

<file path=ppt/slides/slide96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563394" y="860689"/>
            <a:ext cx="5161212" cy="899085"/>
            <a:chOff x="0" y="0"/>
            <a:chExt cx="1443167" cy="251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43167" cy="251400"/>
            </a:xfrm>
            <a:custGeom>
              <a:avLst/>
              <a:gdLst/>
              <a:ahLst/>
              <a:cxnLst/>
              <a:rect r="r" b="b" t="t" l="l"/>
              <a:pathLst>
                <a:path h="251400" w="1443167">
                  <a:moveTo>
                    <a:pt x="99001" y="0"/>
                  </a:moveTo>
                  <a:lnTo>
                    <a:pt x="1344166" y="0"/>
                  </a:lnTo>
                  <a:cubicBezTo>
                    <a:pt x="1370423" y="0"/>
                    <a:pt x="1395604" y="10430"/>
                    <a:pt x="1414170" y="28997"/>
                  </a:cubicBezTo>
                  <a:cubicBezTo>
                    <a:pt x="1432737" y="47563"/>
                    <a:pt x="1443167" y="72745"/>
                    <a:pt x="1443167" y="99001"/>
                  </a:cubicBezTo>
                  <a:lnTo>
                    <a:pt x="1443167" y="152399"/>
                  </a:lnTo>
                  <a:cubicBezTo>
                    <a:pt x="1443167" y="207076"/>
                    <a:pt x="1398843" y="251400"/>
                    <a:pt x="1344166" y="251400"/>
                  </a:cubicBezTo>
                  <a:lnTo>
                    <a:pt x="99001" y="251400"/>
                  </a:lnTo>
                  <a:cubicBezTo>
                    <a:pt x="44324" y="251400"/>
                    <a:pt x="0" y="207076"/>
                    <a:pt x="0" y="152399"/>
                  </a:cubicBezTo>
                  <a:lnTo>
                    <a:pt x="0" y="99001"/>
                  </a:lnTo>
                  <a:cubicBezTo>
                    <a:pt x="0" y="44324"/>
                    <a:pt x="44324" y="0"/>
                    <a:pt x="99001" y="0"/>
                  </a:cubicBezTo>
                  <a:close/>
                </a:path>
              </a:pathLst>
            </a:custGeom>
            <a:solidFill>
              <a:srgbClr val="8ADDCA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1443167" cy="279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aphicFrame>
        <p:nvGraphicFramePr>
          <p:cNvPr name="Table 5" id="5"/>
          <p:cNvGraphicFramePr>
            <a:graphicFrameLocks noGrp="true"/>
          </p:cNvGraphicFramePr>
          <p:nvPr/>
        </p:nvGraphicFramePr>
        <p:xfrm>
          <a:off x="748359" y="2472093"/>
          <a:ext cx="16791283" cy="6534150"/>
        </p:xfrm>
        <a:graphic>
          <a:graphicData uri="http://schemas.openxmlformats.org/drawingml/2006/table">
            <a:tbl>
              <a:tblPr/>
              <a:tblGrid>
                <a:gridCol w="2464635"/>
                <a:gridCol w="2118712"/>
                <a:gridCol w="3812294"/>
                <a:gridCol w="2435486"/>
                <a:gridCol w="5960156"/>
              </a:tblGrid>
              <a:tr h="137006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ภาษาไทย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ภาษาอังกฤษ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คำอธิบาย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คำที่ใช้ในการสื่อสาร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ประกอบด้วย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</a:tr>
              <a:tr h="516408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กฎ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rule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ข้อจำกัดที่ถูกสร้างขึ้นสำหรับการโพสต์งานในระบบ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กฎ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3. ข้อมูลส่วนบุคคล </a:t>
                      </a:r>
                      <a:endParaRPr lang="en-US" sz="1100"/>
                    </a:p>
                    <a:p>
                      <a:pPr algn="l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   </a:t>
                      </a: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โพสต์ประกาศหางานมีการขอข้อมูลประจำตัวหรือข้อมูลทางการเงินจากผู้สมัครที่มีคุณสมบัติ (Meta, 2567, ข้อ 9: ออนไลน์)</a:t>
                      </a:r>
                    </a:p>
                    <a:p>
                      <a:pPr algn="l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4. ถ้อยคำหยาบคายหรือไวยากรณ์ </a:t>
                      </a:r>
                    </a:p>
                    <a:p>
                      <a:pPr algn="l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   โพสต์ประกาศหางานมีถ้อยคำหยาบคายหรือไวยากรณ์และเครื่องหมายวรรคตอนที่ไม่ถูกต้อง ใช้สัญลักษณ์ ตัวเลข และตัวอักษรอย่างไม่ถูกต้องเหมาะสมโดยมีเจตนาหลีกเลี่ยงกระบวนการตรวจสอบและระบบบังคับใช้ (Meta, 2567, ข้อ 10: ออนไลน์)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6" id="6"/>
          <p:cNvSpPr txBox="true"/>
          <p:nvPr/>
        </p:nvSpPr>
        <p:spPr>
          <a:xfrm rot="0">
            <a:off x="7770931" y="962025"/>
            <a:ext cx="2746137" cy="6297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74"/>
              </a:lnSpc>
              <a:spcBef>
                <a:spcPct val="0"/>
              </a:spcBef>
            </a:pPr>
            <a:r>
              <a:rPr lang="en-US" b="true" sz="3695">
                <a:solidFill>
                  <a:srgbClr val="000000"/>
                </a:solidFill>
                <a:latin typeface="Prompt Bold"/>
                <a:ea typeface="Prompt Bold"/>
                <a:cs typeface="Prompt Bold"/>
                <a:sym typeface="Prompt Bold"/>
              </a:rPr>
              <a:t>อภิธานศัพท์</a:t>
            </a:r>
          </a:p>
        </p:txBody>
      </p:sp>
    </p:spTree>
  </p:cSld>
  <p:clrMapOvr>
    <a:masterClrMapping/>
  </p:clrMapOvr>
</p:sld>
</file>

<file path=ppt/slides/slide97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563394" y="579157"/>
            <a:ext cx="5161212" cy="899085"/>
            <a:chOff x="0" y="0"/>
            <a:chExt cx="1443167" cy="251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43167" cy="251400"/>
            </a:xfrm>
            <a:custGeom>
              <a:avLst/>
              <a:gdLst/>
              <a:ahLst/>
              <a:cxnLst/>
              <a:rect r="r" b="b" t="t" l="l"/>
              <a:pathLst>
                <a:path h="251400" w="1443167">
                  <a:moveTo>
                    <a:pt x="99001" y="0"/>
                  </a:moveTo>
                  <a:lnTo>
                    <a:pt x="1344166" y="0"/>
                  </a:lnTo>
                  <a:cubicBezTo>
                    <a:pt x="1370423" y="0"/>
                    <a:pt x="1395604" y="10430"/>
                    <a:pt x="1414170" y="28997"/>
                  </a:cubicBezTo>
                  <a:cubicBezTo>
                    <a:pt x="1432737" y="47563"/>
                    <a:pt x="1443167" y="72745"/>
                    <a:pt x="1443167" y="99001"/>
                  </a:cubicBezTo>
                  <a:lnTo>
                    <a:pt x="1443167" y="152399"/>
                  </a:lnTo>
                  <a:cubicBezTo>
                    <a:pt x="1443167" y="207076"/>
                    <a:pt x="1398843" y="251400"/>
                    <a:pt x="1344166" y="251400"/>
                  </a:cubicBezTo>
                  <a:lnTo>
                    <a:pt x="99001" y="251400"/>
                  </a:lnTo>
                  <a:cubicBezTo>
                    <a:pt x="44324" y="251400"/>
                    <a:pt x="0" y="207076"/>
                    <a:pt x="0" y="152399"/>
                  </a:cubicBezTo>
                  <a:lnTo>
                    <a:pt x="0" y="99001"/>
                  </a:lnTo>
                  <a:cubicBezTo>
                    <a:pt x="0" y="44324"/>
                    <a:pt x="44324" y="0"/>
                    <a:pt x="99001" y="0"/>
                  </a:cubicBezTo>
                  <a:close/>
                </a:path>
              </a:pathLst>
            </a:custGeom>
            <a:solidFill>
              <a:srgbClr val="8ADDCA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1443167" cy="279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aphicFrame>
        <p:nvGraphicFramePr>
          <p:cNvPr name="Table 5" id="5"/>
          <p:cNvGraphicFramePr>
            <a:graphicFrameLocks noGrp="true"/>
          </p:cNvGraphicFramePr>
          <p:nvPr/>
        </p:nvGraphicFramePr>
        <p:xfrm>
          <a:off x="748359" y="1991282"/>
          <a:ext cx="16791283" cy="7791450"/>
        </p:xfrm>
        <a:graphic>
          <a:graphicData uri="http://schemas.openxmlformats.org/drawingml/2006/table">
            <a:tbl>
              <a:tblPr/>
              <a:tblGrid>
                <a:gridCol w="2464635"/>
                <a:gridCol w="2118712"/>
                <a:gridCol w="3812294"/>
                <a:gridCol w="2435486"/>
                <a:gridCol w="5960156"/>
              </a:tblGrid>
              <a:tr h="136876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ภาษาไทย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ภาษาอังกฤษ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คำอธิบาย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คำที่ใช้ในการสื่อสาร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ประกอบด้วย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</a:tr>
              <a:tr h="642268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กฎ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rule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ข้อจำกัดที่ถูกสร้างขึ้นสำหรับการโพสต์งานในระบบ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กฎ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5. งานที่ชี้นำทางเพศ </a:t>
                      </a:r>
                      <a:endParaRPr lang="en-US" sz="1100"/>
                    </a:p>
                    <a:p>
                      <a:pPr algn="l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   </a:t>
                      </a: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โพสต์ประกาศหางานมีเนื้อหาในลักษณะชี้นำทางเพศ (Meta, 2567, ข้อ 11: ออนไลน์)</a:t>
                      </a:r>
                    </a:p>
                    <a:p>
                      <a:pPr algn="l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6. URL ที่เป็นอันตราย </a:t>
                      </a:r>
                    </a:p>
                    <a:p>
                      <a:pPr algn="l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   โพสต์ประกาศหางานมีการโพสต์ลิงก์ที่เป็นอันตราย หรือหลอกลวงบนระบบซึ่งอาจก่อให้เกิดอันตรายได้ ซึ่งรวมถึงการโพสต์ลิงก์ที่อาจสร้างความเสียหายหรือรบกวนเบราว์เซอร์ของผู้ใช้งาน (มัลแวร์) ละเมิดความเป็นส่วนตัวของผู้ใช้งาน (ฟิชชิ่ง) และลิงก์หลอกลวงที่นำผู้ใช้งานไปยังปลายทางที่ไม่คาดคิดหรือทำให้ผู้ใช้งานเข้าใจผิดเกี่ยวกับเนื้อหาของโพสต์ (X, 2568: ออนไลน์)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6" id="6"/>
          <p:cNvSpPr txBox="true"/>
          <p:nvPr/>
        </p:nvSpPr>
        <p:spPr>
          <a:xfrm rot="0">
            <a:off x="7770931" y="680493"/>
            <a:ext cx="2746137" cy="6297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74"/>
              </a:lnSpc>
              <a:spcBef>
                <a:spcPct val="0"/>
              </a:spcBef>
            </a:pPr>
            <a:r>
              <a:rPr lang="en-US" b="true" sz="3695">
                <a:solidFill>
                  <a:srgbClr val="000000"/>
                </a:solidFill>
                <a:latin typeface="Prompt Bold"/>
                <a:ea typeface="Prompt Bold"/>
                <a:cs typeface="Prompt Bold"/>
                <a:sym typeface="Prompt Bold"/>
              </a:rPr>
              <a:t>อภิธานศัพท์</a:t>
            </a:r>
          </a:p>
        </p:txBody>
      </p:sp>
    </p:spTree>
  </p:cSld>
  <p:clrMapOvr>
    <a:masterClrMapping/>
  </p:clrMapOvr>
</p:sld>
</file>

<file path=ppt/slides/slide98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563394" y="860689"/>
            <a:ext cx="5161212" cy="899085"/>
            <a:chOff x="0" y="0"/>
            <a:chExt cx="1443167" cy="251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43167" cy="251400"/>
            </a:xfrm>
            <a:custGeom>
              <a:avLst/>
              <a:gdLst/>
              <a:ahLst/>
              <a:cxnLst/>
              <a:rect r="r" b="b" t="t" l="l"/>
              <a:pathLst>
                <a:path h="251400" w="1443167">
                  <a:moveTo>
                    <a:pt x="99001" y="0"/>
                  </a:moveTo>
                  <a:lnTo>
                    <a:pt x="1344166" y="0"/>
                  </a:lnTo>
                  <a:cubicBezTo>
                    <a:pt x="1370423" y="0"/>
                    <a:pt x="1395604" y="10430"/>
                    <a:pt x="1414170" y="28997"/>
                  </a:cubicBezTo>
                  <a:cubicBezTo>
                    <a:pt x="1432737" y="47563"/>
                    <a:pt x="1443167" y="72745"/>
                    <a:pt x="1443167" y="99001"/>
                  </a:cubicBezTo>
                  <a:lnTo>
                    <a:pt x="1443167" y="152399"/>
                  </a:lnTo>
                  <a:cubicBezTo>
                    <a:pt x="1443167" y="207076"/>
                    <a:pt x="1398843" y="251400"/>
                    <a:pt x="1344166" y="251400"/>
                  </a:cubicBezTo>
                  <a:lnTo>
                    <a:pt x="99001" y="251400"/>
                  </a:lnTo>
                  <a:cubicBezTo>
                    <a:pt x="44324" y="251400"/>
                    <a:pt x="0" y="207076"/>
                    <a:pt x="0" y="152399"/>
                  </a:cubicBezTo>
                  <a:lnTo>
                    <a:pt x="0" y="99001"/>
                  </a:lnTo>
                  <a:cubicBezTo>
                    <a:pt x="0" y="44324"/>
                    <a:pt x="44324" y="0"/>
                    <a:pt x="99001" y="0"/>
                  </a:cubicBezTo>
                  <a:close/>
                </a:path>
              </a:pathLst>
            </a:custGeom>
            <a:solidFill>
              <a:srgbClr val="8ADDCA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1443167" cy="279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aphicFrame>
        <p:nvGraphicFramePr>
          <p:cNvPr name="Table 5" id="5"/>
          <p:cNvGraphicFramePr>
            <a:graphicFrameLocks noGrp="true"/>
          </p:cNvGraphicFramePr>
          <p:nvPr/>
        </p:nvGraphicFramePr>
        <p:xfrm>
          <a:off x="748359" y="2472093"/>
          <a:ext cx="16791283" cy="4857750"/>
        </p:xfrm>
        <a:graphic>
          <a:graphicData uri="http://schemas.openxmlformats.org/drawingml/2006/table">
            <a:tbl>
              <a:tblPr/>
              <a:tblGrid>
                <a:gridCol w="2464635"/>
                <a:gridCol w="2118712"/>
                <a:gridCol w="3812294"/>
                <a:gridCol w="2435486"/>
                <a:gridCol w="5960156"/>
              </a:tblGrid>
              <a:tr h="137284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ภาษาไทย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ภาษาอังกฤษ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คำอธิบาย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คำที่ใช้ในการสื่อสาร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Prompt Bold"/>
                          <a:ea typeface="Prompt Bold"/>
                          <a:cs typeface="Prompt Bold"/>
                          <a:sym typeface="Prompt Bold"/>
                        </a:rPr>
                        <a:t>ประกอบด้วย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AECD"/>
                    </a:solidFill>
                  </a:tcPr>
                </a:tc>
              </a:tr>
              <a:tr h="348490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กฎ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rule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ข้อจำกัดที่ถูกสร้างขึ้นสำหรับการโพสต์งานในระบบ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กฎ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7. สแปมเนื้อหา</a:t>
                      </a:r>
                      <a:endParaRPr lang="en-US" sz="1100"/>
                    </a:p>
                    <a:p>
                      <a:pPr algn="l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   </a:t>
                      </a:r>
                      <a:r>
                        <a:rPr lang="en-US" sz="2400">
                          <a:solidFill>
                            <a:srgbClr val="00000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โพสต์ประกาศหางานของอาจารย์มีการแบ่งปันหรือโพสต์เนื้อหาเป็นจำนวนมาก ซ้ำซ้อน ไม่เกี่ยวข้องหรือไม่ได้รับการร้องขอที่ส่งผลกระทบต่อประสบการณ์ของผู้ใช้งาน (X, 2568: ออนไลน์)</a:t>
                      </a:r>
                    </a:p>
                    <a:p>
                      <a:pPr algn="l">
                        <a:lnSpc>
                          <a:spcPts val="3359"/>
                        </a:lnSpc>
                      </a:pP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E92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6" id="6"/>
          <p:cNvSpPr txBox="true"/>
          <p:nvPr/>
        </p:nvSpPr>
        <p:spPr>
          <a:xfrm rot="0">
            <a:off x="7770931" y="962025"/>
            <a:ext cx="2746137" cy="6297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74"/>
              </a:lnSpc>
              <a:spcBef>
                <a:spcPct val="0"/>
              </a:spcBef>
            </a:pPr>
            <a:r>
              <a:rPr lang="en-US" b="true" sz="3695">
                <a:solidFill>
                  <a:srgbClr val="000000"/>
                </a:solidFill>
                <a:latin typeface="Prompt Bold"/>
                <a:ea typeface="Prompt Bold"/>
                <a:cs typeface="Prompt Bold"/>
                <a:sym typeface="Prompt Bold"/>
              </a:rPr>
              <a:t>อภิธานศัพท์</a:t>
            </a:r>
          </a:p>
        </p:txBody>
      </p:sp>
    </p:spTree>
  </p:cSld>
  <p:clrMapOvr>
    <a:masterClrMapping/>
  </p:clrMapOvr>
</p:sld>
</file>

<file path=ppt/slides/slide99.xml><?xml version="1.0" encoding="utf-8"?>
<p:sld xmlns:p="http://schemas.openxmlformats.org/presentationml/2006/main" xmlns:a="http://schemas.openxmlformats.org/drawingml/2006/main">
  <p:cSld>
    <p:bg>
      <p:bgPr>
        <a:solidFill>
          <a:srgbClr val="EFFC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573058" y="575857"/>
            <a:ext cx="9141884" cy="1403568"/>
            <a:chOff x="0" y="0"/>
            <a:chExt cx="2556234" cy="39246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556234" cy="392463"/>
            </a:xfrm>
            <a:custGeom>
              <a:avLst/>
              <a:gdLst/>
              <a:ahLst/>
              <a:cxnLst/>
              <a:rect r="r" b="b" t="t" l="l"/>
              <a:pathLst>
                <a:path h="392463" w="2556234">
                  <a:moveTo>
                    <a:pt x="55893" y="0"/>
                  </a:moveTo>
                  <a:lnTo>
                    <a:pt x="2500341" y="0"/>
                  </a:lnTo>
                  <a:cubicBezTo>
                    <a:pt x="2531210" y="0"/>
                    <a:pt x="2556234" y="25024"/>
                    <a:pt x="2556234" y="55893"/>
                  </a:cubicBezTo>
                  <a:lnTo>
                    <a:pt x="2556234" y="336570"/>
                  </a:lnTo>
                  <a:cubicBezTo>
                    <a:pt x="2556234" y="351393"/>
                    <a:pt x="2550345" y="365610"/>
                    <a:pt x="2539864" y="376092"/>
                  </a:cubicBezTo>
                  <a:cubicBezTo>
                    <a:pt x="2529382" y="386574"/>
                    <a:pt x="2515165" y="392463"/>
                    <a:pt x="2500341" y="392463"/>
                  </a:cubicBezTo>
                  <a:lnTo>
                    <a:pt x="55893" y="392463"/>
                  </a:lnTo>
                  <a:cubicBezTo>
                    <a:pt x="41069" y="392463"/>
                    <a:pt x="26853" y="386574"/>
                    <a:pt x="16371" y="376092"/>
                  </a:cubicBezTo>
                  <a:cubicBezTo>
                    <a:pt x="5889" y="365610"/>
                    <a:pt x="0" y="351393"/>
                    <a:pt x="0" y="336570"/>
                  </a:cubicBezTo>
                  <a:lnTo>
                    <a:pt x="0" y="55893"/>
                  </a:lnTo>
                  <a:cubicBezTo>
                    <a:pt x="0" y="41069"/>
                    <a:pt x="5889" y="26853"/>
                    <a:pt x="16371" y="16371"/>
                  </a:cubicBezTo>
                  <a:cubicBezTo>
                    <a:pt x="26853" y="5889"/>
                    <a:pt x="41069" y="0"/>
                    <a:pt x="55893" y="0"/>
                  </a:cubicBezTo>
                  <a:close/>
                </a:path>
              </a:pathLst>
            </a:custGeom>
            <a:solidFill>
              <a:srgbClr val="ABC5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2556234" cy="4210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70533" y="3026428"/>
            <a:ext cx="11858732" cy="3710364"/>
            <a:chOff x="0" y="0"/>
            <a:chExt cx="3282072" cy="102689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282073" cy="1026896"/>
            </a:xfrm>
            <a:custGeom>
              <a:avLst/>
              <a:gdLst/>
              <a:ahLst/>
              <a:cxnLst/>
              <a:rect r="r" b="b" t="t" l="l"/>
              <a:pathLst>
                <a:path h="1026896" w="3282073">
                  <a:moveTo>
                    <a:pt x="41129" y="0"/>
                  </a:moveTo>
                  <a:lnTo>
                    <a:pt x="3240943" y="0"/>
                  </a:lnTo>
                  <a:cubicBezTo>
                    <a:pt x="3263658" y="0"/>
                    <a:pt x="3282073" y="18414"/>
                    <a:pt x="3282073" y="41129"/>
                  </a:cubicBezTo>
                  <a:lnTo>
                    <a:pt x="3282073" y="985767"/>
                  </a:lnTo>
                  <a:cubicBezTo>
                    <a:pt x="3282073" y="1008482"/>
                    <a:pt x="3263658" y="1026896"/>
                    <a:pt x="3240943" y="1026896"/>
                  </a:cubicBezTo>
                  <a:lnTo>
                    <a:pt x="41129" y="1026896"/>
                  </a:lnTo>
                  <a:cubicBezTo>
                    <a:pt x="18414" y="1026896"/>
                    <a:pt x="0" y="1008482"/>
                    <a:pt x="0" y="985767"/>
                  </a:cubicBezTo>
                  <a:lnTo>
                    <a:pt x="0" y="41129"/>
                  </a:lnTo>
                  <a:cubicBezTo>
                    <a:pt x="0" y="18414"/>
                    <a:pt x="18414" y="0"/>
                    <a:pt x="41129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28575"/>
              <a:ext cx="3282072" cy="10554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4767870" y="782875"/>
            <a:ext cx="8752261" cy="8942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87"/>
              </a:lnSpc>
              <a:spcBef>
                <a:spcPct val="0"/>
              </a:spcBef>
            </a:pPr>
            <a:r>
              <a:rPr lang="en-US" b="true" sz="5276">
                <a:solidFill>
                  <a:srgbClr val="000000"/>
                </a:solidFill>
                <a:latin typeface="Prompt Bold"/>
                <a:ea typeface="Prompt Bold"/>
                <a:cs typeface="Prompt Bold"/>
                <a:sym typeface="Prompt Bold"/>
              </a:rPr>
              <a:t>Function Requirements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69067" y="2238861"/>
            <a:ext cx="7078012" cy="4930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88"/>
              </a:lnSpc>
            </a:pPr>
            <a:r>
              <a:rPr lang="en-US" sz="3600" b="true">
                <a:solidFill>
                  <a:srgbClr val="000000"/>
                </a:solidFill>
                <a:latin typeface="Prompt Bold"/>
                <a:ea typeface="Prompt Bold"/>
                <a:cs typeface="Prompt Bold"/>
                <a:sym typeface="Prompt Bold"/>
              </a:rPr>
              <a:t>นิสิต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804973" y="3560810"/>
            <a:ext cx="10189851" cy="2603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Prompt"/>
                <a:ea typeface="Prompt"/>
                <a:cs typeface="Prompt"/>
                <a:sym typeface="Prompt"/>
              </a:rPr>
              <a:t>ระบบต้องอนุญาตให้นิสิตค้นหางานและสมัครงานที่ต้องการได้</a:t>
            </a:r>
          </a:p>
          <a:p>
            <a:pPr algn="just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Prompt"/>
                <a:ea typeface="Prompt"/>
                <a:cs typeface="Prompt"/>
                <a:sym typeface="Prompt"/>
              </a:rPr>
              <a:t>ระบบต้องอนุญาตให้นิสิตรับการแจ้งเตือนเมื่อมีอาจารย์อนุมัติหรือปฏิเสธใบสมัครงานได้</a:t>
            </a:r>
          </a:p>
          <a:p>
            <a:pPr algn="just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Prompt"/>
                <a:ea typeface="Prompt"/>
                <a:cs typeface="Prompt"/>
                <a:sym typeface="Prompt"/>
              </a:rPr>
              <a:t>ระบบต้องอนุญาตให้นิสิตแก้ไขข้อมูลส่วนตัวได้</a:t>
            </a:r>
          </a:p>
          <a:p>
            <a:pPr algn="just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Prompt"/>
                <a:ea typeface="Prompt"/>
                <a:cs typeface="Prompt"/>
                <a:sym typeface="Prompt"/>
              </a:rPr>
              <a:t>ระบบต้องอนุญาตให้นิสิตกดรายงานโพสต์ที่อยู่เหนือกฎการโพสต์งานได้</a:t>
            </a:r>
          </a:p>
          <a:p>
            <a:pPr algn="just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Prompt"/>
                <a:ea typeface="Prompt"/>
                <a:cs typeface="Prompt"/>
                <a:sym typeface="Prompt"/>
              </a:rPr>
              <a:t>ระบบต้องอนุญาตให้นิสิตดูรีวิวที่ได้รับจากอาจารย์หลัวจากทำงานเสร็จสิ้น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DAGXqB3bnDM</dc:identifier>
  <dcterms:modified xsi:type="dcterms:W3CDTF">2011-08-01T06:04:30Z</dcterms:modified>
  <cp:revision>1</cp:revision>
  <dc:title>เวิ้คๆซีเอสไอที</dc:title>
</cp:coreProperties>
</file>